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media/image32.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81.jpg" ContentType="image/jpg"/>
  <Override PartName="/ppt/media/image109.jpg" ContentType="image/jpg"/>
  <Override PartName="/ppt/media/image139.jpg" ContentType="image/jp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50.jpg" ContentType="image/jpg"/>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media/image189.jpg" ContentType="image/jpg"/>
  <Override PartName="/ppt/media/image190.jpg" ContentType="image/jpg"/>
  <Override PartName="/ppt/media/image191.jpg" ContentType="image/jpg"/>
  <Override PartName="/ppt/media/image192.jpg" ContentType="image/jpg"/>
  <Override PartName="/ppt/media/image193.jpg" ContentType="image/jpg"/>
  <Override PartName="/ppt/media/image194.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222.jpg" ContentType="image/jpg"/>
  <Override PartName="/ppt/media/image264.jpg" ContentType="image/jpg"/>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292.jpg" ContentType="image/jpg"/>
  <Override PartName="/ppt/media/image293.jpg" ContentType="image/jpg"/>
  <Override PartName="/ppt/media/image294.jpg" ContentType="image/jpg"/>
  <Override PartName="/ppt/media/image295.jpg" ContentType="image/jpg"/>
  <Override PartName="/ppt/media/image299.jpg" ContentType="image/jpg"/>
  <Override PartName="/ppt/media/image303.jpg" ContentType="image/jpg"/>
  <Override PartName="/ppt/media/image305.jpg" ContentType="image/jpg"/>
  <Override PartName="/ppt/media/image306.jpg" ContentType="image/jpg"/>
  <Override PartName="/ppt/media/image307.jpg" ContentType="image/jpg"/>
  <Override PartName="/ppt/media/image308.jpg" ContentType="image/jpg"/>
  <Override PartName="/ppt/media/image311.jpg" ContentType="image/jpg"/>
  <Override PartName="/ppt/media/image312.jpg" ContentType="image/jpg"/>
  <Override PartName="/ppt/media/image314.jpg" ContentType="image/jpg"/>
  <Override PartName="/ppt/media/image315.jpg" ContentType="image/jpg"/>
  <Override PartName="/ppt/media/image321.jpg" ContentType="image/jp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374.jpg" ContentType="image/jpg"/>
  <Override PartName="/ppt/media/image375.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notesMasterIdLst>
    <p:notesMasterId r:id="rId139"/>
  </p:notesMasterIdLst>
  <p:sldIdLst>
    <p:sldId id="699" r:id="rId2"/>
    <p:sldId id="265" r:id="rId3"/>
    <p:sldId id="10648" r:id="rId4"/>
    <p:sldId id="10650" r:id="rId5"/>
    <p:sldId id="10647" r:id="rId6"/>
    <p:sldId id="10646" r:id="rId7"/>
    <p:sldId id="416" r:id="rId8"/>
    <p:sldId id="10597" r:id="rId9"/>
    <p:sldId id="10599" r:id="rId10"/>
    <p:sldId id="417" r:id="rId11"/>
    <p:sldId id="550" r:id="rId12"/>
    <p:sldId id="562" r:id="rId13"/>
    <p:sldId id="520" r:id="rId14"/>
    <p:sldId id="524" r:id="rId15"/>
    <p:sldId id="530" r:id="rId16"/>
    <p:sldId id="531" r:id="rId17"/>
    <p:sldId id="535" r:id="rId18"/>
    <p:sldId id="580" r:id="rId19"/>
    <p:sldId id="589" r:id="rId20"/>
    <p:sldId id="583" r:id="rId21"/>
    <p:sldId id="584" r:id="rId22"/>
    <p:sldId id="581" r:id="rId23"/>
    <p:sldId id="467" r:id="rId24"/>
    <p:sldId id="468" r:id="rId25"/>
    <p:sldId id="469" r:id="rId26"/>
    <p:sldId id="470" r:id="rId27"/>
    <p:sldId id="471" r:id="rId28"/>
    <p:sldId id="472" r:id="rId29"/>
    <p:sldId id="473" r:id="rId30"/>
    <p:sldId id="474" r:id="rId31"/>
    <p:sldId id="475" r:id="rId32"/>
    <p:sldId id="476" r:id="rId33"/>
    <p:sldId id="477" r:id="rId34"/>
    <p:sldId id="478" r:id="rId35"/>
    <p:sldId id="479" r:id="rId36"/>
    <p:sldId id="480" r:id="rId37"/>
    <p:sldId id="481" r:id="rId38"/>
    <p:sldId id="482" r:id="rId39"/>
    <p:sldId id="490" r:id="rId40"/>
    <p:sldId id="2920" r:id="rId41"/>
    <p:sldId id="10645" r:id="rId42"/>
    <p:sldId id="10601" r:id="rId43"/>
    <p:sldId id="10602" r:id="rId44"/>
    <p:sldId id="10558" r:id="rId45"/>
    <p:sldId id="10565" r:id="rId46"/>
    <p:sldId id="10559" r:id="rId47"/>
    <p:sldId id="10604" r:id="rId48"/>
    <p:sldId id="10605" r:id="rId49"/>
    <p:sldId id="10606" r:id="rId50"/>
    <p:sldId id="10655" r:id="rId51"/>
    <p:sldId id="10657" r:id="rId52"/>
    <p:sldId id="367" r:id="rId53"/>
    <p:sldId id="371" r:id="rId54"/>
    <p:sldId id="10658" r:id="rId55"/>
    <p:sldId id="10659" r:id="rId56"/>
    <p:sldId id="10660" r:id="rId57"/>
    <p:sldId id="10662" r:id="rId58"/>
    <p:sldId id="10663" r:id="rId59"/>
    <p:sldId id="10644" r:id="rId60"/>
    <p:sldId id="393" r:id="rId61"/>
    <p:sldId id="394" r:id="rId62"/>
    <p:sldId id="395" r:id="rId63"/>
    <p:sldId id="396" r:id="rId64"/>
    <p:sldId id="397" r:id="rId65"/>
    <p:sldId id="398" r:id="rId66"/>
    <p:sldId id="10664" r:id="rId67"/>
    <p:sldId id="409" r:id="rId68"/>
    <p:sldId id="410" r:id="rId69"/>
    <p:sldId id="411" r:id="rId70"/>
    <p:sldId id="412" r:id="rId71"/>
    <p:sldId id="413" r:id="rId72"/>
    <p:sldId id="414" r:id="rId73"/>
    <p:sldId id="415" r:id="rId74"/>
    <p:sldId id="10665" r:id="rId75"/>
    <p:sldId id="418" r:id="rId76"/>
    <p:sldId id="419" r:id="rId77"/>
    <p:sldId id="420" r:id="rId78"/>
    <p:sldId id="421" r:id="rId79"/>
    <p:sldId id="422" r:id="rId80"/>
    <p:sldId id="423" r:id="rId81"/>
    <p:sldId id="424" r:id="rId82"/>
    <p:sldId id="10666" r:id="rId83"/>
    <p:sldId id="10607" r:id="rId84"/>
    <p:sldId id="10608" r:id="rId85"/>
    <p:sldId id="10609" r:id="rId86"/>
    <p:sldId id="10610" r:id="rId87"/>
    <p:sldId id="10611" r:id="rId88"/>
    <p:sldId id="266" r:id="rId89"/>
    <p:sldId id="262" r:id="rId90"/>
    <p:sldId id="10612" r:id="rId91"/>
    <p:sldId id="10613" r:id="rId92"/>
    <p:sldId id="10615" r:id="rId93"/>
    <p:sldId id="10616" r:id="rId94"/>
    <p:sldId id="10617" r:id="rId95"/>
    <p:sldId id="10619" r:id="rId96"/>
    <p:sldId id="282" r:id="rId97"/>
    <p:sldId id="10623" r:id="rId98"/>
    <p:sldId id="10652" r:id="rId99"/>
    <p:sldId id="10653" r:id="rId100"/>
    <p:sldId id="372" r:id="rId101"/>
    <p:sldId id="373" r:id="rId102"/>
    <p:sldId id="374" r:id="rId103"/>
    <p:sldId id="273" r:id="rId104"/>
    <p:sldId id="274" r:id="rId105"/>
    <p:sldId id="275" r:id="rId106"/>
    <p:sldId id="276" r:id="rId107"/>
    <p:sldId id="277" r:id="rId108"/>
    <p:sldId id="278" r:id="rId109"/>
    <p:sldId id="279" r:id="rId110"/>
    <p:sldId id="280" r:id="rId111"/>
    <p:sldId id="375" r:id="rId112"/>
    <p:sldId id="376" r:id="rId113"/>
    <p:sldId id="377" r:id="rId114"/>
    <p:sldId id="378" r:id="rId115"/>
    <p:sldId id="379" r:id="rId116"/>
    <p:sldId id="380" r:id="rId117"/>
    <p:sldId id="381" r:id="rId118"/>
    <p:sldId id="382" r:id="rId119"/>
    <p:sldId id="383" r:id="rId120"/>
    <p:sldId id="384" r:id="rId121"/>
    <p:sldId id="281" r:id="rId122"/>
    <p:sldId id="10603" r:id="rId123"/>
    <p:sldId id="10592" r:id="rId124"/>
    <p:sldId id="10593" r:id="rId125"/>
    <p:sldId id="10594" r:id="rId126"/>
    <p:sldId id="10595" r:id="rId127"/>
    <p:sldId id="10560" r:id="rId128"/>
    <p:sldId id="10561" r:id="rId129"/>
    <p:sldId id="10590" r:id="rId130"/>
    <p:sldId id="10596" r:id="rId131"/>
    <p:sldId id="10566" r:id="rId132"/>
    <p:sldId id="10570" r:id="rId133"/>
    <p:sldId id="258" r:id="rId134"/>
    <p:sldId id="259" r:id="rId135"/>
    <p:sldId id="324" r:id="rId136"/>
    <p:sldId id="325" r:id="rId137"/>
    <p:sldId id="326"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D2D0E8-965D-4CAA-B9A4-B89CBED2FA7E}">
          <p14:sldIdLst>
            <p14:sldId id="699"/>
            <p14:sldId id="265"/>
            <p14:sldId id="10648"/>
            <p14:sldId id="10650"/>
          </p14:sldIdLst>
        </p14:section>
        <p14:section name="Summary Section" id="{F969699B-78A2-42EB-B157-7B38F8001F8A}">
          <p14:sldIdLst>
            <p14:sldId id="10647"/>
          </p14:sldIdLst>
        </p14:section>
        <p14:section name="Section 1" id="{A051FBF7-0499-4482-AC1C-7B2C2778DAF5}">
          <p14:sldIdLst>
            <p14:sldId id="10646"/>
          </p14:sldIdLst>
        </p14:section>
        <p14:section name="Agenda – Day 1 " id="{9176A279-880A-440C-BFF3-9A106DD05573}">
          <p14:sldIdLst/>
        </p14:section>
        <p14:section name="Section 3" id="{384A3BD6-D0D6-4E6B-87DC-F6D28B56CACF}">
          <p14:sldIdLst>
            <p14:sldId id="416"/>
          </p14:sldIdLst>
        </p14:section>
        <p14:section name="Section 4" id="{E75947CD-36DB-4811-99AF-C89391B518E1}">
          <p14:sldIdLst>
            <p14:sldId id="10597"/>
          </p14:sldIdLst>
        </p14:section>
        <p14:section name="Enterprise AI Maturity Model" id="{0D012748-8DA0-4D3A-B365-86C5826E19F4}">
          <p14:sldIdLst>
            <p14:sldId id="10599"/>
            <p14:sldId id="417"/>
          </p14:sldIdLst>
        </p14:section>
        <p14:section name="Time to adapt is shrinking" id="{66B69257-9664-4D9A-BCC7-E9B00FC5A39E}">
          <p14:sldIdLst>
            <p14:sldId id="550"/>
            <p14:sldId id="562"/>
            <p14:sldId id="520"/>
            <p14:sldId id="524"/>
          </p14:sldIdLst>
        </p14:section>
        <p14:section name="Intelligence" id="{DE208FFF-BA52-4C6A-836A-AD04EAA5EDA1}">
          <p14:sldIdLst>
            <p14:sldId id="530"/>
            <p14:sldId id="531"/>
          </p14:sldIdLst>
        </p14:section>
        <p14:section name="Transform data into intelligent action" id="{0B10523F-A044-4E24-85E6-8C9347841000}">
          <p14:sldIdLst>
            <p14:sldId id="535"/>
            <p14:sldId id="580"/>
            <p14:sldId id="589"/>
            <p14:sldId id="583"/>
            <p14:sldId id="584"/>
            <p14:sldId id="581"/>
          </p14:sldIdLst>
        </p14:section>
        <p14:section name="Build applications that understand people" id="{9E099876-B578-490B-A3FA-9E47108015BC}">
          <p14:sldIdLst>
            <p14:sldId id="467"/>
          </p14:sldIdLst>
        </p14:section>
        <p14:section name="Section 7" id="{58E541E5-4783-4EE4-920D-E039650D039C}">
          <p14:sldIdLst>
            <p14:sldId id="468"/>
            <p14:sldId id="469"/>
            <p14:sldId id="470"/>
            <p14:sldId id="471"/>
            <p14:sldId id="472"/>
            <p14:sldId id="473"/>
            <p14:sldId id="474"/>
            <p14:sldId id="475"/>
            <p14:sldId id="476"/>
            <p14:sldId id="477"/>
            <p14:sldId id="478"/>
            <p14:sldId id="479"/>
            <p14:sldId id="480"/>
          </p14:sldIdLst>
        </p14:section>
        <p14:section name="Section 8" id="{BB6CBE0D-A3B6-4E85-895C-45F10C56DB2B}">
          <p14:sldIdLst>
            <p14:sldId id="481"/>
            <p14:sldId id="482"/>
          </p14:sldIdLst>
        </p14:section>
        <p14:section name="Section 9" id="{DEDA253E-599B-4741-A938-80F0F423FBFB}">
          <p14:sldIdLst>
            <p14:sldId id="490"/>
            <p14:sldId id="2920"/>
            <p14:sldId id="10645"/>
            <p14:sldId id="10601"/>
          </p14:sldIdLst>
        </p14:section>
        <p14:section name="Advanced analytics pattern in Azure Data collection and understanding, modeling, and deployment" id="{F55E5BAF-5783-40B9-9D69-0AB38463F9EA}">
          <p14:sldIdLst>
            <p14:sldId id="10602"/>
            <p14:sldId id="10558"/>
          </p14:sldIdLst>
        </p14:section>
        <p14:section name="Challenges" id="{09E1ABC0-8BE6-4F48-9977-723A0D9938BD}">
          <p14:sldIdLst>
            <p14:sldId id="10565"/>
            <p14:sldId id="10559"/>
            <p14:sldId id="10604"/>
            <p14:sldId id="10605"/>
            <p14:sldId id="10606"/>
            <p14:sldId id="10655"/>
            <p14:sldId id="10657"/>
            <p14:sldId id="367"/>
            <p14:sldId id="371"/>
            <p14:sldId id="10658"/>
            <p14:sldId id="10659"/>
            <p14:sldId id="10660"/>
            <p14:sldId id="10662"/>
            <p14:sldId id="10663"/>
            <p14:sldId id="10644"/>
            <p14:sldId id="393"/>
            <p14:sldId id="394"/>
            <p14:sldId id="395"/>
            <p14:sldId id="396"/>
            <p14:sldId id="397"/>
            <p14:sldId id="398"/>
            <p14:sldId id="10664"/>
            <p14:sldId id="409"/>
            <p14:sldId id="410"/>
            <p14:sldId id="411"/>
            <p14:sldId id="412"/>
            <p14:sldId id="413"/>
            <p14:sldId id="414"/>
            <p14:sldId id="415"/>
            <p14:sldId id="10665"/>
            <p14:sldId id="418"/>
            <p14:sldId id="419"/>
            <p14:sldId id="420"/>
            <p14:sldId id="421"/>
            <p14:sldId id="422"/>
            <p14:sldId id="423"/>
            <p14:sldId id="424"/>
            <p14:sldId id="10666"/>
            <p14:sldId id="10607"/>
            <p14:sldId id="10608"/>
            <p14:sldId id="10609"/>
            <p14:sldId id="10610"/>
            <p14:sldId id="10611"/>
            <p14:sldId id="266"/>
            <p14:sldId id="262"/>
            <p14:sldId id="10612"/>
            <p14:sldId id="10613"/>
            <p14:sldId id="10615"/>
            <p14:sldId id="10616"/>
            <p14:sldId id="10617"/>
            <p14:sldId id="10619"/>
            <p14:sldId id="282"/>
          </p14:sldIdLst>
        </p14:section>
        <p14:section name="Section 12" id="{757F85BE-2502-4EBE-A5AA-EBDD82FDF64E}">
          <p14:sldIdLst>
            <p14:sldId id="10623"/>
            <p14:sldId id="10652"/>
            <p14:sldId id="10653"/>
          </p14:sldIdLst>
        </p14:section>
        <p14:section name="Azure Databricks key audiences &amp; benefits" id="{461F792B-1526-412A-9E9D-4398E771AD78}">
          <p14:sldIdLst>
            <p14:sldId id="372"/>
            <p14:sldId id="373"/>
            <p14:sldId id="374"/>
          </p14:sldIdLst>
        </p14:section>
        <p14:section name="Machine Learning Process" id="{4CAF20D0-59BF-42E7-B4D4-45DE5FF364B6}">
          <p14:sldIdLst>
            <p14:sldId id="273"/>
            <p14:sldId id="274"/>
            <p14:sldId id="275"/>
            <p14:sldId id="276"/>
            <p14:sldId id="277"/>
            <p14:sldId id="278"/>
            <p14:sldId id="279"/>
            <p14:sldId id="280"/>
            <p14:sldId id="375"/>
            <p14:sldId id="376"/>
            <p14:sldId id="377"/>
            <p14:sldId id="378"/>
            <p14:sldId id="379"/>
            <p14:sldId id="380"/>
            <p14:sldId id="381"/>
            <p14:sldId id="382"/>
            <p14:sldId id="383"/>
            <p14:sldId id="384"/>
            <p14:sldId id="281"/>
            <p14:sldId id="10603"/>
          </p14:sldIdLst>
        </p14:section>
        <p14:section name="Authoring Experiences in Azure Machine Learning" id="{240D4C96-0572-4F1C-832E-D7CA481B045E}">
          <p14:sldIdLst>
            <p14:sldId id="10592"/>
            <p14:sldId id="10593"/>
            <p14:sldId id="10594"/>
            <p14:sldId id="10595"/>
            <p14:sldId id="10560"/>
            <p14:sldId id="10561"/>
            <p14:sldId id="10590"/>
            <p14:sldId id="10596"/>
            <p14:sldId id="10566"/>
            <p14:sldId id="10570"/>
            <p14:sldId id="258"/>
          </p14:sldIdLst>
        </p14:section>
        <p14:section name="Machine Learning on Azure" id="{438D4E7C-12AD-4884-9E78-A52E84E270D3}">
          <p14:sldIdLst>
            <p14:sldId id="259"/>
            <p14:sldId id="324"/>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0" autoAdjust="0"/>
    <p:restoredTop sz="94660"/>
  </p:normalViewPr>
  <p:slideViewPr>
    <p:cSldViewPr snapToGrid="0">
      <p:cViewPr varScale="1">
        <p:scale>
          <a:sx n="96" d="100"/>
          <a:sy n="96" d="100"/>
        </p:scale>
        <p:origin x="65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5006661304292844E-2"/>
          <c:y val="0"/>
          <c:w val="0.96449891820954814"/>
          <c:h val="0.86714069950956263"/>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10"/>
            <c:invertIfNegative val="0"/>
            <c:bubble3D val="0"/>
            <c:spPr>
              <a:solidFill>
                <a:schemeClr val="tx1">
                  <a:lumMod val="20000"/>
                  <a:lumOff val="80000"/>
                </a:schemeClr>
              </a:solidFill>
              <a:ln>
                <a:noFill/>
              </a:ln>
              <a:effectLst/>
            </c:spPr>
            <c:extLst>
              <c:ext xmlns:c16="http://schemas.microsoft.com/office/drawing/2014/chart" uri="{C3380CC4-5D6E-409C-BE32-E72D297353CC}">
                <c16:uniqueId val="{00000004-5981-4365-BFD2-F3D2B208F74F}"/>
              </c:ext>
            </c:extLst>
          </c:dPt>
          <c:dLbls>
            <c:dLbl>
              <c:idx val="0"/>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67</a:t>
                    </a:r>
                    <a:b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b="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0">
                      <a:solidFill>
                        <a:schemeClr val="bg1"/>
                      </a:solidFill>
                      <a:latin typeface="Segoe UI Semibold" panose="020B0702040204020203" pitchFamily="34" charset="0"/>
                      <a:cs typeface="Segoe UI Semibold" panose="020B0702040204020203" pitchFamily="34" charset="0"/>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981-4365-BFD2-F3D2B208F74F}"/>
                </c:ext>
              </c:extLst>
            </c:dLbl>
            <c:dLbl>
              <c:idx val="6"/>
              <c:tx>
                <c:rich>
                  <a:bodyPr/>
                  <a:lstStyle/>
                  <a:p>
                    <a:r>
                      <a:rPr lang="en-US" sz="2000" b="1">
                        <a:solidFill>
                          <a:schemeClr val="bg1"/>
                        </a:solidFill>
                        <a:latin typeface="Segoe UI" panose="020B0502040204020203" pitchFamily="34" charset="0"/>
                        <a:ea typeface="Segoe UI" panose="020B0502040204020203" pitchFamily="34" charset="0"/>
                        <a:cs typeface="Segoe UI" panose="020B0502040204020203" pitchFamily="34" charset="0"/>
                      </a:rPr>
                      <a:t>25</a:t>
                    </a:r>
                  </a:p>
                  <a:p>
                    <a:r>
                      <a:rPr lang="en-US" sz="1000" b="1">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5981-4365-BFD2-F3D2B208F74F}"/>
                </c:ext>
              </c:extLst>
            </c:dLbl>
            <c:dLbl>
              <c:idx val="9"/>
              <c:tx>
                <c:rich>
                  <a:bodyPr/>
                  <a:lstStyle/>
                  <a:p>
                    <a:r>
                      <a:rPr lang="en-US" sz="2000" b="1" dirty="0">
                        <a:solidFill>
                          <a:schemeClr val="bg1"/>
                        </a:solidFill>
                        <a:latin typeface="Segoe UI" panose="020B0502040204020203" pitchFamily="34" charset="0"/>
                        <a:ea typeface="Segoe UI" panose="020B0502040204020203" pitchFamily="34" charset="0"/>
                        <a:cs typeface="Segoe UI" panose="020B0502040204020203" pitchFamily="34" charset="0"/>
                      </a:rPr>
                      <a:t>10</a:t>
                    </a:r>
                  </a:p>
                  <a:p>
                    <a:r>
                      <a:rPr lang="en-US" sz="1000" b="1" dirty="0">
                        <a:solidFill>
                          <a:schemeClr val="bg1"/>
                        </a:solidFill>
                        <a:latin typeface="Segoe UI" panose="020B0502040204020203" pitchFamily="34" charset="0"/>
                        <a:ea typeface="Segoe UI" panose="020B0502040204020203" pitchFamily="34" charset="0"/>
                        <a:cs typeface="Segoe UI" panose="020B0502040204020203" pitchFamily="34" charset="0"/>
                      </a:rPr>
                      <a:t>Years</a:t>
                    </a:r>
                    <a:endParaRPr lang="en-US" sz="1000" b="1" dirty="0">
                      <a:solidFill>
                        <a:schemeClr val="bg1"/>
                      </a:solidFill>
                    </a:endParaRPr>
                  </a:p>
                </c:rich>
              </c:tx>
              <c:dLblPos val="inBase"/>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5981-4365-BFD2-F3D2B208F74F}"/>
                </c:ext>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inBase"/>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1920</c:v>
                </c:pt>
                <c:pt idx="1">
                  <c:v>1930</c:v>
                </c:pt>
                <c:pt idx="2">
                  <c:v>1940</c:v>
                </c:pt>
                <c:pt idx="3">
                  <c:v>1950</c:v>
                </c:pt>
                <c:pt idx="4">
                  <c:v>1960</c:v>
                </c:pt>
                <c:pt idx="5">
                  <c:v>1970</c:v>
                </c:pt>
                <c:pt idx="6">
                  <c:v>1980</c:v>
                </c:pt>
                <c:pt idx="7">
                  <c:v>1990</c:v>
                </c:pt>
                <c:pt idx="8">
                  <c:v>2000</c:v>
                </c:pt>
                <c:pt idx="9">
                  <c:v>2010's</c:v>
                </c:pt>
                <c:pt idx="10">
                  <c:v>2020's</c:v>
                </c:pt>
              </c:strCache>
            </c:strRef>
          </c:cat>
          <c:val>
            <c:numRef>
              <c:f>Sheet1!$B$2:$B$12</c:f>
              <c:numCache>
                <c:formatCode>General</c:formatCode>
                <c:ptCount val="11"/>
                <c:pt idx="0">
                  <c:v>6</c:v>
                </c:pt>
                <c:pt idx="1">
                  <c:v>5.3</c:v>
                </c:pt>
                <c:pt idx="2">
                  <c:v>4.5</c:v>
                </c:pt>
                <c:pt idx="3">
                  <c:v>3.7</c:v>
                </c:pt>
                <c:pt idx="4">
                  <c:v>3</c:v>
                </c:pt>
                <c:pt idx="5">
                  <c:v>2.6</c:v>
                </c:pt>
                <c:pt idx="6">
                  <c:v>2.2999999999999998</c:v>
                </c:pt>
                <c:pt idx="7">
                  <c:v>2</c:v>
                </c:pt>
                <c:pt idx="8">
                  <c:v>1.8</c:v>
                </c:pt>
                <c:pt idx="9">
                  <c:v>1.5</c:v>
                </c:pt>
                <c:pt idx="10">
                  <c:v>1.1000000000000001</c:v>
                </c:pt>
              </c:numCache>
            </c:numRef>
          </c:val>
          <c:extLst>
            <c:ext xmlns:c16="http://schemas.microsoft.com/office/drawing/2014/chart" uri="{C3380CC4-5D6E-409C-BE32-E72D297353CC}">
              <c16:uniqueId val="{00000000-5981-4365-BFD2-F3D2B208F74F}"/>
            </c:ext>
          </c:extLst>
        </c:ser>
        <c:dLbls>
          <c:showLegendKey val="0"/>
          <c:showVal val="0"/>
          <c:showCatName val="0"/>
          <c:showSerName val="0"/>
          <c:showPercent val="0"/>
          <c:showBubbleSize val="0"/>
        </c:dLbls>
        <c:gapWidth val="9"/>
        <c:overlap val="-27"/>
        <c:axId val="364697704"/>
        <c:axId val="364698488"/>
      </c:barChart>
      <c:catAx>
        <c:axId val="364697704"/>
        <c:scaling>
          <c:orientation val="minMax"/>
        </c:scaling>
        <c:delete val="0"/>
        <c:axPos val="b"/>
        <c:numFmt formatCode="General" sourceLinked="1"/>
        <c:majorTickMark val="out"/>
        <c:minorTickMark val="none"/>
        <c:tickLblPos val="nextTo"/>
        <c:spPr>
          <a:noFill/>
          <a:ln w="6350" cap="flat" cmpd="sng" algn="ctr">
            <a:solidFill>
              <a:schemeClr val="tx1">
                <a:lumMod val="75000"/>
              </a:schemeClr>
            </a:solidFill>
            <a:round/>
          </a:ln>
          <a:effectLst/>
        </c:spPr>
        <c:txPr>
          <a:bodyPr rot="-60000000" spcFirstLastPara="1" vertOverflow="ellipsis" vert="horz" wrap="square" anchor="ctr" anchorCtr="1"/>
          <a:lstStyle/>
          <a:p>
            <a:pPr>
              <a:defRPr sz="1200" b="0" i="0" u="none" strike="noStrike" kern="1200" baseline="0">
                <a:ln>
                  <a:noFill/>
                </a:ln>
                <a:solidFill>
                  <a:schemeClr val="tx1"/>
                </a:solidFill>
                <a:effectLst/>
                <a:latin typeface="+mn-lt"/>
                <a:ea typeface="+mn-ea"/>
                <a:cs typeface="+mn-cs"/>
              </a:defRPr>
            </a:pPr>
            <a:endParaRPr lang="en-US"/>
          </a:p>
        </c:txPr>
        <c:crossAx val="364698488"/>
        <c:crosses val="autoZero"/>
        <c:auto val="1"/>
        <c:lblAlgn val="ctr"/>
        <c:lblOffset val="100"/>
        <c:noMultiLvlLbl val="0"/>
      </c:catAx>
      <c:valAx>
        <c:axId val="364698488"/>
        <c:scaling>
          <c:orientation val="minMax"/>
          <c:max val="6"/>
        </c:scaling>
        <c:delete val="1"/>
        <c:axPos val="l"/>
        <c:numFmt formatCode="General" sourceLinked="1"/>
        <c:majorTickMark val="out"/>
        <c:minorTickMark val="none"/>
        <c:tickLblPos val="nextTo"/>
        <c:crossAx val="36469770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solidFill>
        </a:defRPr>
      </a:pPr>
      <a:endParaRPr lang="en-US"/>
    </a:p>
  </c:txPr>
  <c:externalData r:id="rId1">
    <c:autoUpdate val="0"/>
  </c:externalData>
</c:chartSpace>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8D7456-4E30-442F-BB78-0FFBD0D8A832}"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184B92C8-B2E2-42F0-852C-AE1F749916E0}">
      <dgm:prSet/>
      <dgm:spPr/>
      <dgm:t>
        <a:bodyPr/>
        <a:lstStyle/>
        <a:p>
          <a:r>
            <a:rPr lang="en-IN"/>
            <a:t>Azure AI Ecosystem</a:t>
          </a:r>
          <a:endParaRPr lang="en-US"/>
        </a:p>
      </dgm:t>
    </dgm:pt>
    <dgm:pt modelId="{6B84ADC2-1648-4471-A8E4-E982A12FA5F6}" type="parTrans" cxnId="{96D69A62-55DC-466E-8D39-556DBCA04B6B}">
      <dgm:prSet/>
      <dgm:spPr/>
      <dgm:t>
        <a:bodyPr/>
        <a:lstStyle/>
        <a:p>
          <a:endParaRPr lang="en-US"/>
        </a:p>
      </dgm:t>
    </dgm:pt>
    <dgm:pt modelId="{17DD4917-5270-4BE6-883E-B887759AEF2E}" type="sibTrans" cxnId="{96D69A62-55DC-466E-8D39-556DBCA04B6B}">
      <dgm:prSet/>
      <dgm:spPr/>
      <dgm:t>
        <a:bodyPr/>
        <a:lstStyle/>
        <a:p>
          <a:endParaRPr lang="en-US"/>
        </a:p>
      </dgm:t>
    </dgm:pt>
    <dgm:pt modelId="{CC60265E-89A7-4D69-A6D1-9956B51BFE9B}">
      <dgm:prSet/>
      <dgm:spPr/>
      <dgm:t>
        <a:bodyPr/>
        <a:lstStyle/>
        <a:p>
          <a:r>
            <a:rPr lang="en-IN"/>
            <a:t>Azure AML Studio </a:t>
          </a:r>
          <a:endParaRPr lang="en-US"/>
        </a:p>
      </dgm:t>
    </dgm:pt>
    <dgm:pt modelId="{48A1FF5E-0664-4533-BDF1-7395CDEAF74D}" type="parTrans" cxnId="{FD37D820-827B-4894-821D-CABDD72F7409}">
      <dgm:prSet/>
      <dgm:spPr/>
      <dgm:t>
        <a:bodyPr/>
        <a:lstStyle/>
        <a:p>
          <a:endParaRPr lang="en-US"/>
        </a:p>
      </dgm:t>
    </dgm:pt>
    <dgm:pt modelId="{6B8EA1C6-02A1-44F5-8464-38EB13A0A857}" type="sibTrans" cxnId="{FD37D820-827B-4894-821D-CABDD72F7409}">
      <dgm:prSet/>
      <dgm:spPr/>
      <dgm:t>
        <a:bodyPr/>
        <a:lstStyle/>
        <a:p>
          <a:endParaRPr lang="en-US"/>
        </a:p>
      </dgm:t>
    </dgm:pt>
    <dgm:pt modelId="{861DC292-2071-49E2-8C4F-6A43D482C289}">
      <dgm:prSet/>
      <dgm:spPr/>
      <dgm:t>
        <a:bodyPr/>
        <a:lstStyle/>
        <a:p>
          <a:r>
            <a:rPr lang="en-IN"/>
            <a:t>Azure ML Services </a:t>
          </a:r>
          <a:endParaRPr lang="en-US"/>
        </a:p>
      </dgm:t>
    </dgm:pt>
    <dgm:pt modelId="{7F4AABC1-16EB-43B1-A188-5FFD55800EB4}" type="parTrans" cxnId="{89F2089E-8F67-4CB4-9D50-154802FB53A4}">
      <dgm:prSet/>
      <dgm:spPr/>
      <dgm:t>
        <a:bodyPr/>
        <a:lstStyle/>
        <a:p>
          <a:endParaRPr lang="en-US"/>
        </a:p>
      </dgm:t>
    </dgm:pt>
    <dgm:pt modelId="{5E9B61CA-EC27-4967-8C52-A1B11F60C120}" type="sibTrans" cxnId="{89F2089E-8F67-4CB4-9D50-154802FB53A4}">
      <dgm:prSet/>
      <dgm:spPr/>
      <dgm:t>
        <a:bodyPr/>
        <a:lstStyle/>
        <a:p>
          <a:endParaRPr lang="en-US"/>
        </a:p>
      </dgm:t>
    </dgm:pt>
    <dgm:pt modelId="{24A0913F-6D00-4EA4-9B66-C8039022EA4C}">
      <dgm:prSet/>
      <dgm:spPr/>
      <dgm:t>
        <a:bodyPr/>
        <a:lstStyle/>
        <a:p>
          <a:r>
            <a:rPr lang="en-IN"/>
            <a:t>Azure AutoML</a:t>
          </a:r>
          <a:endParaRPr lang="en-US"/>
        </a:p>
      </dgm:t>
    </dgm:pt>
    <dgm:pt modelId="{9B0F04CB-AF59-4902-A3AF-6B992C938BB9}" type="parTrans" cxnId="{293EFF4B-638C-407D-B524-7FC01AFB4EE4}">
      <dgm:prSet/>
      <dgm:spPr/>
      <dgm:t>
        <a:bodyPr/>
        <a:lstStyle/>
        <a:p>
          <a:endParaRPr lang="en-US"/>
        </a:p>
      </dgm:t>
    </dgm:pt>
    <dgm:pt modelId="{E243BFB4-67AA-4FE8-9F18-1062A0F54343}" type="sibTrans" cxnId="{293EFF4B-638C-407D-B524-7FC01AFB4EE4}">
      <dgm:prSet/>
      <dgm:spPr/>
      <dgm:t>
        <a:bodyPr/>
        <a:lstStyle/>
        <a:p>
          <a:endParaRPr lang="en-US"/>
        </a:p>
      </dgm:t>
    </dgm:pt>
    <dgm:pt modelId="{21965AC1-67A9-482A-A054-6D534F6262E0}" type="pres">
      <dgm:prSet presAssocID="{4D8D7456-4E30-442F-BB78-0FFBD0D8A832}" presName="matrix" presStyleCnt="0">
        <dgm:presLayoutVars>
          <dgm:chMax val="1"/>
          <dgm:dir/>
          <dgm:resizeHandles val="exact"/>
        </dgm:presLayoutVars>
      </dgm:prSet>
      <dgm:spPr/>
    </dgm:pt>
    <dgm:pt modelId="{0A4B11F1-6F0B-4FE6-BA9E-4ACA81642312}" type="pres">
      <dgm:prSet presAssocID="{4D8D7456-4E30-442F-BB78-0FFBD0D8A832}" presName="diamond" presStyleLbl="bgShp" presStyleIdx="0" presStyleCnt="1"/>
      <dgm:spPr/>
    </dgm:pt>
    <dgm:pt modelId="{BCDD7C1A-AEA4-4DE9-8202-D031593CDD3E}" type="pres">
      <dgm:prSet presAssocID="{4D8D7456-4E30-442F-BB78-0FFBD0D8A832}" presName="quad1" presStyleLbl="node1" presStyleIdx="0" presStyleCnt="4">
        <dgm:presLayoutVars>
          <dgm:chMax val="0"/>
          <dgm:chPref val="0"/>
          <dgm:bulletEnabled val="1"/>
        </dgm:presLayoutVars>
      </dgm:prSet>
      <dgm:spPr/>
    </dgm:pt>
    <dgm:pt modelId="{D9B1B33D-7CF8-4141-B97E-3EA44108EB3A}" type="pres">
      <dgm:prSet presAssocID="{4D8D7456-4E30-442F-BB78-0FFBD0D8A832}" presName="quad2" presStyleLbl="node1" presStyleIdx="1" presStyleCnt="4">
        <dgm:presLayoutVars>
          <dgm:chMax val="0"/>
          <dgm:chPref val="0"/>
          <dgm:bulletEnabled val="1"/>
        </dgm:presLayoutVars>
      </dgm:prSet>
      <dgm:spPr/>
    </dgm:pt>
    <dgm:pt modelId="{FED4CA3F-8C47-41DE-A640-E9946332EDC4}" type="pres">
      <dgm:prSet presAssocID="{4D8D7456-4E30-442F-BB78-0FFBD0D8A832}" presName="quad3" presStyleLbl="node1" presStyleIdx="2" presStyleCnt="4">
        <dgm:presLayoutVars>
          <dgm:chMax val="0"/>
          <dgm:chPref val="0"/>
          <dgm:bulletEnabled val="1"/>
        </dgm:presLayoutVars>
      </dgm:prSet>
      <dgm:spPr/>
    </dgm:pt>
    <dgm:pt modelId="{41A743EA-B3A8-45B7-A59F-54FFEC8AEB46}" type="pres">
      <dgm:prSet presAssocID="{4D8D7456-4E30-442F-BB78-0FFBD0D8A832}" presName="quad4" presStyleLbl="node1" presStyleIdx="3" presStyleCnt="4">
        <dgm:presLayoutVars>
          <dgm:chMax val="0"/>
          <dgm:chPref val="0"/>
          <dgm:bulletEnabled val="1"/>
        </dgm:presLayoutVars>
      </dgm:prSet>
      <dgm:spPr/>
    </dgm:pt>
  </dgm:ptLst>
  <dgm:cxnLst>
    <dgm:cxn modelId="{FD37D820-827B-4894-821D-CABDD72F7409}" srcId="{4D8D7456-4E30-442F-BB78-0FFBD0D8A832}" destId="{CC60265E-89A7-4D69-A6D1-9956B51BFE9B}" srcOrd="1" destOrd="0" parTransId="{48A1FF5E-0664-4533-BDF1-7395CDEAF74D}" sibTransId="{6B8EA1C6-02A1-44F5-8464-38EB13A0A857}"/>
    <dgm:cxn modelId="{86007B29-2DF2-478E-99EF-B8E72A175001}" type="presOf" srcId="{184B92C8-B2E2-42F0-852C-AE1F749916E0}" destId="{BCDD7C1A-AEA4-4DE9-8202-D031593CDD3E}" srcOrd="0" destOrd="0" presId="urn:microsoft.com/office/officeart/2005/8/layout/matrix3"/>
    <dgm:cxn modelId="{39DC9337-98AF-41DC-9C00-A83577BA2706}" type="presOf" srcId="{24A0913F-6D00-4EA4-9B66-C8039022EA4C}" destId="{41A743EA-B3A8-45B7-A59F-54FFEC8AEB46}" srcOrd="0" destOrd="0" presId="urn:microsoft.com/office/officeart/2005/8/layout/matrix3"/>
    <dgm:cxn modelId="{4FFD2346-D36D-47B4-BC2A-1BBAD78A5802}" type="presOf" srcId="{4D8D7456-4E30-442F-BB78-0FFBD0D8A832}" destId="{21965AC1-67A9-482A-A054-6D534F6262E0}" srcOrd="0" destOrd="0" presId="urn:microsoft.com/office/officeart/2005/8/layout/matrix3"/>
    <dgm:cxn modelId="{293EFF4B-638C-407D-B524-7FC01AFB4EE4}" srcId="{4D8D7456-4E30-442F-BB78-0FFBD0D8A832}" destId="{24A0913F-6D00-4EA4-9B66-C8039022EA4C}" srcOrd="3" destOrd="0" parTransId="{9B0F04CB-AF59-4902-A3AF-6B992C938BB9}" sibTransId="{E243BFB4-67AA-4FE8-9F18-1062A0F54343}"/>
    <dgm:cxn modelId="{96D69A62-55DC-466E-8D39-556DBCA04B6B}" srcId="{4D8D7456-4E30-442F-BB78-0FFBD0D8A832}" destId="{184B92C8-B2E2-42F0-852C-AE1F749916E0}" srcOrd="0" destOrd="0" parTransId="{6B84ADC2-1648-4471-A8E4-E982A12FA5F6}" sibTransId="{17DD4917-5270-4BE6-883E-B887759AEF2E}"/>
    <dgm:cxn modelId="{89F2089E-8F67-4CB4-9D50-154802FB53A4}" srcId="{4D8D7456-4E30-442F-BB78-0FFBD0D8A832}" destId="{861DC292-2071-49E2-8C4F-6A43D482C289}" srcOrd="2" destOrd="0" parTransId="{7F4AABC1-16EB-43B1-A188-5FFD55800EB4}" sibTransId="{5E9B61CA-EC27-4967-8C52-A1B11F60C120}"/>
    <dgm:cxn modelId="{4E001AD5-6EF9-417F-A3AE-737EAC956F88}" type="presOf" srcId="{861DC292-2071-49E2-8C4F-6A43D482C289}" destId="{FED4CA3F-8C47-41DE-A640-E9946332EDC4}" srcOrd="0" destOrd="0" presId="urn:microsoft.com/office/officeart/2005/8/layout/matrix3"/>
    <dgm:cxn modelId="{F768E8FC-0890-489D-80FA-12F05599DD77}" type="presOf" srcId="{CC60265E-89A7-4D69-A6D1-9956B51BFE9B}" destId="{D9B1B33D-7CF8-4141-B97E-3EA44108EB3A}" srcOrd="0" destOrd="0" presId="urn:microsoft.com/office/officeart/2005/8/layout/matrix3"/>
    <dgm:cxn modelId="{ABDB78AA-1390-434B-8338-4A54672DEF0E}" type="presParOf" srcId="{21965AC1-67A9-482A-A054-6D534F6262E0}" destId="{0A4B11F1-6F0B-4FE6-BA9E-4ACA81642312}" srcOrd="0" destOrd="0" presId="urn:microsoft.com/office/officeart/2005/8/layout/matrix3"/>
    <dgm:cxn modelId="{71273B9A-0866-4AC2-9E64-AA3D509DFA36}" type="presParOf" srcId="{21965AC1-67A9-482A-A054-6D534F6262E0}" destId="{BCDD7C1A-AEA4-4DE9-8202-D031593CDD3E}" srcOrd="1" destOrd="0" presId="urn:microsoft.com/office/officeart/2005/8/layout/matrix3"/>
    <dgm:cxn modelId="{11DE39F8-E439-4DDB-B7E7-6AF6133295C6}" type="presParOf" srcId="{21965AC1-67A9-482A-A054-6D534F6262E0}" destId="{D9B1B33D-7CF8-4141-B97E-3EA44108EB3A}" srcOrd="2" destOrd="0" presId="urn:microsoft.com/office/officeart/2005/8/layout/matrix3"/>
    <dgm:cxn modelId="{28D6A042-857F-4802-8BF9-A99E4B646D04}" type="presParOf" srcId="{21965AC1-67A9-482A-A054-6D534F6262E0}" destId="{FED4CA3F-8C47-41DE-A640-E9946332EDC4}" srcOrd="3" destOrd="0" presId="urn:microsoft.com/office/officeart/2005/8/layout/matrix3"/>
    <dgm:cxn modelId="{077D03AF-4878-4363-B565-F30527CF23A1}" type="presParOf" srcId="{21965AC1-67A9-482A-A054-6D534F6262E0}" destId="{41A743EA-B3A8-45B7-A59F-54FFEC8AEB4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D261C4-32DA-4A98-A48C-D093520996D0}"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358325F-FF60-435E-B928-16336A6B9D66}">
      <dgm:prSet/>
      <dgm:spPr/>
      <dgm:t>
        <a:bodyPr/>
        <a:lstStyle/>
        <a:p>
          <a:pPr>
            <a:lnSpc>
              <a:spcPct val="100000"/>
            </a:lnSpc>
            <a:defRPr cap="all"/>
          </a:pPr>
          <a:r>
            <a:rPr lang="en-IN"/>
            <a:t>Azure Databricks</a:t>
          </a:r>
          <a:endParaRPr lang="en-US"/>
        </a:p>
      </dgm:t>
    </dgm:pt>
    <dgm:pt modelId="{DC9E55C3-2988-4610-9E0E-E3E2AC074129}" type="parTrans" cxnId="{B04F27D2-50AA-4202-A7F2-C4A40593D417}">
      <dgm:prSet/>
      <dgm:spPr/>
      <dgm:t>
        <a:bodyPr/>
        <a:lstStyle/>
        <a:p>
          <a:endParaRPr lang="en-US"/>
        </a:p>
      </dgm:t>
    </dgm:pt>
    <dgm:pt modelId="{F91DD3FA-545B-4B40-80E0-8104E5632446}" type="sibTrans" cxnId="{B04F27D2-50AA-4202-A7F2-C4A40593D417}">
      <dgm:prSet/>
      <dgm:spPr/>
      <dgm:t>
        <a:bodyPr/>
        <a:lstStyle/>
        <a:p>
          <a:endParaRPr lang="en-US"/>
        </a:p>
      </dgm:t>
    </dgm:pt>
    <dgm:pt modelId="{F77105B4-6D78-4BBE-A46A-C412A94DFCE3}">
      <dgm:prSet/>
      <dgm:spPr/>
      <dgm:t>
        <a:bodyPr/>
        <a:lstStyle/>
        <a:p>
          <a:pPr>
            <a:lnSpc>
              <a:spcPct val="100000"/>
            </a:lnSpc>
            <a:defRPr cap="all"/>
          </a:pPr>
          <a:r>
            <a:rPr lang="en-IN"/>
            <a:t>Azure Machine Learning Services </a:t>
          </a:r>
          <a:endParaRPr lang="en-US"/>
        </a:p>
      </dgm:t>
    </dgm:pt>
    <dgm:pt modelId="{D53746CE-8DB6-4855-81CB-A5ABF90BA382}" type="parTrans" cxnId="{611F3F4B-370B-423F-9B07-3BC8B37FE1EA}">
      <dgm:prSet/>
      <dgm:spPr/>
      <dgm:t>
        <a:bodyPr/>
        <a:lstStyle/>
        <a:p>
          <a:endParaRPr lang="en-US"/>
        </a:p>
      </dgm:t>
    </dgm:pt>
    <dgm:pt modelId="{E512C026-5BF5-4A59-A5D9-6FADF087E191}" type="sibTrans" cxnId="{611F3F4B-370B-423F-9B07-3BC8B37FE1EA}">
      <dgm:prSet/>
      <dgm:spPr/>
      <dgm:t>
        <a:bodyPr/>
        <a:lstStyle/>
        <a:p>
          <a:endParaRPr lang="en-US"/>
        </a:p>
      </dgm:t>
    </dgm:pt>
    <dgm:pt modelId="{83C2475D-B5A7-4F30-AC9A-BD711D19593B}">
      <dgm:prSet/>
      <dgm:spPr/>
      <dgm:t>
        <a:bodyPr/>
        <a:lstStyle/>
        <a:p>
          <a:pPr>
            <a:lnSpc>
              <a:spcPct val="100000"/>
            </a:lnSpc>
            <a:defRPr cap="all"/>
          </a:pPr>
          <a:r>
            <a:rPr lang="en-IN"/>
            <a:t>Deployment into Containers</a:t>
          </a:r>
          <a:endParaRPr lang="en-US"/>
        </a:p>
      </dgm:t>
    </dgm:pt>
    <dgm:pt modelId="{44461F9A-0A74-48FA-8253-6688F8174116}" type="parTrans" cxnId="{C029F22F-768E-449F-B2BC-1E28A70DA8BD}">
      <dgm:prSet/>
      <dgm:spPr/>
      <dgm:t>
        <a:bodyPr/>
        <a:lstStyle/>
        <a:p>
          <a:endParaRPr lang="en-US"/>
        </a:p>
      </dgm:t>
    </dgm:pt>
    <dgm:pt modelId="{5FCD095B-E9CE-4569-AB2C-BADE263EB635}" type="sibTrans" cxnId="{C029F22F-768E-449F-B2BC-1E28A70DA8BD}">
      <dgm:prSet/>
      <dgm:spPr/>
      <dgm:t>
        <a:bodyPr/>
        <a:lstStyle/>
        <a:p>
          <a:endParaRPr lang="en-US"/>
        </a:p>
      </dgm:t>
    </dgm:pt>
    <dgm:pt modelId="{750C80B3-7DCC-4D35-97BE-55B87EE3A543}">
      <dgm:prSet/>
      <dgm:spPr/>
      <dgm:t>
        <a:bodyPr/>
        <a:lstStyle/>
        <a:p>
          <a:pPr>
            <a:lnSpc>
              <a:spcPct val="100000"/>
            </a:lnSpc>
            <a:defRPr cap="all"/>
          </a:pPr>
          <a:r>
            <a:rPr lang="en-IN"/>
            <a:t>Use case on Custom AI &amp; Cognitive Services</a:t>
          </a:r>
          <a:endParaRPr lang="en-US"/>
        </a:p>
      </dgm:t>
    </dgm:pt>
    <dgm:pt modelId="{147EADD4-4CFA-49B3-AE47-AE37F83EB384}" type="parTrans" cxnId="{6B3AF0C0-DD4F-43D3-A1C4-FAFAD2EDDD6B}">
      <dgm:prSet/>
      <dgm:spPr/>
      <dgm:t>
        <a:bodyPr/>
        <a:lstStyle/>
        <a:p>
          <a:endParaRPr lang="en-US"/>
        </a:p>
      </dgm:t>
    </dgm:pt>
    <dgm:pt modelId="{41A807C4-E334-4353-9273-66CD42127CFB}" type="sibTrans" cxnId="{6B3AF0C0-DD4F-43D3-A1C4-FAFAD2EDDD6B}">
      <dgm:prSet/>
      <dgm:spPr/>
      <dgm:t>
        <a:bodyPr/>
        <a:lstStyle/>
        <a:p>
          <a:endParaRPr lang="en-US"/>
        </a:p>
      </dgm:t>
    </dgm:pt>
    <dgm:pt modelId="{A896EAA5-59BB-4FA6-8366-4AF3974E13A9}" type="pres">
      <dgm:prSet presAssocID="{C5D261C4-32DA-4A98-A48C-D093520996D0}" presName="root" presStyleCnt="0">
        <dgm:presLayoutVars>
          <dgm:dir/>
          <dgm:resizeHandles val="exact"/>
        </dgm:presLayoutVars>
      </dgm:prSet>
      <dgm:spPr/>
    </dgm:pt>
    <dgm:pt modelId="{1455782A-8677-417C-B47E-941F2648F24F}" type="pres">
      <dgm:prSet presAssocID="{2358325F-FF60-435E-B928-16336A6B9D66}" presName="compNode" presStyleCnt="0"/>
      <dgm:spPr/>
    </dgm:pt>
    <dgm:pt modelId="{1514D942-4496-478A-A2F7-348B33AB802C}" type="pres">
      <dgm:prSet presAssocID="{2358325F-FF60-435E-B928-16336A6B9D66}" presName="iconBgRect" presStyleLbl="bgShp" presStyleIdx="0" presStyleCnt="4"/>
      <dgm:spPr>
        <a:prstGeom prst="round2DiagRect">
          <a:avLst>
            <a:gd name="adj1" fmla="val 29727"/>
            <a:gd name="adj2" fmla="val 0"/>
          </a:avLst>
        </a:prstGeom>
      </dgm:spPr>
    </dgm:pt>
    <dgm:pt modelId="{07C2A401-5F18-4418-A121-1A620CB68F50}" type="pres">
      <dgm:prSet presAssocID="{2358325F-FF60-435E-B928-16336A6B9D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E0988A34-E584-472C-83FE-DFC47829A6E3}" type="pres">
      <dgm:prSet presAssocID="{2358325F-FF60-435E-B928-16336A6B9D66}" presName="spaceRect" presStyleCnt="0"/>
      <dgm:spPr/>
    </dgm:pt>
    <dgm:pt modelId="{257B6D2B-6388-4F20-A009-D6CD103D3011}" type="pres">
      <dgm:prSet presAssocID="{2358325F-FF60-435E-B928-16336A6B9D66}" presName="textRect" presStyleLbl="revTx" presStyleIdx="0" presStyleCnt="4">
        <dgm:presLayoutVars>
          <dgm:chMax val="1"/>
          <dgm:chPref val="1"/>
        </dgm:presLayoutVars>
      </dgm:prSet>
      <dgm:spPr/>
    </dgm:pt>
    <dgm:pt modelId="{740E5EC1-7A2A-4F32-A31F-986537FA7CD5}" type="pres">
      <dgm:prSet presAssocID="{F91DD3FA-545B-4B40-80E0-8104E5632446}" presName="sibTrans" presStyleCnt="0"/>
      <dgm:spPr/>
    </dgm:pt>
    <dgm:pt modelId="{F0CC10B1-24AD-4108-B59C-B955583732F1}" type="pres">
      <dgm:prSet presAssocID="{F77105B4-6D78-4BBE-A46A-C412A94DFCE3}" presName="compNode" presStyleCnt="0"/>
      <dgm:spPr/>
    </dgm:pt>
    <dgm:pt modelId="{CA150095-AFD6-4F7C-864A-F74873575504}" type="pres">
      <dgm:prSet presAssocID="{F77105B4-6D78-4BBE-A46A-C412A94DFCE3}" presName="iconBgRect" presStyleLbl="bgShp" presStyleIdx="1" presStyleCnt="4"/>
      <dgm:spPr>
        <a:prstGeom prst="round2DiagRect">
          <a:avLst>
            <a:gd name="adj1" fmla="val 29727"/>
            <a:gd name="adj2" fmla="val 0"/>
          </a:avLst>
        </a:prstGeom>
      </dgm:spPr>
    </dgm:pt>
    <dgm:pt modelId="{FDC656B5-C609-415F-B114-47954EEB100E}" type="pres">
      <dgm:prSet presAssocID="{F77105B4-6D78-4BBE-A46A-C412A94DFC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B5B251F4-20BB-44A5-97C2-5E20E3B1B389}" type="pres">
      <dgm:prSet presAssocID="{F77105B4-6D78-4BBE-A46A-C412A94DFCE3}" presName="spaceRect" presStyleCnt="0"/>
      <dgm:spPr/>
    </dgm:pt>
    <dgm:pt modelId="{6E09ED80-BBDF-4222-B67B-A1725A52F6AB}" type="pres">
      <dgm:prSet presAssocID="{F77105B4-6D78-4BBE-A46A-C412A94DFCE3}" presName="textRect" presStyleLbl="revTx" presStyleIdx="1" presStyleCnt="4">
        <dgm:presLayoutVars>
          <dgm:chMax val="1"/>
          <dgm:chPref val="1"/>
        </dgm:presLayoutVars>
      </dgm:prSet>
      <dgm:spPr/>
    </dgm:pt>
    <dgm:pt modelId="{4CEAB286-AB1D-4C0B-B629-3037307C7EF0}" type="pres">
      <dgm:prSet presAssocID="{E512C026-5BF5-4A59-A5D9-6FADF087E191}" presName="sibTrans" presStyleCnt="0"/>
      <dgm:spPr/>
    </dgm:pt>
    <dgm:pt modelId="{A3430674-4B3B-4CBF-9FBE-C21EFB046CAE}" type="pres">
      <dgm:prSet presAssocID="{83C2475D-B5A7-4F30-AC9A-BD711D19593B}" presName="compNode" presStyleCnt="0"/>
      <dgm:spPr/>
    </dgm:pt>
    <dgm:pt modelId="{E48D6B8B-A48C-478B-B7F0-B88E2E6A19A9}" type="pres">
      <dgm:prSet presAssocID="{83C2475D-B5A7-4F30-AC9A-BD711D19593B}" presName="iconBgRect" presStyleLbl="bgShp" presStyleIdx="2" presStyleCnt="4"/>
      <dgm:spPr>
        <a:prstGeom prst="round2DiagRect">
          <a:avLst>
            <a:gd name="adj1" fmla="val 29727"/>
            <a:gd name="adj2" fmla="val 0"/>
          </a:avLst>
        </a:prstGeom>
      </dgm:spPr>
    </dgm:pt>
    <dgm:pt modelId="{1FF6FDF0-FB3C-4F1D-A5A8-94DD03FED6C0}" type="pres">
      <dgm:prSet presAssocID="{83C2475D-B5A7-4F30-AC9A-BD711D195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x"/>
        </a:ext>
      </dgm:extLst>
    </dgm:pt>
    <dgm:pt modelId="{B2AF456A-1D88-4A6B-AF3C-170CEE95EA1C}" type="pres">
      <dgm:prSet presAssocID="{83C2475D-B5A7-4F30-AC9A-BD711D19593B}" presName="spaceRect" presStyleCnt="0"/>
      <dgm:spPr/>
    </dgm:pt>
    <dgm:pt modelId="{247E12D0-A807-400D-BBA9-5448DDE4CBB3}" type="pres">
      <dgm:prSet presAssocID="{83C2475D-B5A7-4F30-AC9A-BD711D19593B}" presName="textRect" presStyleLbl="revTx" presStyleIdx="2" presStyleCnt="4">
        <dgm:presLayoutVars>
          <dgm:chMax val="1"/>
          <dgm:chPref val="1"/>
        </dgm:presLayoutVars>
      </dgm:prSet>
      <dgm:spPr/>
    </dgm:pt>
    <dgm:pt modelId="{A453B5E8-7F5B-43B8-BB57-62C1F11A6511}" type="pres">
      <dgm:prSet presAssocID="{5FCD095B-E9CE-4569-AB2C-BADE263EB635}" presName="sibTrans" presStyleCnt="0"/>
      <dgm:spPr/>
    </dgm:pt>
    <dgm:pt modelId="{47CBC069-02E4-4716-94D1-58B2813CEDDE}" type="pres">
      <dgm:prSet presAssocID="{750C80B3-7DCC-4D35-97BE-55B87EE3A543}" presName="compNode" presStyleCnt="0"/>
      <dgm:spPr/>
    </dgm:pt>
    <dgm:pt modelId="{A7317AD0-4EF4-4BF7-B787-DCB40C18CB54}" type="pres">
      <dgm:prSet presAssocID="{750C80B3-7DCC-4D35-97BE-55B87EE3A543}" presName="iconBgRect" presStyleLbl="bgShp" presStyleIdx="3" presStyleCnt="4"/>
      <dgm:spPr>
        <a:prstGeom prst="round2DiagRect">
          <a:avLst>
            <a:gd name="adj1" fmla="val 29727"/>
            <a:gd name="adj2" fmla="val 0"/>
          </a:avLst>
        </a:prstGeom>
      </dgm:spPr>
    </dgm:pt>
    <dgm:pt modelId="{B712B8EF-9ADA-4B0D-84B9-FEF00EBA2E3E}" type="pres">
      <dgm:prSet presAssocID="{750C80B3-7DCC-4D35-97BE-55B87EE3A54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A64F3EC8-AAED-4CCA-A554-8B64B73E2A1A}" type="pres">
      <dgm:prSet presAssocID="{750C80B3-7DCC-4D35-97BE-55B87EE3A543}" presName="spaceRect" presStyleCnt="0"/>
      <dgm:spPr/>
    </dgm:pt>
    <dgm:pt modelId="{7A4F9635-C5E1-4A58-B69D-777630A99BD1}" type="pres">
      <dgm:prSet presAssocID="{750C80B3-7DCC-4D35-97BE-55B87EE3A543}" presName="textRect" presStyleLbl="revTx" presStyleIdx="3" presStyleCnt="4">
        <dgm:presLayoutVars>
          <dgm:chMax val="1"/>
          <dgm:chPref val="1"/>
        </dgm:presLayoutVars>
      </dgm:prSet>
      <dgm:spPr/>
    </dgm:pt>
  </dgm:ptLst>
  <dgm:cxnLst>
    <dgm:cxn modelId="{5F36B72A-5262-4D41-B109-DF1C915B9EB7}" type="presOf" srcId="{750C80B3-7DCC-4D35-97BE-55B87EE3A543}" destId="{7A4F9635-C5E1-4A58-B69D-777630A99BD1}" srcOrd="0" destOrd="0" presId="urn:microsoft.com/office/officeart/2018/5/layout/IconLeafLabelList"/>
    <dgm:cxn modelId="{C029F22F-768E-449F-B2BC-1E28A70DA8BD}" srcId="{C5D261C4-32DA-4A98-A48C-D093520996D0}" destId="{83C2475D-B5A7-4F30-AC9A-BD711D19593B}" srcOrd="2" destOrd="0" parTransId="{44461F9A-0A74-48FA-8253-6688F8174116}" sibTransId="{5FCD095B-E9CE-4569-AB2C-BADE263EB635}"/>
    <dgm:cxn modelId="{611F3F4B-370B-423F-9B07-3BC8B37FE1EA}" srcId="{C5D261C4-32DA-4A98-A48C-D093520996D0}" destId="{F77105B4-6D78-4BBE-A46A-C412A94DFCE3}" srcOrd="1" destOrd="0" parTransId="{D53746CE-8DB6-4855-81CB-A5ABF90BA382}" sibTransId="{E512C026-5BF5-4A59-A5D9-6FADF087E191}"/>
    <dgm:cxn modelId="{EE0D8159-A6DB-4241-B46C-8135DFD5B130}" type="presOf" srcId="{83C2475D-B5A7-4F30-AC9A-BD711D19593B}" destId="{247E12D0-A807-400D-BBA9-5448DDE4CBB3}" srcOrd="0" destOrd="0" presId="urn:microsoft.com/office/officeart/2018/5/layout/IconLeafLabelList"/>
    <dgm:cxn modelId="{EE456987-B7BF-4AA5-B576-F43DFE16010E}" type="presOf" srcId="{C5D261C4-32DA-4A98-A48C-D093520996D0}" destId="{A896EAA5-59BB-4FA6-8366-4AF3974E13A9}" srcOrd="0" destOrd="0" presId="urn:microsoft.com/office/officeart/2018/5/layout/IconLeafLabelList"/>
    <dgm:cxn modelId="{9461998D-68C5-47E4-9856-061D5057D619}" type="presOf" srcId="{2358325F-FF60-435E-B928-16336A6B9D66}" destId="{257B6D2B-6388-4F20-A009-D6CD103D3011}" srcOrd="0" destOrd="0" presId="urn:microsoft.com/office/officeart/2018/5/layout/IconLeafLabelList"/>
    <dgm:cxn modelId="{168520BA-DF50-46A1-B8E1-F74757176077}" type="presOf" srcId="{F77105B4-6D78-4BBE-A46A-C412A94DFCE3}" destId="{6E09ED80-BBDF-4222-B67B-A1725A52F6AB}" srcOrd="0" destOrd="0" presId="urn:microsoft.com/office/officeart/2018/5/layout/IconLeafLabelList"/>
    <dgm:cxn modelId="{6B3AF0C0-DD4F-43D3-A1C4-FAFAD2EDDD6B}" srcId="{C5D261C4-32DA-4A98-A48C-D093520996D0}" destId="{750C80B3-7DCC-4D35-97BE-55B87EE3A543}" srcOrd="3" destOrd="0" parTransId="{147EADD4-4CFA-49B3-AE47-AE37F83EB384}" sibTransId="{41A807C4-E334-4353-9273-66CD42127CFB}"/>
    <dgm:cxn modelId="{B04F27D2-50AA-4202-A7F2-C4A40593D417}" srcId="{C5D261C4-32DA-4A98-A48C-D093520996D0}" destId="{2358325F-FF60-435E-B928-16336A6B9D66}" srcOrd="0" destOrd="0" parTransId="{DC9E55C3-2988-4610-9E0E-E3E2AC074129}" sibTransId="{F91DD3FA-545B-4B40-80E0-8104E5632446}"/>
    <dgm:cxn modelId="{24D0C457-996D-4BB3-8F7E-425EDF20EACF}" type="presParOf" srcId="{A896EAA5-59BB-4FA6-8366-4AF3974E13A9}" destId="{1455782A-8677-417C-B47E-941F2648F24F}" srcOrd="0" destOrd="0" presId="urn:microsoft.com/office/officeart/2018/5/layout/IconLeafLabelList"/>
    <dgm:cxn modelId="{A481DFB6-00B1-4D19-B5E5-DF14EC2E8669}" type="presParOf" srcId="{1455782A-8677-417C-B47E-941F2648F24F}" destId="{1514D942-4496-478A-A2F7-348B33AB802C}" srcOrd="0" destOrd="0" presId="urn:microsoft.com/office/officeart/2018/5/layout/IconLeafLabelList"/>
    <dgm:cxn modelId="{E7A47612-A161-4E85-BD45-5AD85F3E1775}" type="presParOf" srcId="{1455782A-8677-417C-B47E-941F2648F24F}" destId="{07C2A401-5F18-4418-A121-1A620CB68F50}" srcOrd="1" destOrd="0" presId="urn:microsoft.com/office/officeart/2018/5/layout/IconLeafLabelList"/>
    <dgm:cxn modelId="{D1E9FE08-CC22-492C-AF33-E8E538687792}" type="presParOf" srcId="{1455782A-8677-417C-B47E-941F2648F24F}" destId="{E0988A34-E584-472C-83FE-DFC47829A6E3}" srcOrd="2" destOrd="0" presId="urn:microsoft.com/office/officeart/2018/5/layout/IconLeafLabelList"/>
    <dgm:cxn modelId="{B3C541B3-97B9-45F4-B3AB-AD2970CF0130}" type="presParOf" srcId="{1455782A-8677-417C-B47E-941F2648F24F}" destId="{257B6D2B-6388-4F20-A009-D6CD103D3011}" srcOrd="3" destOrd="0" presId="urn:microsoft.com/office/officeart/2018/5/layout/IconLeafLabelList"/>
    <dgm:cxn modelId="{4EC56C1D-7CD3-447A-9837-D4AE0C7F553E}" type="presParOf" srcId="{A896EAA5-59BB-4FA6-8366-4AF3974E13A9}" destId="{740E5EC1-7A2A-4F32-A31F-986537FA7CD5}" srcOrd="1" destOrd="0" presId="urn:microsoft.com/office/officeart/2018/5/layout/IconLeafLabelList"/>
    <dgm:cxn modelId="{1626C83A-A74B-449F-A578-5C328A466A04}" type="presParOf" srcId="{A896EAA5-59BB-4FA6-8366-4AF3974E13A9}" destId="{F0CC10B1-24AD-4108-B59C-B955583732F1}" srcOrd="2" destOrd="0" presId="urn:microsoft.com/office/officeart/2018/5/layout/IconLeafLabelList"/>
    <dgm:cxn modelId="{5CB6547A-1768-43E3-95E3-7F971E84AEA6}" type="presParOf" srcId="{F0CC10B1-24AD-4108-B59C-B955583732F1}" destId="{CA150095-AFD6-4F7C-864A-F74873575504}" srcOrd="0" destOrd="0" presId="urn:microsoft.com/office/officeart/2018/5/layout/IconLeafLabelList"/>
    <dgm:cxn modelId="{E6AB204C-57ED-4304-A825-E058E0476A66}" type="presParOf" srcId="{F0CC10B1-24AD-4108-B59C-B955583732F1}" destId="{FDC656B5-C609-415F-B114-47954EEB100E}" srcOrd="1" destOrd="0" presId="urn:microsoft.com/office/officeart/2018/5/layout/IconLeafLabelList"/>
    <dgm:cxn modelId="{5A39C353-A192-4BDD-ADD6-AD0499438F79}" type="presParOf" srcId="{F0CC10B1-24AD-4108-B59C-B955583732F1}" destId="{B5B251F4-20BB-44A5-97C2-5E20E3B1B389}" srcOrd="2" destOrd="0" presId="urn:microsoft.com/office/officeart/2018/5/layout/IconLeafLabelList"/>
    <dgm:cxn modelId="{7C035A68-3406-45D8-80D6-4E27DEF36186}" type="presParOf" srcId="{F0CC10B1-24AD-4108-B59C-B955583732F1}" destId="{6E09ED80-BBDF-4222-B67B-A1725A52F6AB}" srcOrd="3" destOrd="0" presId="urn:microsoft.com/office/officeart/2018/5/layout/IconLeafLabelList"/>
    <dgm:cxn modelId="{B72D5143-3458-47B3-924F-2A10FA20415E}" type="presParOf" srcId="{A896EAA5-59BB-4FA6-8366-4AF3974E13A9}" destId="{4CEAB286-AB1D-4C0B-B629-3037307C7EF0}" srcOrd="3" destOrd="0" presId="urn:microsoft.com/office/officeart/2018/5/layout/IconLeafLabelList"/>
    <dgm:cxn modelId="{0301BDCC-D9FF-4A7B-AE1F-1BB62D13B63A}" type="presParOf" srcId="{A896EAA5-59BB-4FA6-8366-4AF3974E13A9}" destId="{A3430674-4B3B-4CBF-9FBE-C21EFB046CAE}" srcOrd="4" destOrd="0" presId="urn:microsoft.com/office/officeart/2018/5/layout/IconLeafLabelList"/>
    <dgm:cxn modelId="{9B74E557-F9FD-40AA-BAD5-263624FC2F7D}" type="presParOf" srcId="{A3430674-4B3B-4CBF-9FBE-C21EFB046CAE}" destId="{E48D6B8B-A48C-478B-B7F0-B88E2E6A19A9}" srcOrd="0" destOrd="0" presId="urn:microsoft.com/office/officeart/2018/5/layout/IconLeafLabelList"/>
    <dgm:cxn modelId="{E6D1C72F-2223-45D2-82DF-A42F5C7EFB3D}" type="presParOf" srcId="{A3430674-4B3B-4CBF-9FBE-C21EFB046CAE}" destId="{1FF6FDF0-FB3C-4F1D-A5A8-94DD03FED6C0}" srcOrd="1" destOrd="0" presId="urn:microsoft.com/office/officeart/2018/5/layout/IconLeafLabelList"/>
    <dgm:cxn modelId="{A4577CD7-615E-4DCF-AA58-225E00AAC778}" type="presParOf" srcId="{A3430674-4B3B-4CBF-9FBE-C21EFB046CAE}" destId="{B2AF456A-1D88-4A6B-AF3C-170CEE95EA1C}" srcOrd="2" destOrd="0" presId="urn:microsoft.com/office/officeart/2018/5/layout/IconLeafLabelList"/>
    <dgm:cxn modelId="{6CB45DDA-F4CD-4730-BCB5-FB355A5EECB2}" type="presParOf" srcId="{A3430674-4B3B-4CBF-9FBE-C21EFB046CAE}" destId="{247E12D0-A807-400D-BBA9-5448DDE4CBB3}" srcOrd="3" destOrd="0" presId="urn:microsoft.com/office/officeart/2018/5/layout/IconLeafLabelList"/>
    <dgm:cxn modelId="{E5A19F20-0823-4B8F-83CE-9BFDE07642D8}" type="presParOf" srcId="{A896EAA5-59BB-4FA6-8366-4AF3974E13A9}" destId="{A453B5E8-7F5B-43B8-BB57-62C1F11A6511}" srcOrd="5" destOrd="0" presId="urn:microsoft.com/office/officeart/2018/5/layout/IconLeafLabelList"/>
    <dgm:cxn modelId="{35CC7710-6BA8-41AD-AC4B-9BD2D5FE3C18}" type="presParOf" srcId="{A896EAA5-59BB-4FA6-8366-4AF3974E13A9}" destId="{47CBC069-02E4-4716-94D1-58B2813CEDDE}" srcOrd="6" destOrd="0" presId="urn:microsoft.com/office/officeart/2018/5/layout/IconLeafLabelList"/>
    <dgm:cxn modelId="{E7997D8F-4958-48D5-B9B3-47BF633F4EE5}" type="presParOf" srcId="{47CBC069-02E4-4716-94D1-58B2813CEDDE}" destId="{A7317AD0-4EF4-4BF7-B787-DCB40C18CB54}" srcOrd="0" destOrd="0" presId="urn:microsoft.com/office/officeart/2018/5/layout/IconLeafLabelList"/>
    <dgm:cxn modelId="{2E4BAE88-E0AE-42F9-AB15-5C400C9876F5}" type="presParOf" srcId="{47CBC069-02E4-4716-94D1-58B2813CEDDE}" destId="{B712B8EF-9ADA-4B0D-84B9-FEF00EBA2E3E}" srcOrd="1" destOrd="0" presId="urn:microsoft.com/office/officeart/2018/5/layout/IconLeafLabelList"/>
    <dgm:cxn modelId="{1BEB4A37-092C-4E51-90B7-A9E4818CAB10}" type="presParOf" srcId="{47CBC069-02E4-4716-94D1-58B2813CEDDE}" destId="{A64F3EC8-AAED-4CCA-A554-8B64B73E2A1A}" srcOrd="2" destOrd="0" presId="urn:microsoft.com/office/officeart/2018/5/layout/IconLeafLabelList"/>
    <dgm:cxn modelId="{487EDF47-333B-4DBB-8452-6CC70AB39475}" type="presParOf" srcId="{47CBC069-02E4-4716-94D1-58B2813CEDDE}" destId="{7A4F9635-C5E1-4A58-B69D-777630A99BD1}"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3914C6E-516E-4002-9437-2C00C6E94F3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F1EE4788-352C-4BF9-9A97-91DFE2F2F37F}">
      <dgm:prSet/>
      <dgm:spPr/>
      <dgm:t>
        <a:bodyPr/>
        <a:lstStyle/>
        <a:p>
          <a:r>
            <a:rPr lang="en-US"/>
            <a:t>Overview of Machine Learning Offerings </a:t>
          </a:r>
        </a:p>
      </dgm:t>
    </dgm:pt>
    <dgm:pt modelId="{A418E1CA-F263-48E2-A7A6-9143A2947FB0}" type="parTrans" cxnId="{D745A39E-9404-4F8E-94A5-D911202FD911}">
      <dgm:prSet/>
      <dgm:spPr/>
      <dgm:t>
        <a:bodyPr/>
        <a:lstStyle/>
        <a:p>
          <a:endParaRPr lang="en-US"/>
        </a:p>
      </dgm:t>
    </dgm:pt>
    <dgm:pt modelId="{8FBF9C49-81BC-4D11-8554-51805A8BFBF9}" type="sibTrans" cxnId="{D745A39E-9404-4F8E-94A5-D911202FD911}">
      <dgm:prSet/>
      <dgm:spPr/>
      <dgm:t>
        <a:bodyPr/>
        <a:lstStyle/>
        <a:p>
          <a:endParaRPr lang="en-US"/>
        </a:p>
      </dgm:t>
    </dgm:pt>
    <dgm:pt modelId="{1740C91F-BEB8-4EF1-9D00-BA4F3295DF47}">
      <dgm:prSet/>
      <dgm:spPr/>
      <dgm:t>
        <a:bodyPr/>
        <a:lstStyle/>
        <a:p>
          <a:r>
            <a:rPr lang="en-US" dirty="0"/>
            <a:t>10-11	:	AML Studio Intro &amp; Hands on Deployment</a:t>
          </a:r>
        </a:p>
      </dgm:t>
    </dgm:pt>
    <dgm:pt modelId="{EFB91549-8A48-417F-A6C5-2F934F20DED9}" type="parTrans" cxnId="{F6F1B838-959C-49B3-A964-C5E4C42D7F70}">
      <dgm:prSet/>
      <dgm:spPr/>
      <dgm:t>
        <a:bodyPr/>
        <a:lstStyle/>
        <a:p>
          <a:endParaRPr lang="en-US"/>
        </a:p>
      </dgm:t>
    </dgm:pt>
    <dgm:pt modelId="{BB7DF59F-04BD-4C33-B65C-4F28B997B897}" type="sibTrans" cxnId="{F6F1B838-959C-49B3-A964-C5E4C42D7F70}">
      <dgm:prSet/>
      <dgm:spPr/>
      <dgm:t>
        <a:bodyPr/>
        <a:lstStyle/>
        <a:p>
          <a:endParaRPr lang="en-US"/>
        </a:p>
      </dgm:t>
    </dgm:pt>
    <dgm:pt modelId="{A08E06E8-2838-4CCB-B399-24A5A4A19F72}">
      <dgm:prSet/>
      <dgm:spPr/>
      <dgm:t>
        <a:bodyPr/>
        <a:lstStyle/>
        <a:p>
          <a:r>
            <a:rPr lang="en-US" dirty="0"/>
            <a:t>11-11:15:	BREAK!!!</a:t>
          </a:r>
        </a:p>
      </dgm:t>
    </dgm:pt>
    <dgm:pt modelId="{7BE9D993-F9E7-429C-86D2-3FF9E3BCA8D7}" type="parTrans" cxnId="{FB15B1A2-F209-463F-9244-BD83E1B2A876}">
      <dgm:prSet/>
      <dgm:spPr/>
      <dgm:t>
        <a:bodyPr/>
        <a:lstStyle/>
        <a:p>
          <a:endParaRPr lang="en-US"/>
        </a:p>
      </dgm:t>
    </dgm:pt>
    <dgm:pt modelId="{E278FBE6-C172-4C6E-9C2B-38488045FB96}" type="sibTrans" cxnId="{FB15B1A2-F209-463F-9244-BD83E1B2A876}">
      <dgm:prSet/>
      <dgm:spPr/>
      <dgm:t>
        <a:bodyPr/>
        <a:lstStyle/>
        <a:p>
          <a:endParaRPr lang="en-US"/>
        </a:p>
      </dgm:t>
    </dgm:pt>
    <dgm:pt modelId="{3DD01EFB-5FA8-4A40-9FF0-359CE6A4D183}">
      <dgm:prSet/>
      <dgm:spPr/>
      <dgm:t>
        <a:bodyPr/>
        <a:lstStyle/>
        <a:p>
          <a:r>
            <a:rPr lang="en-US" dirty="0"/>
            <a:t>11:15-1	:	AML Studio - Labs Hyper Tuning</a:t>
          </a:r>
        </a:p>
      </dgm:t>
    </dgm:pt>
    <dgm:pt modelId="{B3AD7525-B640-4373-B9C2-0EC422E8DC6D}" type="parTrans" cxnId="{C8D690BC-B4CD-49F4-AF1E-317B688464CB}">
      <dgm:prSet/>
      <dgm:spPr/>
      <dgm:t>
        <a:bodyPr/>
        <a:lstStyle/>
        <a:p>
          <a:endParaRPr lang="en-US"/>
        </a:p>
      </dgm:t>
    </dgm:pt>
    <dgm:pt modelId="{635D0103-7935-46C2-AEE8-AAB4E5BCD717}" type="sibTrans" cxnId="{C8D690BC-B4CD-49F4-AF1E-317B688464CB}">
      <dgm:prSet/>
      <dgm:spPr/>
      <dgm:t>
        <a:bodyPr/>
        <a:lstStyle/>
        <a:p>
          <a:endParaRPr lang="en-US"/>
        </a:p>
      </dgm:t>
    </dgm:pt>
    <dgm:pt modelId="{623508A8-2A03-4513-8FED-F3D696C48F4C}">
      <dgm:prSet/>
      <dgm:spPr/>
      <dgm:t>
        <a:bodyPr/>
        <a:lstStyle/>
        <a:p>
          <a:r>
            <a:rPr lang="en-US" dirty="0"/>
            <a:t>1-2	:	LUNCH</a:t>
          </a:r>
        </a:p>
      </dgm:t>
    </dgm:pt>
    <dgm:pt modelId="{F3C2F114-C1C7-4D4B-A369-4734A8B86E2C}" type="parTrans" cxnId="{09D63ABC-67A0-4CE0-B7A3-E6A7FD8C9DB3}">
      <dgm:prSet/>
      <dgm:spPr/>
      <dgm:t>
        <a:bodyPr/>
        <a:lstStyle/>
        <a:p>
          <a:endParaRPr lang="en-US"/>
        </a:p>
      </dgm:t>
    </dgm:pt>
    <dgm:pt modelId="{9EF71452-F818-4F05-B7B6-D0B58734E5F9}" type="sibTrans" cxnId="{09D63ABC-67A0-4CE0-B7A3-E6A7FD8C9DB3}">
      <dgm:prSet/>
      <dgm:spPr/>
      <dgm:t>
        <a:bodyPr/>
        <a:lstStyle/>
        <a:p>
          <a:endParaRPr lang="en-US"/>
        </a:p>
      </dgm:t>
    </dgm:pt>
    <dgm:pt modelId="{C690CB87-6226-4135-AAC1-F876A7C220C0}">
      <dgm:prSet/>
      <dgm:spPr/>
      <dgm:t>
        <a:bodyPr/>
        <a:lstStyle/>
        <a:p>
          <a:r>
            <a:rPr lang="en-US" dirty="0"/>
            <a:t>2-3:15	:	Auto ML Intro</a:t>
          </a:r>
        </a:p>
      </dgm:t>
    </dgm:pt>
    <dgm:pt modelId="{5C95CF0F-B5BE-491B-A688-2B80EEEA5597}" type="parTrans" cxnId="{E0FF27D4-7FEA-49D8-8AA7-E2C133F89391}">
      <dgm:prSet/>
      <dgm:spPr/>
      <dgm:t>
        <a:bodyPr/>
        <a:lstStyle/>
        <a:p>
          <a:endParaRPr lang="en-US"/>
        </a:p>
      </dgm:t>
    </dgm:pt>
    <dgm:pt modelId="{179F80EE-2593-494E-89B9-7473B984A752}" type="sibTrans" cxnId="{E0FF27D4-7FEA-49D8-8AA7-E2C133F89391}">
      <dgm:prSet/>
      <dgm:spPr/>
      <dgm:t>
        <a:bodyPr/>
        <a:lstStyle/>
        <a:p>
          <a:endParaRPr lang="en-US"/>
        </a:p>
      </dgm:t>
    </dgm:pt>
    <dgm:pt modelId="{5B26B3EF-E17C-4FEE-8984-F3E45D75D17C}">
      <dgm:prSet/>
      <dgm:spPr/>
      <dgm:t>
        <a:bodyPr/>
        <a:lstStyle/>
        <a:p>
          <a:r>
            <a:rPr lang="en-US" dirty="0"/>
            <a:t>3:15-5	:	Hands on Azure </a:t>
          </a:r>
          <a:r>
            <a:rPr lang="en-US" dirty="0" err="1"/>
            <a:t>AutoML</a:t>
          </a:r>
          <a:endParaRPr lang="en-US" dirty="0"/>
        </a:p>
      </dgm:t>
    </dgm:pt>
    <dgm:pt modelId="{183C50D0-741D-4D21-9E07-CF7A6C8C792B}" type="parTrans" cxnId="{4978E267-C00F-438D-AE1B-C907383C9E01}">
      <dgm:prSet/>
      <dgm:spPr/>
      <dgm:t>
        <a:bodyPr/>
        <a:lstStyle/>
        <a:p>
          <a:endParaRPr lang="en-US"/>
        </a:p>
      </dgm:t>
    </dgm:pt>
    <dgm:pt modelId="{82B88FC2-1B17-48EA-A56F-B003D6EF083D}" type="sibTrans" cxnId="{4978E267-C00F-438D-AE1B-C907383C9E01}">
      <dgm:prSet/>
      <dgm:spPr/>
      <dgm:t>
        <a:bodyPr/>
        <a:lstStyle/>
        <a:p>
          <a:endParaRPr lang="en-US"/>
        </a:p>
      </dgm:t>
    </dgm:pt>
    <dgm:pt modelId="{34047C2D-0D8A-44A6-B470-7F02FBD30E7C}" type="pres">
      <dgm:prSet presAssocID="{73914C6E-516E-4002-9437-2C00C6E94F34}" presName="linear" presStyleCnt="0">
        <dgm:presLayoutVars>
          <dgm:dir/>
          <dgm:animLvl val="lvl"/>
          <dgm:resizeHandles val="exact"/>
        </dgm:presLayoutVars>
      </dgm:prSet>
      <dgm:spPr/>
    </dgm:pt>
    <dgm:pt modelId="{946B1210-3FDA-4EF3-87F7-EDF61385C91F}" type="pres">
      <dgm:prSet presAssocID="{F1EE4788-352C-4BF9-9A97-91DFE2F2F37F}" presName="parentLin" presStyleCnt="0"/>
      <dgm:spPr/>
    </dgm:pt>
    <dgm:pt modelId="{6E5C35E9-0BFD-4B06-80A0-3F23CDEC5C67}" type="pres">
      <dgm:prSet presAssocID="{F1EE4788-352C-4BF9-9A97-91DFE2F2F37F}" presName="parentLeftMargin" presStyleLbl="node1" presStyleIdx="0" presStyleCnt="7"/>
      <dgm:spPr/>
    </dgm:pt>
    <dgm:pt modelId="{95F91E26-C62F-4FF9-A9BB-FB6060300335}" type="pres">
      <dgm:prSet presAssocID="{F1EE4788-352C-4BF9-9A97-91DFE2F2F37F}" presName="parentText" presStyleLbl="node1" presStyleIdx="0" presStyleCnt="7">
        <dgm:presLayoutVars>
          <dgm:chMax val="0"/>
          <dgm:bulletEnabled val="1"/>
        </dgm:presLayoutVars>
      </dgm:prSet>
      <dgm:spPr/>
    </dgm:pt>
    <dgm:pt modelId="{C3864457-355B-4A37-BD69-250B838FD33C}" type="pres">
      <dgm:prSet presAssocID="{F1EE4788-352C-4BF9-9A97-91DFE2F2F37F}" presName="negativeSpace" presStyleCnt="0"/>
      <dgm:spPr/>
    </dgm:pt>
    <dgm:pt modelId="{EF85269B-7640-47AA-A78B-3E6DD61FC5C3}" type="pres">
      <dgm:prSet presAssocID="{F1EE4788-352C-4BF9-9A97-91DFE2F2F37F}" presName="childText" presStyleLbl="conFgAcc1" presStyleIdx="0" presStyleCnt="7">
        <dgm:presLayoutVars>
          <dgm:bulletEnabled val="1"/>
        </dgm:presLayoutVars>
      </dgm:prSet>
      <dgm:spPr/>
    </dgm:pt>
    <dgm:pt modelId="{06875EBC-D08B-4ACF-90C0-CAF7EE438808}" type="pres">
      <dgm:prSet presAssocID="{8FBF9C49-81BC-4D11-8554-51805A8BFBF9}" presName="spaceBetweenRectangles" presStyleCnt="0"/>
      <dgm:spPr/>
    </dgm:pt>
    <dgm:pt modelId="{F7EBA415-FFC4-483B-8500-478D612BA1B9}" type="pres">
      <dgm:prSet presAssocID="{1740C91F-BEB8-4EF1-9D00-BA4F3295DF47}" presName="parentLin" presStyleCnt="0"/>
      <dgm:spPr/>
    </dgm:pt>
    <dgm:pt modelId="{FD78B444-9720-426E-AE19-3E691EF77BCF}" type="pres">
      <dgm:prSet presAssocID="{1740C91F-BEB8-4EF1-9D00-BA4F3295DF47}" presName="parentLeftMargin" presStyleLbl="node1" presStyleIdx="0" presStyleCnt="7"/>
      <dgm:spPr/>
    </dgm:pt>
    <dgm:pt modelId="{07788CDA-6D63-4416-8C57-90B1A8255958}" type="pres">
      <dgm:prSet presAssocID="{1740C91F-BEB8-4EF1-9D00-BA4F3295DF47}" presName="parentText" presStyleLbl="node1" presStyleIdx="1" presStyleCnt="7">
        <dgm:presLayoutVars>
          <dgm:chMax val="0"/>
          <dgm:bulletEnabled val="1"/>
        </dgm:presLayoutVars>
      </dgm:prSet>
      <dgm:spPr/>
    </dgm:pt>
    <dgm:pt modelId="{788DFA98-0C51-41FB-97E5-17E347B7E7B5}" type="pres">
      <dgm:prSet presAssocID="{1740C91F-BEB8-4EF1-9D00-BA4F3295DF47}" presName="negativeSpace" presStyleCnt="0"/>
      <dgm:spPr/>
    </dgm:pt>
    <dgm:pt modelId="{322E9137-BE4D-4262-982B-F1631E4550DD}" type="pres">
      <dgm:prSet presAssocID="{1740C91F-BEB8-4EF1-9D00-BA4F3295DF47}" presName="childText" presStyleLbl="conFgAcc1" presStyleIdx="1" presStyleCnt="7">
        <dgm:presLayoutVars>
          <dgm:bulletEnabled val="1"/>
        </dgm:presLayoutVars>
      </dgm:prSet>
      <dgm:spPr/>
    </dgm:pt>
    <dgm:pt modelId="{E158C743-FADC-4098-ABB7-AD1B1C6AE750}" type="pres">
      <dgm:prSet presAssocID="{BB7DF59F-04BD-4C33-B65C-4F28B997B897}" presName="spaceBetweenRectangles" presStyleCnt="0"/>
      <dgm:spPr/>
    </dgm:pt>
    <dgm:pt modelId="{C4769D16-4CAC-453A-AD6D-118F2780849C}" type="pres">
      <dgm:prSet presAssocID="{A08E06E8-2838-4CCB-B399-24A5A4A19F72}" presName="parentLin" presStyleCnt="0"/>
      <dgm:spPr/>
    </dgm:pt>
    <dgm:pt modelId="{04551486-E612-4CDC-9D22-FEF6FF8481FF}" type="pres">
      <dgm:prSet presAssocID="{A08E06E8-2838-4CCB-B399-24A5A4A19F72}" presName="parentLeftMargin" presStyleLbl="node1" presStyleIdx="1" presStyleCnt="7"/>
      <dgm:spPr/>
    </dgm:pt>
    <dgm:pt modelId="{8F6359C1-53F1-478C-BEE5-892FD329B9F3}" type="pres">
      <dgm:prSet presAssocID="{A08E06E8-2838-4CCB-B399-24A5A4A19F72}" presName="parentText" presStyleLbl="node1" presStyleIdx="2" presStyleCnt="7">
        <dgm:presLayoutVars>
          <dgm:chMax val="0"/>
          <dgm:bulletEnabled val="1"/>
        </dgm:presLayoutVars>
      </dgm:prSet>
      <dgm:spPr/>
    </dgm:pt>
    <dgm:pt modelId="{3C82F904-8731-42AC-9C25-287455E040C0}" type="pres">
      <dgm:prSet presAssocID="{A08E06E8-2838-4CCB-B399-24A5A4A19F72}" presName="negativeSpace" presStyleCnt="0"/>
      <dgm:spPr/>
    </dgm:pt>
    <dgm:pt modelId="{B12D5068-2A79-4163-A323-5BA082DE8D06}" type="pres">
      <dgm:prSet presAssocID="{A08E06E8-2838-4CCB-B399-24A5A4A19F72}" presName="childText" presStyleLbl="conFgAcc1" presStyleIdx="2" presStyleCnt="7">
        <dgm:presLayoutVars>
          <dgm:bulletEnabled val="1"/>
        </dgm:presLayoutVars>
      </dgm:prSet>
      <dgm:spPr/>
    </dgm:pt>
    <dgm:pt modelId="{617E3C0C-B96E-42A7-A304-DABFAEA6E1C3}" type="pres">
      <dgm:prSet presAssocID="{E278FBE6-C172-4C6E-9C2B-38488045FB96}" presName="spaceBetweenRectangles" presStyleCnt="0"/>
      <dgm:spPr/>
    </dgm:pt>
    <dgm:pt modelId="{BA33E342-68A6-4C6D-B25D-AA8EF36485C4}" type="pres">
      <dgm:prSet presAssocID="{3DD01EFB-5FA8-4A40-9FF0-359CE6A4D183}" presName="parentLin" presStyleCnt="0"/>
      <dgm:spPr/>
    </dgm:pt>
    <dgm:pt modelId="{1D24186D-AEAB-4242-9AE7-9FE488424FD7}" type="pres">
      <dgm:prSet presAssocID="{3DD01EFB-5FA8-4A40-9FF0-359CE6A4D183}" presName="parentLeftMargin" presStyleLbl="node1" presStyleIdx="2" presStyleCnt="7"/>
      <dgm:spPr/>
    </dgm:pt>
    <dgm:pt modelId="{3AF63A37-B1BA-4B4B-A7D4-595F3B470065}" type="pres">
      <dgm:prSet presAssocID="{3DD01EFB-5FA8-4A40-9FF0-359CE6A4D183}" presName="parentText" presStyleLbl="node1" presStyleIdx="3" presStyleCnt="7">
        <dgm:presLayoutVars>
          <dgm:chMax val="0"/>
          <dgm:bulletEnabled val="1"/>
        </dgm:presLayoutVars>
      </dgm:prSet>
      <dgm:spPr/>
    </dgm:pt>
    <dgm:pt modelId="{C9A6830C-9521-434A-9E89-632EB1F47432}" type="pres">
      <dgm:prSet presAssocID="{3DD01EFB-5FA8-4A40-9FF0-359CE6A4D183}" presName="negativeSpace" presStyleCnt="0"/>
      <dgm:spPr/>
    </dgm:pt>
    <dgm:pt modelId="{7BDE7B8B-8626-4E46-BD92-D1A05A4D1BC0}" type="pres">
      <dgm:prSet presAssocID="{3DD01EFB-5FA8-4A40-9FF0-359CE6A4D183}" presName="childText" presStyleLbl="conFgAcc1" presStyleIdx="3" presStyleCnt="7">
        <dgm:presLayoutVars>
          <dgm:bulletEnabled val="1"/>
        </dgm:presLayoutVars>
      </dgm:prSet>
      <dgm:spPr/>
    </dgm:pt>
    <dgm:pt modelId="{EBBAB0AA-0074-42FF-82F8-29C69973419D}" type="pres">
      <dgm:prSet presAssocID="{635D0103-7935-46C2-AEE8-AAB4E5BCD717}" presName="spaceBetweenRectangles" presStyleCnt="0"/>
      <dgm:spPr/>
    </dgm:pt>
    <dgm:pt modelId="{D3A2D031-49D7-450E-B980-3D380CAD9E7E}" type="pres">
      <dgm:prSet presAssocID="{623508A8-2A03-4513-8FED-F3D696C48F4C}" presName="parentLin" presStyleCnt="0"/>
      <dgm:spPr/>
    </dgm:pt>
    <dgm:pt modelId="{57067272-9B6B-4E64-A4A1-A4ABD9D0F62B}" type="pres">
      <dgm:prSet presAssocID="{623508A8-2A03-4513-8FED-F3D696C48F4C}" presName="parentLeftMargin" presStyleLbl="node1" presStyleIdx="3" presStyleCnt="7"/>
      <dgm:spPr/>
    </dgm:pt>
    <dgm:pt modelId="{2502911E-C04A-407E-8E7B-471008280148}" type="pres">
      <dgm:prSet presAssocID="{623508A8-2A03-4513-8FED-F3D696C48F4C}" presName="parentText" presStyleLbl="node1" presStyleIdx="4" presStyleCnt="7">
        <dgm:presLayoutVars>
          <dgm:chMax val="0"/>
          <dgm:bulletEnabled val="1"/>
        </dgm:presLayoutVars>
      </dgm:prSet>
      <dgm:spPr/>
    </dgm:pt>
    <dgm:pt modelId="{F709EBB6-6613-49A9-8EFC-8CDD14FE6E61}" type="pres">
      <dgm:prSet presAssocID="{623508A8-2A03-4513-8FED-F3D696C48F4C}" presName="negativeSpace" presStyleCnt="0"/>
      <dgm:spPr/>
    </dgm:pt>
    <dgm:pt modelId="{B61CFCA6-0493-4567-8C21-BB825579D71F}" type="pres">
      <dgm:prSet presAssocID="{623508A8-2A03-4513-8FED-F3D696C48F4C}" presName="childText" presStyleLbl="conFgAcc1" presStyleIdx="4" presStyleCnt="7">
        <dgm:presLayoutVars>
          <dgm:bulletEnabled val="1"/>
        </dgm:presLayoutVars>
      </dgm:prSet>
      <dgm:spPr/>
    </dgm:pt>
    <dgm:pt modelId="{744A67E8-9131-4202-B2D4-7E29166BCC3B}" type="pres">
      <dgm:prSet presAssocID="{9EF71452-F818-4F05-B7B6-D0B58734E5F9}" presName="spaceBetweenRectangles" presStyleCnt="0"/>
      <dgm:spPr/>
    </dgm:pt>
    <dgm:pt modelId="{02F324C5-DD5B-451C-B1E8-C6A61DD0F59C}" type="pres">
      <dgm:prSet presAssocID="{C690CB87-6226-4135-AAC1-F876A7C220C0}" presName="parentLin" presStyleCnt="0"/>
      <dgm:spPr/>
    </dgm:pt>
    <dgm:pt modelId="{1772B197-2586-4D99-BCBC-8A08FD258E78}" type="pres">
      <dgm:prSet presAssocID="{C690CB87-6226-4135-AAC1-F876A7C220C0}" presName="parentLeftMargin" presStyleLbl="node1" presStyleIdx="4" presStyleCnt="7"/>
      <dgm:spPr/>
    </dgm:pt>
    <dgm:pt modelId="{BC971148-D2FD-42DB-936D-A6D20C96EC9C}" type="pres">
      <dgm:prSet presAssocID="{C690CB87-6226-4135-AAC1-F876A7C220C0}" presName="parentText" presStyleLbl="node1" presStyleIdx="5" presStyleCnt="7">
        <dgm:presLayoutVars>
          <dgm:chMax val="0"/>
          <dgm:bulletEnabled val="1"/>
        </dgm:presLayoutVars>
      </dgm:prSet>
      <dgm:spPr/>
    </dgm:pt>
    <dgm:pt modelId="{80E517E1-7737-466B-98D6-77F056F23E5D}" type="pres">
      <dgm:prSet presAssocID="{C690CB87-6226-4135-AAC1-F876A7C220C0}" presName="negativeSpace" presStyleCnt="0"/>
      <dgm:spPr/>
    </dgm:pt>
    <dgm:pt modelId="{C7B15672-C7B0-455B-9CBA-92896F11A0CE}" type="pres">
      <dgm:prSet presAssocID="{C690CB87-6226-4135-AAC1-F876A7C220C0}" presName="childText" presStyleLbl="conFgAcc1" presStyleIdx="5" presStyleCnt="7">
        <dgm:presLayoutVars>
          <dgm:bulletEnabled val="1"/>
        </dgm:presLayoutVars>
      </dgm:prSet>
      <dgm:spPr/>
    </dgm:pt>
    <dgm:pt modelId="{3AB6900F-F37E-44E3-9F40-480AFB532624}" type="pres">
      <dgm:prSet presAssocID="{179F80EE-2593-494E-89B9-7473B984A752}" presName="spaceBetweenRectangles" presStyleCnt="0"/>
      <dgm:spPr/>
    </dgm:pt>
    <dgm:pt modelId="{C387F4C4-AB77-48AE-B9C7-E922099CEAC6}" type="pres">
      <dgm:prSet presAssocID="{5B26B3EF-E17C-4FEE-8984-F3E45D75D17C}" presName="parentLin" presStyleCnt="0"/>
      <dgm:spPr/>
    </dgm:pt>
    <dgm:pt modelId="{ADAFF3AF-D7BE-4267-8F15-1FD2FC6E40DF}" type="pres">
      <dgm:prSet presAssocID="{5B26B3EF-E17C-4FEE-8984-F3E45D75D17C}" presName="parentLeftMargin" presStyleLbl="node1" presStyleIdx="5" presStyleCnt="7"/>
      <dgm:spPr/>
    </dgm:pt>
    <dgm:pt modelId="{079B2EB1-FFBA-47E1-843D-564427CD5D00}" type="pres">
      <dgm:prSet presAssocID="{5B26B3EF-E17C-4FEE-8984-F3E45D75D17C}" presName="parentText" presStyleLbl="node1" presStyleIdx="6" presStyleCnt="7">
        <dgm:presLayoutVars>
          <dgm:chMax val="0"/>
          <dgm:bulletEnabled val="1"/>
        </dgm:presLayoutVars>
      </dgm:prSet>
      <dgm:spPr/>
    </dgm:pt>
    <dgm:pt modelId="{37534DB4-3F00-42A0-956D-2BA638051DB8}" type="pres">
      <dgm:prSet presAssocID="{5B26B3EF-E17C-4FEE-8984-F3E45D75D17C}" presName="negativeSpace" presStyleCnt="0"/>
      <dgm:spPr/>
    </dgm:pt>
    <dgm:pt modelId="{DBD6F5A1-4316-4520-871F-4D7E63D5CD20}" type="pres">
      <dgm:prSet presAssocID="{5B26B3EF-E17C-4FEE-8984-F3E45D75D17C}" presName="childText" presStyleLbl="conFgAcc1" presStyleIdx="6" presStyleCnt="7">
        <dgm:presLayoutVars>
          <dgm:bulletEnabled val="1"/>
        </dgm:presLayoutVars>
      </dgm:prSet>
      <dgm:spPr/>
    </dgm:pt>
  </dgm:ptLst>
  <dgm:cxnLst>
    <dgm:cxn modelId="{3125C905-338F-4ACE-9001-CA4CE20CAD20}" type="presOf" srcId="{3DD01EFB-5FA8-4A40-9FF0-359CE6A4D183}" destId="{3AF63A37-B1BA-4B4B-A7D4-595F3B470065}" srcOrd="1" destOrd="0" presId="urn:microsoft.com/office/officeart/2005/8/layout/list1"/>
    <dgm:cxn modelId="{0E7D5C07-4ADD-484D-9648-CBAA477C07CF}" type="presOf" srcId="{C690CB87-6226-4135-AAC1-F876A7C220C0}" destId="{BC971148-D2FD-42DB-936D-A6D20C96EC9C}" srcOrd="1" destOrd="0" presId="urn:microsoft.com/office/officeart/2005/8/layout/list1"/>
    <dgm:cxn modelId="{9CFFAB10-2970-4F56-990B-2EE64536C780}" type="presOf" srcId="{A08E06E8-2838-4CCB-B399-24A5A4A19F72}" destId="{8F6359C1-53F1-478C-BEE5-892FD329B9F3}" srcOrd="1" destOrd="0" presId="urn:microsoft.com/office/officeart/2005/8/layout/list1"/>
    <dgm:cxn modelId="{27920616-3C04-4F2C-AE8E-3A3E3A0F09AD}" type="presOf" srcId="{A08E06E8-2838-4CCB-B399-24A5A4A19F72}" destId="{04551486-E612-4CDC-9D22-FEF6FF8481FF}" srcOrd="0" destOrd="0" presId="urn:microsoft.com/office/officeart/2005/8/layout/list1"/>
    <dgm:cxn modelId="{4A954219-C15A-48FB-8FF9-AD9CE877D177}" type="presOf" srcId="{5B26B3EF-E17C-4FEE-8984-F3E45D75D17C}" destId="{ADAFF3AF-D7BE-4267-8F15-1FD2FC6E40DF}" srcOrd="0" destOrd="0" presId="urn:microsoft.com/office/officeart/2005/8/layout/list1"/>
    <dgm:cxn modelId="{3583B119-E498-4623-9857-9F1A346CE75B}" type="presOf" srcId="{3DD01EFB-5FA8-4A40-9FF0-359CE6A4D183}" destId="{1D24186D-AEAB-4242-9AE7-9FE488424FD7}" srcOrd="0" destOrd="0" presId="urn:microsoft.com/office/officeart/2005/8/layout/list1"/>
    <dgm:cxn modelId="{750CF71A-AE4F-4136-8BFA-5CB9170674D9}" type="presOf" srcId="{73914C6E-516E-4002-9437-2C00C6E94F34}" destId="{34047C2D-0D8A-44A6-B470-7F02FBD30E7C}" srcOrd="0" destOrd="0" presId="urn:microsoft.com/office/officeart/2005/8/layout/list1"/>
    <dgm:cxn modelId="{CD300B29-C821-484D-99B4-7E812A49D809}" type="presOf" srcId="{623508A8-2A03-4513-8FED-F3D696C48F4C}" destId="{57067272-9B6B-4E64-A4A1-A4ABD9D0F62B}" srcOrd="0" destOrd="0" presId="urn:microsoft.com/office/officeart/2005/8/layout/list1"/>
    <dgm:cxn modelId="{A12C1738-FE2D-47BD-A61B-3C93A5496829}" type="presOf" srcId="{5B26B3EF-E17C-4FEE-8984-F3E45D75D17C}" destId="{079B2EB1-FFBA-47E1-843D-564427CD5D00}" srcOrd="1" destOrd="0" presId="urn:microsoft.com/office/officeart/2005/8/layout/list1"/>
    <dgm:cxn modelId="{F6F1B838-959C-49B3-A964-C5E4C42D7F70}" srcId="{73914C6E-516E-4002-9437-2C00C6E94F34}" destId="{1740C91F-BEB8-4EF1-9D00-BA4F3295DF47}" srcOrd="1" destOrd="0" parTransId="{EFB91549-8A48-417F-A6C5-2F934F20DED9}" sibTransId="{BB7DF59F-04BD-4C33-B65C-4F28B997B897}"/>
    <dgm:cxn modelId="{1D17685B-AD31-48C1-A35D-20FA37CE0E76}" type="presOf" srcId="{F1EE4788-352C-4BF9-9A97-91DFE2F2F37F}" destId="{6E5C35E9-0BFD-4B06-80A0-3F23CDEC5C67}" srcOrd="0" destOrd="0" presId="urn:microsoft.com/office/officeart/2005/8/layout/list1"/>
    <dgm:cxn modelId="{4978E267-C00F-438D-AE1B-C907383C9E01}" srcId="{73914C6E-516E-4002-9437-2C00C6E94F34}" destId="{5B26B3EF-E17C-4FEE-8984-F3E45D75D17C}" srcOrd="6" destOrd="0" parTransId="{183C50D0-741D-4D21-9E07-CF7A6C8C792B}" sibTransId="{82B88FC2-1B17-48EA-A56F-B003D6EF083D}"/>
    <dgm:cxn modelId="{8AA3A271-0C38-4774-BEB7-185CDAEB298B}" type="presOf" srcId="{F1EE4788-352C-4BF9-9A97-91DFE2F2F37F}" destId="{95F91E26-C62F-4FF9-A9BB-FB6060300335}" srcOrd="1" destOrd="0" presId="urn:microsoft.com/office/officeart/2005/8/layout/list1"/>
    <dgm:cxn modelId="{C830499E-3757-4BAE-804D-C01EA6D90F41}" type="presOf" srcId="{1740C91F-BEB8-4EF1-9D00-BA4F3295DF47}" destId="{FD78B444-9720-426E-AE19-3E691EF77BCF}" srcOrd="0" destOrd="0" presId="urn:microsoft.com/office/officeart/2005/8/layout/list1"/>
    <dgm:cxn modelId="{D745A39E-9404-4F8E-94A5-D911202FD911}" srcId="{73914C6E-516E-4002-9437-2C00C6E94F34}" destId="{F1EE4788-352C-4BF9-9A97-91DFE2F2F37F}" srcOrd="0" destOrd="0" parTransId="{A418E1CA-F263-48E2-A7A6-9143A2947FB0}" sibTransId="{8FBF9C49-81BC-4D11-8554-51805A8BFBF9}"/>
    <dgm:cxn modelId="{FB15B1A2-F209-463F-9244-BD83E1B2A876}" srcId="{73914C6E-516E-4002-9437-2C00C6E94F34}" destId="{A08E06E8-2838-4CCB-B399-24A5A4A19F72}" srcOrd="2" destOrd="0" parTransId="{7BE9D993-F9E7-429C-86D2-3FF9E3BCA8D7}" sibTransId="{E278FBE6-C172-4C6E-9C2B-38488045FB96}"/>
    <dgm:cxn modelId="{F89762B8-3CD9-4E35-815C-8A7BECC0E307}" type="presOf" srcId="{C690CB87-6226-4135-AAC1-F876A7C220C0}" destId="{1772B197-2586-4D99-BCBC-8A08FD258E78}" srcOrd="0" destOrd="0" presId="urn:microsoft.com/office/officeart/2005/8/layout/list1"/>
    <dgm:cxn modelId="{09D63ABC-67A0-4CE0-B7A3-E6A7FD8C9DB3}" srcId="{73914C6E-516E-4002-9437-2C00C6E94F34}" destId="{623508A8-2A03-4513-8FED-F3D696C48F4C}" srcOrd="4" destOrd="0" parTransId="{F3C2F114-C1C7-4D4B-A369-4734A8B86E2C}" sibTransId="{9EF71452-F818-4F05-B7B6-D0B58734E5F9}"/>
    <dgm:cxn modelId="{C8D690BC-B4CD-49F4-AF1E-317B688464CB}" srcId="{73914C6E-516E-4002-9437-2C00C6E94F34}" destId="{3DD01EFB-5FA8-4A40-9FF0-359CE6A4D183}" srcOrd="3" destOrd="0" parTransId="{B3AD7525-B640-4373-B9C2-0EC422E8DC6D}" sibTransId="{635D0103-7935-46C2-AEE8-AAB4E5BCD717}"/>
    <dgm:cxn modelId="{98BB7DD0-B64B-4326-B026-C4E1B15F3D3F}" type="presOf" srcId="{623508A8-2A03-4513-8FED-F3D696C48F4C}" destId="{2502911E-C04A-407E-8E7B-471008280148}" srcOrd="1" destOrd="0" presId="urn:microsoft.com/office/officeart/2005/8/layout/list1"/>
    <dgm:cxn modelId="{E0FF27D4-7FEA-49D8-8AA7-E2C133F89391}" srcId="{73914C6E-516E-4002-9437-2C00C6E94F34}" destId="{C690CB87-6226-4135-AAC1-F876A7C220C0}" srcOrd="5" destOrd="0" parTransId="{5C95CF0F-B5BE-491B-A688-2B80EEEA5597}" sibTransId="{179F80EE-2593-494E-89B9-7473B984A752}"/>
    <dgm:cxn modelId="{25551BD9-5498-457F-B0BD-1BBB47CDE127}" type="presOf" srcId="{1740C91F-BEB8-4EF1-9D00-BA4F3295DF47}" destId="{07788CDA-6D63-4416-8C57-90B1A8255958}" srcOrd="1" destOrd="0" presId="urn:microsoft.com/office/officeart/2005/8/layout/list1"/>
    <dgm:cxn modelId="{58E60829-96DA-473A-9F4D-0913EA005F16}" type="presParOf" srcId="{34047C2D-0D8A-44A6-B470-7F02FBD30E7C}" destId="{946B1210-3FDA-4EF3-87F7-EDF61385C91F}" srcOrd="0" destOrd="0" presId="urn:microsoft.com/office/officeart/2005/8/layout/list1"/>
    <dgm:cxn modelId="{AB220E5E-C81D-49E6-BCFD-11419CDB984C}" type="presParOf" srcId="{946B1210-3FDA-4EF3-87F7-EDF61385C91F}" destId="{6E5C35E9-0BFD-4B06-80A0-3F23CDEC5C67}" srcOrd="0" destOrd="0" presId="urn:microsoft.com/office/officeart/2005/8/layout/list1"/>
    <dgm:cxn modelId="{B3FDAE6A-9E3D-4FDC-91D8-ABEEDC1A13F4}" type="presParOf" srcId="{946B1210-3FDA-4EF3-87F7-EDF61385C91F}" destId="{95F91E26-C62F-4FF9-A9BB-FB6060300335}" srcOrd="1" destOrd="0" presId="urn:microsoft.com/office/officeart/2005/8/layout/list1"/>
    <dgm:cxn modelId="{475A5015-8B33-44FF-BA52-8584C545DF63}" type="presParOf" srcId="{34047C2D-0D8A-44A6-B470-7F02FBD30E7C}" destId="{C3864457-355B-4A37-BD69-250B838FD33C}" srcOrd="1" destOrd="0" presId="urn:microsoft.com/office/officeart/2005/8/layout/list1"/>
    <dgm:cxn modelId="{E0797079-0CEE-4B8A-BF89-1380F7F8AC22}" type="presParOf" srcId="{34047C2D-0D8A-44A6-B470-7F02FBD30E7C}" destId="{EF85269B-7640-47AA-A78B-3E6DD61FC5C3}" srcOrd="2" destOrd="0" presId="urn:microsoft.com/office/officeart/2005/8/layout/list1"/>
    <dgm:cxn modelId="{0C0ADA62-5B10-4F02-9354-204FC8B24778}" type="presParOf" srcId="{34047C2D-0D8A-44A6-B470-7F02FBD30E7C}" destId="{06875EBC-D08B-4ACF-90C0-CAF7EE438808}" srcOrd="3" destOrd="0" presId="urn:microsoft.com/office/officeart/2005/8/layout/list1"/>
    <dgm:cxn modelId="{87074E40-ABA7-4B7B-A9BF-5380764D3EB1}" type="presParOf" srcId="{34047C2D-0D8A-44A6-B470-7F02FBD30E7C}" destId="{F7EBA415-FFC4-483B-8500-478D612BA1B9}" srcOrd="4" destOrd="0" presId="urn:microsoft.com/office/officeart/2005/8/layout/list1"/>
    <dgm:cxn modelId="{DF9E2425-7283-4D04-9CD8-4B0927F19192}" type="presParOf" srcId="{F7EBA415-FFC4-483B-8500-478D612BA1B9}" destId="{FD78B444-9720-426E-AE19-3E691EF77BCF}" srcOrd="0" destOrd="0" presId="urn:microsoft.com/office/officeart/2005/8/layout/list1"/>
    <dgm:cxn modelId="{20219C7A-944F-409F-81C1-F68E76B3A1D0}" type="presParOf" srcId="{F7EBA415-FFC4-483B-8500-478D612BA1B9}" destId="{07788CDA-6D63-4416-8C57-90B1A8255958}" srcOrd="1" destOrd="0" presId="urn:microsoft.com/office/officeart/2005/8/layout/list1"/>
    <dgm:cxn modelId="{00E9B9CA-90B7-4692-81B9-6798FB5EF264}" type="presParOf" srcId="{34047C2D-0D8A-44A6-B470-7F02FBD30E7C}" destId="{788DFA98-0C51-41FB-97E5-17E347B7E7B5}" srcOrd="5" destOrd="0" presId="urn:microsoft.com/office/officeart/2005/8/layout/list1"/>
    <dgm:cxn modelId="{A2A26426-DA1F-4A8A-ADA6-A1C528D113A6}" type="presParOf" srcId="{34047C2D-0D8A-44A6-B470-7F02FBD30E7C}" destId="{322E9137-BE4D-4262-982B-F1631E4550DD}" srcOrd="6" destOrd="0" presId="urn:microsoft.com/office/officeart/2005/8/layout/list1"/>
    <dgm:cxn modelId="{A16786AD-8E6C-4CC2-8DD6-C7F8821CAC84}" type="presParOf" srcId="{34047C2D-0D8A-44A6-B470-7F02FBD30E7C}" destId="{E158C743-FADC-4098-ABB7-AD1B1C6AE750}" srcOrd="7" destOrd="0" presId="urn:microsoft.com/office/officeart/2005/8/layout/list1"/>
    <dgm:cxn modelId="{FE659B05-FBA9-44BF-BB36-6F35CBC0CB97}" type="presParOf" srcId="{34047C2D-0D8A-44A6-B470-7F02FBD30E7C}" destId="{C4769D16-4CAC-453A-AD6D-118F2780849C}" srcOrd="8" destOrd="0" presId="urn:microsoft.com/office/officeart/2005/8/layout/list1"/>
    <dgm:cxn modelId="{62EEBB62-004D-455F-886C-0EF95EF41F06}" type="presParOf" srcId="{C4769D16-4CAC-453A-AD6D-118F2780849C}" destId="{04551486-E612-4CDC-9D22-FEF6FF8481FF}" srcOrd="0" destOrd="0" presId="urn:microsoft.com/office/officeart/2005/8/layout/list1"/>
    <dgm:cxn modelId="{C5A6FC1D-DEA8-4E23-B94E-AACB45E456EC}" type="presParOf" srcId="{C4769D16-4CAC-453A-AD6D-118F2780849C}" destId="{8F6359C1-53F1-478C-BEE5-892FD329B9F3}" srcOrd="1" destOrd="0" presId="urn:microsoft.com/office/officeart/2005/8/layout/list1"/>
    <dgm:cxn modelId="{52F023B7-9C11-490D-B88B-FBF34956B3EA}" type="presParOf" srcId="{34047C2D-0D8A-44A6-B470-7F02FBD30E7C}" destId="{3C82F904-8731-42AC-9C25-287455E040C0}" srcOrd="9" destOrd="0" presId="urn:microsoft.com/office/officeart/2005/8/layout/list1"/>
    <dgm:cxn modelId="{1DB81DAB-8134-483B-A288-5D5BE3123027}" type="presParOf" srcId="{34047C2D-0D8A-44A6-B470-7F02FBD30E7C}" destId="{B12D5068-2A79-4163-A323-5BA082DE8D06}" srcOrd="10" destOrd="0" presId="urn:microsoft.com/office/officeart/2005/8/layout/list1"/>
    <dgm:cxn modelId="{46C67DBC-9B10-4E4A-AAD0-6AEF773C768C}" type="presParOf" srcId="{34047C2D-0D8A-44A6-B470-7F02FBD30E7C}" destId="{617E3C0C-B96E-42A7-A304-DABFAEA6E1C3}" srcOrd="11" destOrd="0" presId="urn:microsoft.com/office/officeart/2005/8/layout/list1"/>
    <dgm:cxn modelId="{E1459B43-459E-4F9C-9CD5-2EFB85D1D7EF}" type="presParOf" srcId="{34047C2D-0D8A-44A6-B470-7F02FBD30E7C}" destId="{BA33E342-68A6-4C6D-B25D-AA8EF36485C4}" srcOrd="12" destOrd="0" presId="urn:microsoft.com/office/officeart/2005/8/layout/list1"/>
    <dgm:cxn modelId="{0B28C205-8440-452D-9E37-67D96E732039}" type="presParOf" srcId="{BA33E342-68A6-4C6D-B25D-AA8EF36485C4}" destId="{1D24186D-AEAB-4242-9AE7-9FE488424FD7}" srcOrd="0" destOrd="0" presId="urn:microsoft.com/office/officeart/2005/8/layout/list1"/>
    <dgm:cxn modelId="{40E69A44-CFA9-4353-8A96-B3A2CC9E6FD6}" type="presParOf" srcId="{BA33E342-68A6-4C6D-B25D-AA8EF36485C4}" destId="{3AF63A37-B1BA-4B4B-A7D4-595F3B470065}" srcOrd="1" destOrd="0" presId="urn:microsoft.com/office/officeart/2005/8/layout/list1"/>
    <dgm:cxn modelId="{E6526EF0-D707-480B-8712-424C79429DE8}" type="presParOf" srcId="{34047C2D-0D8A-44A6-B470-7F02FBD30E7C}" destId="{C9A6830C-9521-434A-9E89-632EB1F47432}" srcOrd="13" destOrd="0" presId="urn:microsoft.com/office/officeart/2005/8/layout/list1"/>
    <dgm:cxn modelId="{734ADF57-0ECF-4C08-8215-C63FA1410156}" type="presParOf" srcId="{34047C2D-0D8A-44A6-B470-7F02FBD30E7C}" destId="{7BDE7B8B-8626-4E46-BD92-D1A05A4D1BC0}" srcOrd="14" destOrd="0" presId="urn:microsoft.com/office/officeart/2005/8/layout/list1"/>
    <dgm:cxn modelId="{E30F3209-5E1A-4F52-B72D-DB57F8DE69E9}" type="presParOf" srcId="{34047C2D-0D8A-44A6-B470-7F02FBD30E7C}" destId="{EBBAB0AA-0074-42FF-82F8-29C69973419D}" srcOrd="15" destOrd="0" presId="urn:microsoft.com/office/officeart/2005/8/layout/list1"/>
    <dgm:cxn modelId="{407E3850-69B4-4F87-B4AA-EAD88E6A7D4B}" type="presParOf" srcId="{34047C2D-0D8A-44A6-B470-7F02FBD30E7C}" destId="{D3A2D031-49D7-450E-B980-3D380CAD9E7E}" srcOrd="16" destOrd="0" presId="urn:microsoft.com/office/officeart/2005/8/layout/list1"/>
    <dgm:cxn modelId="{0683D9BF-5612-482E-A1EB-F347047AA666}" type="presParOf" srcId="{D3A2D031-49D7-450E-B980-3D380CAD9E7E}" destId="{57067272-9B6B-4E64-A4A1-A4ABD9D0F62B}" srcOrd="0" destOrd="0" presId="urn:microsoft.com/office/officeart/2005/8/layout/list1"/>
    <dgm:cxn modelId="{A90DF671-D901-4205-BF81-423B232B0791}" type="presParOf" srcId="{D3A2D031-49D7-450E-B980-3D380CAD9E7E}" destId="{2502911E-C04A-407E-8E7B-471008280148}" srcOrd="1" destOrd="0" presId="urn:microsoft.com/office/officeart/2005/8/layout/list1"/>
    <dgm:cxn modelId="{FF9638C7-CAB1-4198-934F-E4A2A20B9A74}" type="presParOf" srcId="{34047C2D-0D8A-44A6-B470-7F02FBD30E7C}" destId="{F709EBB6-6613-49A9-8EFC-8CDD14FE6E61}" srcOrd="17" destOrd="0" presId="urn:microsoft.com/office/officeart/2005/8/layout/list1"/>
    <dgm:cxn modelId="{328C3FF4-F7B7-446C-B890-4A621F5D92C7}" type="presParOf" srcId="{34047C2D-0D8A-44A6-B470-7F02FBD30E7C}" destId="{B61CFCA6-0493-4567-8C21-BB825579D71F}" srcOrd="18" destOrd="0" presId="urn:microsoft.com/office/officeart/2005/8/layout/list1"/>
    <dgm:cxn modelId="{25FD820C-70D3-42B7-8C8B-2962CC27081C}" type="presParOf" srcId="{34047C2D-0D8A-44A6-B470-7F02FBD30E7C}" destId="{744A67E8-9131-4202-B2D4-7E29166BCC3B}" srcOrd="19" destOrd="0" presId="urn:microsoft.com/office/officeart/2005/8/layout/list1"/>
    <dgm:cxn modelId="{A229A90E-7BA4-4C1B-9388-0E04E409908C}" type="presParOf" srcId="{34047C2D-0D8A-44A6-B470-7F02FBD30E7C}" destId="{02F324C5-DD5B-451C-B1E8-C6A61DD0F59C}" srcOrd="20" destOrd="0" presId="urn:microsoft.com/office/officeart/2005/8/layout/list1"/>
    <dgm:cxn modelId="{2403E24A-0EF1-47D2-8302-165DBDA14ECD}" type="presParOf" srcId="{02F324C5-DD5B-451C-B1E8-C6A61DD0F59C}" destId="{1772B197-2586-4D99-BCBC-8A08FD258E78}" srcOrd="0" destOrd="0" presId="urn:microsoft.com/office/officeart/2005/8/layout/list1"/>
    <dgm:cxn modelId="{2347B388-D860-41B5-A933-B5593E6B7A6C}" type="presParOf" srcId="{02F324C5-DD5B-451C-B1E8-C6A61DD0F59C}" destId="{BC971148-D2FD-42DB-936D-A6D20C96EC9C}" srcOrd="1" destOrd="0" presId="urn:microsoft.com/office/officeart/2005/8/layout/list1"/>
    <dgm:cxn modelId="{61D5C51E-4F5E-4C91-8F28-E47584A9C0FF}" type="presParOf" srcId="{34047C2D-0D8A-44A6-B470-7F02FBD30E7C}" destId="{80E517E1-7737-466B-98D6-77F056F23E5D}" srcOrd="21" destOrd="0" presId="urn:microsoft.com/office/officeart/2005/8/layout/list1"/>
    <dgm:cxn modelId="{00251B03-BF2D-4115-B816-441415C587EE}" type="presParOf" srcId="{34047C2D-0D8A-44A6-B470-7F02FBD30E7C}" destId="{C7B15672-C7B0-455B-9CBA-92896F11A0CE}" srcOrd="22" destOrd="0" presId="urn:microsoft.com/office/officeart/2005/8/layout/list1"/>
    <dgm:cxn modelId="{BB7DD1B6-B266-49A1-B73E-6BC3B0772F73}" type="presParOf" srcId="{34047C2D-0D8A-44A6-B470-7F02FBD30E7C}" destId="{3AB6900F-F37E-44E3-9F40-480AFB532624}" srcOrd="23" destOrd="0" presId="urn:microsoft.com/office/officeart/2005/8/layout/list1"/>
    <dgm:cxn modelId="{8AC47A47-A876-4B0D-8CC1-77EE877DC86D}" type="presParOf" srcId="{34047C2D-0D8A-44A6-B470-7F02FBD30E7C}" destId="{C387F4C4-AB77-48AE-B9C7-E922099CEAC6}" srcOrd="24" destOrd="0" presId="urn:microsoft.com/office/officeart/2005/8/layout/list1"/>
    <dgm:cxn modelId="{FA540A07-6692-4638-8912-9957B7921D6A}" type="presParOf" srcId="{C387F4C4-AB77-48AE-B9C7-E922099CEAC6}" destId="{ADAFF3AF-D7BE-4267-8F15-1FD2FC6E40DF}" srcOrd="0" destOrd="0" presId="urn:microsoft.com/office/officeart/2005/8/layout/list1"/>
    <dgm:cxn modelId="{E7F07EA4-76D6-495E-8BEB-53AAC262CD85}" type="presParOf" srcId="{C387F4C4-AB77-48AE-B9C7-E922099CEAC6}" destId="{079B2EB1-FFBA-47E1-843D-564427CD5D00}" srcOrd="1" destOrd="0" presId="urn:microsoft.com/office/officeart/2005/8/layout/list1"/>
    <dgm:cxn modelId="{C75B1DD3-F184-4972-A132-3C2B9AA64154}" type="presParOf" srcId="{34047C2D-0D8A-44A6-B470-7F02FBD30E7C}" destId="{37534DB4-3F00-42A0-956D-2BA638051DB8}" srcOrd="25" destOrd="0" presId="urn:microsoft.com/office/officeart/2005/8/layout/list1"/>
    <dgm:cxn modelId="{172FC5ED-C058-498A-9581-D36D22191809}" type="presParOf" srcId="{34047C2D-0D8A-44A6-B470-7F02FBD30E7C}" destId="{DBD6F5A1-4316-4520-871F-4D7E63D5CD20}" srcOrd="2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4B11F1-6F0B-4FE6-BA9E-4ACA81642312}">
      <dsp:nvSpPr>
        <dsp:cNvPr id="0" name=""/>
        <dsp:cNvSpPr/>
      </dsp:nvSpPr>
      <dsp:spPr>
        <a:xfrm>
          <a:off x="314088" y="0"/>
          <a:ext cx="5885426" cy="5885426"/>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DD7C1A-AEA4-4DE9-8202-D031593CDD3E}">
      <dsp:nvSpPr>
        <dsp:cNvPr id="0" name=""/>
        <dsp:cNvSpPr/>
      </dsp:nvSpPr>
      <dsp:spPr>
        <a:xfrm>
          <a:off x="873204" y="559115"/>
          <a:ext cx="2295316" cy="229531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AI Ecosystem</a:t>
          </a:r>
          <a:endParaRPr lang="en-US" sz="3300" kern="1200"/>
        </a:p>
      </dsp:txBody>
      <dsp:txXfrm>
        <a:off x="985252" y="671163"/>
        <a:ext cx="2071220" cy="2071220"/>
      </dsp:txXfrm>
    </dsp:sp>
    <dsp:sp modelId="{D9B1B33D-7CF8-4141-B97E-3EA44108EB3A}">
      <dsp:nvSpPr>
        <dsp:cNvPr id="0" name=""/>
        <dsp:cNvSpPr/>
      </dsp:nvSpPr>
      <dsp:spPr>
        <a:xfrm>
          <a:off x="3345083" y="559115"/>
          <a:ext cx="2295316" cy="229531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AML Studio </a:t>
          </a:r>
          <a:endParaRPr lang="en-US" sz="3300" kern="1200"/>
        </a:p>
      </dsp:txBody>
      <dsp:txXfrm>
        <a:off x="3457131" y="671163"/>
        <a:ext cx="2071220" cy="2071220"/>
      </dsp:txXfrm>
    </dsp:sp>
    <dsp:sp modelId="{FED4CA3F-8C47-41DE-A640-E9946332EDC4}">
      <dsp:nvSpPr>
        <dsp:cNvPr id="0" name=""/>
        <dsp:cNvSpPr/>
      </dsp:nvSpPr>
      <dsp:spPr>
        <a:xfrm>
          <a:off x="873204" y="3030994"/>
          <a:ext cx="2295316" cy="229531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ML Services </a:t>
          </a:r>
          <a:endParaRPr lang="en-US" sz="3300" kern="1200"/>
        </a:p>
      </dsp:txBody>
      <dsp:txXfrm>
        <a:off x="985252" y="3143042"/>
        <a:ext cx="2071220" cy="2071220"/>
      </dsp:txXfrm>
    </dsp:sp>
    <dsp:sp modelId="{41A743EA-B3A8-45B7-A59F-54FFEC8AEB46}">
      <dsp:nvSpPr>
        <dsp:cNvPr id="0" name=""/>
        <dsp:cNvSpPr/>
      </dsp:nvSpPr>
      <dsp:spPr>
        <a:xfrm>
          <a:off x="3345083" y="3030994"/>
          <a:ext cx="2295316" cy="229531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Azure AutoML</a:t>
          </a:r>
          <a:endParaRPr lang="en-US" sz="3300" kern="1200"/>
        </a:p>
      </dsp:txBody>
      <dsp:txXfrm>
        <a:off x="3457131" y="3143042"/>
        <a:ext cx="2071220" cy="20712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4D942-4496-478A-A2F7-348B33AB802C}">
      <dsp:nvSpPr>
        <dsp:cNvPr id="0" name=""/>
        <dsp:cNvSpPr/>
      </dsp:nvSpPr>
      <dsp:spPr>
        <a:xfrm>
          <a:off x="1124440" y="12702"/>
          <a:ext cx="1457412" cy="14574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C2A401-5F18-4418-A121-1A620CB68F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7B6D2B-6388-4F20-A009-D6CD103D3011}">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Databricks</a:t>
          </a:r>
          <a:endParaRPr lang="en-US" sz="1800" kern="1200"/>
        </a:p>
      </dsp:txBody>
      <dsp:txXfrm>
        <a:off x="658546" y="1924062"/>
        <a:ext cx="2389200" cy="720000"/>
      </dsp:txXfrm>
    </dsp:sp>
    <dsp:sp modelId="{CA150095-AFD6-4F7C-864A-F74873575504}">
      <dsp:nvSpPr>
        <dsp:cNvPr id="0" name=""/>
        <dsp:cNvSpPr/>
      </dsp:nvSpPr>
      <dsp:spPr>
        <a:xfrm>
          <a:off x="3931751" y="12702"/>
          <a:ext cx="1457412" cy="14574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C656B5-C609-415F-B114-47954EEB100E}">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09ED80-BBDF-4222-B67B-A1725A52F6AB}">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Azure Machine Learning Services </a:t>
          </a:r>
          <a:endParaRPr lang="en-US" sz="1800" kern="1200"/>
        </a:p>
      </dsp:txBody>
      <dsp:txXfrm>
        <a:off x="3465857" y="1924062"/>
        <a:ext cx="2389200" cy="720000"/>
      </dsp:txXfrm>
    </dsp:sp>
    <dsp:sp modelId="{E48D6B8B-A48C-478B-B7F0-B88E2E6A19A9}">
      <dsp:nvSpPr>
        <dsp:cNvPr id="0" name=""/>
        <dsp:cNvSpPr/>
      </dsp:nvSpPr>
      <dsp:spPr>
        <a:xfrm>
          <a:off x="1124440" y="3241363"/>
          <a:ext cx="1457412" cy="14574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F6FDF0-FB3C-4F1D-A5A8-94DD03FED6C0}">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E12D0-A807-400D-BBA9-5448DDE4CBB3}">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Deployment into Containers</a:t>
          </a:r>
          <a:endParaRPr lang="en-US" sz="1800" kern="1200"/>
        </a:p>
      </dsp:txBody>
      <dsp:txXfrm>
        <a:off x="658546" y="5152723"/>
        <a:ext cx="2389200" cy="720000"/>
      </dsp:txXfrm>
    </dsp:sp>
    <dsp:sp modelId="{A7317AD0-4EF4-4BF7-B787-DCB40C18CB54}">
      <dsp:nvSpPr>
        <dsp:cNvPr id="0" name=""/>
        <dsp:cNvSpPr/>
      </dsp:nvSpPr>
      <dsp:spPr>
        <a:xfrm>
          <a:off x="3931751" y="3241363"/>
          <a:ext cx="1457412" cy="1457412"/>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2B8EF-9ADA-4B0D-84B9-FEF00EBA2E3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4F9635-C5E1-4A58-B69D-777630A99BD1}">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IN" sz="1800" kern="1200"/>
            <a:t>Use case on Custom AI &amp; Cognitive Services</a:t>
          </a:r>
          <a:endParaRPr lang="en-US" sz="1800" kern="1200"/>
        </a:p>
      </dsp:txBody>
      <dsp:txXfrm>
        <a:off x="3465857" y="5152723"/>
        <a:ext cx="23892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85269B-7640-47AA-A78B-3E6DD61FC5C3}">
      <dsp:nvSpPr>
        <dsp:cNvPr id="0" name=""/>
        <dsp:cNvSpPr/>
      </dsp:nvSpPr>
      <dsp:spPr>
        <a:xfrm>
          <a:off x="0" y="1105812"/>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F91E26-C62F-4FF9-A9BB-FB6060300335}">
      <dsp:nvSpPr>
        <dsp:cNvPr id="0" name=""/>
        <dsp:cNvSpPr/>
      </dsp:nvSpPr>
      <dsp:spPr>
        <a:xfrm>
          <a:off x="325680" y="913932"/>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a:t>Overview of Machine Learning Offerings </a:t>
          </a:r>
        </a:p>
      </dsp:txBody>
      <dsp:txXfrm>
        <a:off x="344414" y="932666"/>
        <a:ext cx="4522054" cy="346292"/>
      </dsp:txXfrm>
    </dsp:sp>
    <dsp:sp modelId="{322E9137-BE4D-4262-982B-F1631E4550DD}">
      <dsp:nvSpPr>
        <dsp:cNvPr id="0" name=""/>
        <dsp:cNvSpPr/>
      </dsp:nvSpPr>
      <dsp:spPr>
        <a:xfrm>
          <a:off x="0" y="16954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788CDA-6D63-4416-8C57-90B1A8255958}">
      <dsp:nvSpPr>
        <dsp:cNvPr id="0" name=""/>
        <dsp:cNvSpPr/>
      </dsp:nvSpPr>
      <dsp:spPr>
        <a:xfrm>
          <a:off x="325680" y="15036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10-11	:	AML Studio Intro &amp; Hands on Deployment</a:t>
          </a:r>
        </a:p>
      </dsp:txBody>
      <dsp:txXfrm>
        <a:off x="344414" y="1522347"/>
        <a:ext cx="4522054" cy="346292"/>
      </dsp:txXfrm>
    </dsp:sp>
    <dsp:sp modelId="{B12D5068-2A79-4163-A323-5BA082DE8D06}">
      <dsp:nvSpPr>
        <dsp:cNvPr id="0" name=""/>
        <dsp:cNvSpPr/>
      </dsp:nvSpPr>
      <dsp:spPr>
        <a:xfrm>
          <a:off x="0" y="2285173"/>
          <a:ext cx="6513603" cy="327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6359C1-53F1-478C-BEE5-892FD329B9F3}">
      <dsp:nvSpPr>
        <dsp:cNvPr id="0" name=""/>
        <dsp:cNvSpPr/>
      </dsp:nvSpPr>
      <dsp:spPr>
        <a:xfrm>
          <a:off x="325680" y="2093293"/>
          <a:ext cx="4559522" cy="3837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11-11:15:	BREAK!!!</a:t>
          </a:r>
        </a:p>
      </dsp:txBody>
      <dsp:txXfrm>
        <a:off x="344414" y="2112027"/>
        <a:ext cx="4522054" cy="346292"/>
      </dsp:txXfrm>
    </dsp:sp>
    <dsp:sp modelId="{7BDE7B8B-8626-4E46-BD92-D1A05A4D1BC0}">
      <dsp:nvSpPr>
        <dsp:cNvPr id="0" name=""/>
        <dsp:cNvSpPr/>
      </dsp:nvSpPr>
      <dsp:spPr>
        <a:xfrm>
          <a:off x="0" y="2874853"/>
          <a:ext cx="6513603" cy="327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F63A37-B1BA-4B4B-A7D4-595F3B470065}">
      <dsp:nvSpPr>
        <dsp:cNvPr id="0" name=""/>
        <dsp:cNvSpPr/>
      </dsp:nvSpPr>
      <dsp:spPr>
        <a:xfrm>
          <a:off x="325680" y="2682973"/>
          <a:ext cx="4559522" cy="3837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11:15-1	:	AML Studio - Labs Hyper Tuning</a:t>
          </a:r>
        </a:p>
      </dsp:txBody>
      <dsp:txXfrm>
        <a:off x="344414" y="2701707"/>
        <a:ext cx="4522054" cy="346292"/>
      </dsp:txXfrm>
    </dsp:sp>
    <dsp:sp modelId="{B61CFCA6-0493-4567-8C21-BB825579D71F}">
      <dsp:nvSpPr>
        <dsp:cNvPr id="0" name=""/>
        <dsp:cNvSpPr/>
      </dsp:nvSpPr>
      <dsp:spPr>
        <a:xfrm>
          <a:off x="0" y="3464533"/>
          <a:ext cx="6513603" cy="3276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02911E-C04A-407E-8E7B-471008280148}">
      <dsp:nvSpPr>
        <dsp:cNvPr id="0" name=""/>
        <dsp:cNvSpPr/>
      </dsp:nvSpPr>
      <dsp:spPr>
        <a:xfrm>
          <a:off x="325680" y="3272653"/>
          <a:ext cx="4559522" cy="3837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1-2	:	LUNCH</a:t>
          </a:r>
        </a:p>
      </dsp:txBody>
      <dsp:txXfrm>
        <a:off x="344414" y="3291387"/>
        <a:ext cx="4522054" cy="346292"/>
      </dsp:txXfrm>
    </dsp:sp>
    <dsp:sp modelId="{C7B15672-C7B0-455B-9CBA-92896F11A0CE}">
      <dsp:nvSpPr>
        <dsp:cNvPr id="0" name=""/>
        <dsp:cNvSpPr/>
      </dsp:nvSpPr>
      <dsp:spPr>
        <a:xfrm>
          <a:off x="0" y="4054213"/>
          <a:ext cx="6513603" cy="327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971148-D2FD-42DB-936D-A6D20C96EC9C}">
      <dsp:nvSpPr>
        <dsp:cNvPr id="0" name=""/>
        <dsp:cNvSpPr/>
      </dsp:nvSpPr>
      <dsp:spPr>
        <a:xfrm>
          <a:off x="325680" y="3862333"/>
          <a:ext cx="4559522" cy="3837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2-3:15	:	Auto ML Intro</a:t>
          </a:r>
        </a:p>
      </dsp:txBody>
      <dsp:txXfrm>
        <a:off x="344414" y="3881067"/>
        <a:ext cx="4522054" cy="346292"/>
      </dsp:txXfrm>
    </dsp:sp>
    <dsp:sp modelId="{DBD6F5A1-4316-4520-871F-4D7E63D5CD20}">
      <dsp:nvSpPr>
        <dsp:cNvPr id="0" name=""/>
        <dsp:cNvSpPr/>
      </dsp:nvSpPr>
      <dsp:spPr>
        <a:xfrm>
          <a:off x="0" y="4643893"/>
          <a:ext cx="6513603" cy="327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9B2EB1-FFBA-47E1-843D-564427CD5D00}">
      <dsp:nvSpPr>
        <dsp:cNvPr id="0" name=""/>
        <dsp:cNvSpPr/>
      </dsp:nvSpPr>
      <dsp:spPr>
        <a:xfrm>
          <a:off x="325680" y="4452013"/>
          <a:ext cx="4559522" cy="3837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2339" tIns="0" rIns="172339" bIns="0" numCol="1" spcCol="1270" anchor="ctr" anchorCtr="0">
          <a:noAutofit/>
        </a:bodyPr>
        <a:lstStyle/>
        <a:p>
          <a:pPr marL="0" lvl="0" indent="0" algn="l" defTabSz="577850">
            <a:lnSpc>
              <a:spcPct val="90000"/>
            </a:lnSpc>
            <a:spcBef>
              <a:spcPct val="0"/>
            </a:spcBef>
            <a:spcAft>
              <a:spcPct val="35000"/>
            </a:spcAft>
            <a:buNone/>
          </a:pPr>
          <a:r>
            <a:rPr lang="en-US" sz="1300" kern="1200" dirty="0"/>
            <a:t>3:15-5	:	Hands on Azure </a:t>
          </a:r>
          <a:r>
            <a:rPr lang="en-US" sz="1300" kern="1200" dirty="0" err="1"/>
            <a:t>AutoML</a:t>
          </a:r>
          <a:endParaRPr lang="en-US" sz="1300" kern="1200" dirty="0"/>
        </a:p>
      </dsp:txBody>
      <dsp:txXfrm>
        <a:off x="344414" y="4470747"/>
        <a:ext cx="4522054"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F3F21-50DC-4DDA-A956-4D44C5456220}" type="datetimeFigureOut">
              <a:rPr lang="en-IN" smtClean="0"/>
              <a:t>16/06/19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275A26-B395-4634-B305-629739A7B8CD}" type="slidenum">
              <a:rPr lang="en-IN" smtClean="0"/>
              <a:t>‹#›</a:t>
            </a:fld>
            <a:endParaRPr lang="en-IN"/>
          </a:p>
        </p:txBody>
      </p:sp>
    </p:spTree>
    <p:extLst>
      <p:ext uri="{BB962C8B-B14F-4D97-AF65-F5344CB8AC3E}">
        <p14:creationId xmlns:p14="http://schemas.microsoft.com/office/powerpoint/2010/main" val="1179678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bbc.com/news/business-1661104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how-old.ne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3252081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a:t>
            </a:r>
            <a:r>
              <a:rPr lang="en-US" b="1" baseline="0"/>
              <a:t> Cortana Intelligence provides everything you need to transform your organization’s data into intelligent action. Next, let’s take a look at another demo. </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828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C74AE2A3-F9AE-5D46-B531-83A636C3E363}" type="slidenum">
              <a:rPr lang="en-US" smtClean="0"/>
              <a:t>18</a:t>
            </a:fld>
            <a:endParaRPr lang="en-US"/>
          </a:p>
        </p:txBody>
      </p:sp>
    </p:spTree>
    <p:extLst>
      <p:ext uri="{BB962C8B-B14F-4D97-AF65-F5344CB8AC3E}">
        <p14:creationId xmlns:p14="http://schemas.microsoft.com/office/powerpoint/2010/main" val="885804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s-MX"/>
          </a:p>
          <a:p>
            <a:pPr marL="0" marR="0" indent="0" algn="l" defTabSz="914400" rtl="0" eaLnBrk="1" fontAlgn="auto" latinLnBrk="0" hangingPunct="1">
              <a:lnSpc>
                <a:spcPct val="100000"/>
              </a:lnSpc>
              <a:spcBef>
                <a:spcPts val="0"/>
              </a:spcBef>
              <a:spcAft>
                <a:spcPts val="0"/>
              </a:spcAft>
              <a:buClrTx/>
              <a:buSzTx/>
              <a:buFontTx/>
              <a:buNone/>
              <a:tabLst/>
              <a:defRPr/>
            </a:pPr>
            <a:r>
              <a:rPr lang="en-US" sz="1200" b="1"/>
              <a:t>Why choose these APIs?</a:t>
            </a:r>
            <a:r>
              <a:rPr lang="en-US" sz="1200" b="1" baseline="0"/>
              <a:t> </a:t>
            </a:r>
            <a:r>
              <a:rPr lang="en-US" sz="1200" baseline="0"/>
              <a:t>They </a:t>
            </a:r>
            <a:r>
              <a:rPr lang="en-US" sz="1200"/>
              <a:t>work, and it’s easy. </a:t>
            </a:r>
          </a:p>
          <a:p>
            <a:endParaRPr lang="en-US" sz="1200"/>
          </a:p>
          <a:p>
            <a:r>
              <a:rPr lang="en-US" sz="1200" b="0"/>
              <a:t>Easy:  T</a:t>
            </a:r>
            <a:r>
              <a:rPr lang="en-US" sz="120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200"/>
          </a:p>
          <a:p>
            <a:r>
              <a:rPr lang="en-US" sz="1200" b="0"/>
              <a:t>Flexible:  </a:t>
            </a:r>
            <a:r>
              <a:rPr lang="en-US" sz="1200"/>
              <a:t>We’ve got a breadth of intelligence and knowledge APIs so developers will be able to find what intelligence feature they need; and importantly, they all work on whatever language, framework, or platform developers choose. So, </a:t>
            </a:r>
            <a:r>
              <a:rPr lang="en-US" sz="1200" err="1"/>
              <a:t>devs</a:t>
            </a:r>
            <a:r>
              <a:rPr lang="en-US" sz="1200"/>
              <a:t> can integrated into their apps—iOS, Android, Windows—using their own tools they know and love (such as python or node.js, etc.).</a:t>
            </a:r>
          </a:p>
          <a:p>
            <a:endParaRPr lang="en-US" sz="120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a:t>Tested:</a:t>
            </a:r>
            <a:r>
              <a:rPr lang="en-US" sz="1200" b="0" baseline="0"/>
              <a:t> </a:t>
            </a:r>
            <a:r>
              <a:rPr lang="en-US" sz="1200" b="0"/>
              <a:t>Tap into </a:t>
            </a:r>
            <a:r>
              <a:rPr lang="en-US" sz="120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200" baseline="0"/>
              <a:t> and Skype</a:t>
            </a:r>
            <a:r>
              <a:rPr lang="en-US" sz="120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a:p>
          <a:p>
            <a:endParaRPr lang="es-MX"/>
          </a:p>
          <a:p>
            <a:endParaRPr lang="es-MX"/>
          </a:p>
          <a:p>
            <a:endParaRPr lang="en-US"/>
          </a:p>
          <a:p>
            <a:r>
              <a:rPr lang="en-US" b="1"/>
              <a:t>T: Next, Bot Frameworks.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6/16/19 11:54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531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a:t>Vision</a:t>
            </a:r>
          </a:p>
          <a:p>
            <a:pPr marL="0" lvl="0" indent="0">
              <a:buFont typeface="Arial" panose="020B0604020202020204" pitchFamily="34" charset="0"/>
              <a:buNone/>
            </a:pPr>
            <a:endParaRPr lang="en-US" b="1" baseline="0"/>
          </a:p>
          <a:p>
            <a:pPr marL="0" lvl="0" indent="0">
              <a:buFont typeface="Arial" panose="020B0604020202020204" pitchFamily="34" charset="0"/>
              <a:buNone/>
            </a:pPr>
            <a:r>
              <a:rPr lang="en-US" b="1" baseline="0"/>
              <a:t>Computer Vision API: </a:t>
            </a:r>
            <a:r>
              <a:rPr lang="en-US" baseline="0"/>
              <a:t>as a free trial on the website microsoft.com/cognitive. There are also SDKs and Samples available on GitHub or through </a:t>
            </a:r>
            <a:r>
              <a:rPr lang="en-US" baseline="0" err="1"/>
              <a:t>NuGet</a:t>
            </a:r>
            <a:r>
              <a:rPr lang="en-US" baseline="0"/>
              <a:t>, Maven, and </a:t>
            </a:r>
            <a:r>
              <a:rPr lang="en-US" baseline="0" err="1"/>
              <a:t>Cocoapods</a:t>
            </a:r>
            <a:r>
              <a:rPr lang="en-US" baseline="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a:t>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1" baseline="0"/>
              <a:t>Face API: </a:t>
            </a:r>
            <a:r>
              <a:rPr lang="en-US" sz="900" b="0" i="0" u="none" strike="noStrike" kern="120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a:solidFill>
                  <a:schemeClr val="tx1"/>
                </a:solidFill>
                <a:effectLst/>
                <a:latin typeface="Segoe UI Light" pitchFamily="34" charset="0"/>
                <a:ea typeface="+mn-ea"/>
                <a:cs typeface="+mn-cs"/>
              </a:rPr>
              <a:t>  Or attribute detection to know age, gender, facial hair, etc.</a:t>
            </a: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a:solidFill>
                  <a:schemeClr val="tx1"/>
                </a:solidFill>
                <a:effectLst/>
                <a:latin typeface="Segoe UI Light" pitchFamily="34" charset="0"/>
                <a:ea typeface="+mn-ea"/>
                <a:cs typeface="+mn-cs"/>
              </a:rPr>
              <a:t>Emotion API: </a:t>
            </a:r>
            <a:r>
              <a:rPr lang="en-US" baseline="0"/>
              <a:t>is available in the Azure marketplace, as a free trial on the website microsoft.com/cognitive. </a:t>
            </a:r>
            <a:r>
              <a:rPr lang="en-US" strike="noStrike" baseline="0"/>
              <a:t>See Computer Vision description.</a:t>
            </a:r>
          </a:p>
          <a:p>
            <a:pPr marL="0" lvl="0" indent="0">
              <a:buFont typeface="Arial" panose="020B0604020202020204" pitchFamily="34" charset="0"/>
              <a:buNone/>
            </a:pPr>
            <a:endParaRPr lang="en-US" sz="900" b="0" i="0" u="none" strike="sngStrike" kern="1200" baseline="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err="1">
                <a:solidFill>
                  <a:schemeClr val="tx1"/>
                </a:solidFill>
                <a:effectLst/>
                <a:latin typeface="Segoe UI Light" pitchFamily="34" charset="0"/>
                <a:ea typeface="+mn-ea"/>
                <a:cs typeface="+mn-cs"/>
              </a:rPr>
              <a:t>tv</a:t>
            </a:r>
            <a:r>
              <a:rPr lang="en-US" sz="900" b="0" i="0" u="none" strike="noStrike" kern="1200" baseline="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a:solidFill>
                  <a:schemeClr val="tx1"/>
                </a:solidFill>
                <a:effectLst/>
                <a:latin typeface="Segoe UI Light" pitchFamily="34" charset="0"/>
                <a:ea typeface="+mn-ea"/>
                <a:cs typeface="+mn-cs"/>
              </a:rPr>
              <a:t>Video API: </a:t>
            </a:r>
            <a:r>
              <a:rPr lang="en-US" baseline="0"/>
              <a:t>as a free trial on the website microsoft.com/cognitive.</a:t>
            </a:r>
            <a:r>
              <a:rPr lang="en-US" strike="noStrike" baseline="0"/>
              <a:t>  See Computer Vision description.</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It</a:t>
            </a:r>
            <a:r>
              <a:rPr lang="en-US" sz="900" b="1" i="0" u="none" strike="noStrike" kern="1200">
                <a:solidFill>
                  <a:schemeClr val="tx1"/>
                </a:solidFill>
                <a:effectLst/>
                <a:latin typeface="Segoe UI Light" pitchFamily="34" charset="0"/>
                <a:ea typeface="+mn-ea"/>
                <a:cs typeface="+mn-cs"/>
              </a:rPr>
              <a:t> </a:t>
            </a:r>
            <a:r>
              <a:rPr lang="en-US" sz="900" b="0" i="0" u="none" strike="noStrike" kern="120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a:t> Use cases:</a:t>
            </a:r>
            <a:r>
              <a:rPr lang="en-US" baseline="0"/>
              <a:t> </a:t>
            </a:r>
            <a:r>
              <a:rPr lang="en-US" sz="900" b="0" i="0" u="none" strike="noStrike" kern="120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a:t> </a:t>
            </a:r>
            <a:r>
              <a:rPr lang="en-US" sz="900" b="0" i="0" u="none" strike="noStrike" kern="120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a:t> </a:t>
            </a:r>
            <a:endParaRPr lang="en-US" baseline="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6/16/19 11:54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401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4143427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3749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50220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2181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408058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2415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46920" rtl="0" eaLnBrk="0" fontAlgn="base" latinLnBrk="0" hangingPunct="0">
              <a:lnSpc>
                <a:spcPct val="100000"/>
              </a:lnSpc>
              <a:spcBef>
                <a:spcPct val="30000"/>
              </a:spcBef>
              <a:spcAft>
                <a:spcPts val="345"/>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While data is pervasive, actionable intelligence from data is elusive. We understand that customers want to transform data to intelligent action and reinvent their business processes.  To do this they need to more easily analyze massive amounts of data – so they can move from seeing “what happened” and understanding “why it happened” to predicting “what will happen” and ultimately, knowing “what should I do”.  Only then can they create the intelligent enterprise and accelerate digital transformation. </a:t>
            </a:r>
          </a:p>
          <a:p>
            <a:pPr marL="0" marR="0" lvl="0" indent="0" algn="l" defTabSz="946920" rtl="0" eaLnBrk="0" fontAlgn="base" latinLnBrk="0" hangingPunct="0">
              <a:lnSpc>
                <a:spcPct val="100000"/>
              </a:lnSpc>
              <a:spcBef>
                <a:spcPct val="30000"/>
              </a:spcBef>
              <a:spcAft>
                <a:spcPts val="345"/>
              </a:spcAft>
              <a:buClrTx/>
              <a:buSzTx/>
              <a:buFont typeface="Arial" panose="020B0604020202020204" pitchFamily="34" charset="0"/>
              <a:buNone/>
              <a:tabLst/>
              <a:defRPr/>
            </a:pPr>
            <a:endParaRPr lang="en-US" b="0" baseline="0" dirty="0"/>
          </a:p>
          <a:p>
            <a:pPr marL="171450" indent="-171450">
              <a:buFont typeface="Arial" panose="020B0604020202020204" pitchFamily="34" charset="0"/>
              <a:buChar char="•"/>
            </a:pPr>
            <a:r>
              <a:rPr lang="en-US" baseline="0" dirty="0"/>
              <a:t>Put another way, the journey to greater insight involves moving from </a:t>
            </a:r>
            <a:r>
              <a:rPr lang="en-US" b="1" baseline="0" dirty="0"/>
              <a:t>“forensic” or “descriptive”</a:t>
            </a:r>
            <a:r>
              <a:rPr lang="en-US" baseline="0" dirty="0"/>
              <a:t> analytics – use of historic measurement to describe what happened and why – to more advanced analytics that become </a:t>
            </a:r>
            <a:r>
              <a:rPr lang="en-US" b="1" baseline="0" dirty="0"/>
              <a:t>“predictive”</a:t>
            </a:r>
            <a:r>
              <a:rPr lang="en-US" baseline="0" dirty="0"/>
              <a:t> and eventually </a:t>
            </a:r>
            <a:r>
              <a:rPr lang="en-US" b="1" baseline="0" dirty="0"/>
              <a:t>“prescriptive”</a:t>
            </a:r>
            <a:r>
              <a:rPr lang="en-US" baseline="0" dirty="0"/>
              <a:t>.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0" baseline="0" dirty="0"/>
              <a:t>This journey is a natural evolution as an organization leverages data more thoroughly. We think about it in 4 steps:   </a:t>
            </a:r>
            <a:endParaRPr lang="en-US" baseline="0" dirty="0"/>
          </a:p>
          <a:p>
            <a:pPr marL="171450" indent="-171450">
              <a:buFont typeface="Arial" panose="020B0604020202020204" pitchFamily="34" charset="0"/>
              <a:buChar char="•"/>
            </a:pPr>
            <a:r>
              <a:rPr lang="en-US" b="1" baseline="0" dirty="0"/>
              <a:t>Step 1: What happened?</a:t>
            </a:r>
          </a:p>
          <a:p>
            <a:pPr marL="388712" lvl="1" indent="-171450">
              <a:buFont typeface="Arial" panose="020B0604020202020204" pitchFamily="34" charset="0"/>
              <a:buChar char="•"/>
            </a:pPr>
            <a:r>
              <a:rPr lang="en-US" baseline="0" dirty="0"/>
              <a:t>Utilize </a:t>
            </a:r>
            <a:r>
              <a:rPr lang="en-US" b="1" baseline="0" dirty="0"/>
              <a:t>descriptive analytics </a:t>
            </a:r>
            <a:r>
              <a:rPr lang="en-US" b="0" baseline="0" dirty="0"/>
              <a:t>to understand what happened</a:t>
            </a:r>
            <a:endParaRPr lang="en-US" baseline="0" dirty="0"/>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2:  Why did it happen?</a:t>
            </a:r>
          </a:p>
          <a:p>
            <a:pPr marL="388712" lvl="1" indent="-171450">
              <a:buFont typeface="Arial" panose="020B0604020202020204" pitchFamily="34" charset="0"/>
              <a:buChar char="•"/>
            </a:pPr>
            <a:r>
              <a:rPr lang="en-US" baseline="0" dirty="0"/>
              <a:t>Incorporate </a:t>
            </a:r>
            <a:r>
              <a:rPr lang="en-US" b="1" baseline="0" dirty="0"/>
              <a:t>diagnostic analytics</a:t>
            </a:r>
            <a:r>
              <a:rPr lang="en-US" baseline="0" dirty="0"/>
              <a:t> for a better understanding of why certain things happened in the past, making it possible to better identify root causes</a:t>
            </a:r>
          </a:p>
          <a:p>
            <a:pPr marL="0" indent="0">
              <a:buFont typeface="Arial" panose="020B0604020202020204" pitchFamily="34" charset="0"/>
              <a:buNone/>
            </a:pPr>
            <a:endParaRPr lang="en-US" baseline="0" dirty="0"/>
          </a:p>
          <a:p>
            <a:pPr marL="171450" indent="-171450">
              <a:buFont typeface="Arial" panose="020B0604020202020204" pitchFamily="34" charset="0"/>
              <a:buChar char="•"/>
            </a:pPr>
            <a:r>
              <a:rPr lang="en-US" b="1" baseline="0" dirty="0"/>
              <a:t>Step 3:  What will happen? </a:t>
            </a:r>
          </a:p>
          <a:p>
            <a:pPr marL="388712" lvl="1" indent="-171450">
              <a:buFont typeface="Arial" panose="020B0604020202020204" pitchFamily="34" charset="0"/>
              <a:buChar char="•"/>
            </a:pPr>
            <a:r>
              <a:rPr lang="en-US" baseline="0" dirty="0"/>
              <a:t>Expand into </a:t>
            </a:r>
            <a:r>
              <a:rPr lang="en-US" b="1" baseline="0" dirty="0"/>
              <a:t>predictive analytics</a:t>
            </a:r>
            <a:r>
              <a:rPr lang="en-US" baseline="0" dirty="0"/>
              <a:t>:  With sufficiently detailed historical data and the rigorous application of statistical methods including machine learning, we can now predict a variety of events and effects that could not accurately be forecast in the past.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1" baseline="0" dirty="0"/>
              <a:t>Step 4:  What should I do? </a:t>
            </a:r>
          </a:p>
          <a:p>
            <a:pPr marL="388712" lvl="1" indent="-171450">
              <a:buFont typeface="Arial" panose="020B0604020202020204" pitchFamily="34" charset="0"/>
              <a:buChar char="•"/>
            </a:pPr>
            <a:r>
              <a:rPr lang="en-US" baseline="0" dirty="0"/>
              <a:t>Use </a:t>
            </a:r>
            <a:r>
              <a:rPr lang="en-US" b="1" baseline="0" dirty="0"/>
              <a:t>prescriptive analytics </a:t>
            </a:r>
            <a:r>
              <a:rPr lang="en-US" b="0" baseline="0" dirty="0"/>
              <a:t>for foresight: Foresight is the holy grail of analytics. </a:t>
            </a:r>
            <a:r>
              <a:rPr lang="en-US" baseline="0" dirty="0"/>
              <a:t>By analyzing a set of reactions, we can not only predict what will happen, but how various responses will fare, given individual conditions, people, etc. It requires not only that we predict, but that we measure the </a:t>
            </a:r>
            <a:r>
              <a:rPr lang="en-US" i="1" baseline="0" dirty="0"/>
              <a:t>individualized</a:t>
            </a:r>
            <a:r>
              <a:rPr lang="en-US" baseline="0" dirty="0"/>
              <a:t> results of actions taken in the past, like medical treatments for particular patient cohorts, and then measure the effectiveness of past actions in prescribing how to react in the future. We can then automate action based on the prescriptive analytics, delivering business value directly in the flow of daily business activities. </a:t>
            </a:r>
          </a:p>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6/16/19 11:54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162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Detect human faces and compare similar ones, organize people into groups according to visual similarity, and identify previously tagged people in images. </a:t>
            </a:r>
            <a:endParaRPr lang="zh-CN" altLang="en-US"/>
          </a:p>
        </p:txBody>
      </p:sp>
    </p:spTree>
    <p:extLst>
      <p:ext uri="{BB962C8B-B14F-4D97-AF65-F5344CB8AC3E}">
        <p14:creationId xmlns:p14="http://schemas.microsoft.com/office/powerpoint/2010/main" val="3675030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74705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Intelligent video processing produces stable video output, detects motion, creates intelligent thumbnails, and detects and tracks faces. </a:t>
            </a:r>
            <a:endParaRPr lang="zh-CN" altLang="en-US"/>
          </a:p>
        </p:txBody>
      </p:sp>
    </p:spTree>
    <p:extLst>
      <p:ext uri="{BB962C8B-B14F-4D97-AF65-F5344CB8AC3E}">
        <p14:creationId xmlns:p14="http://schemas.microsoft.com/office/powerpoint/2010/main" val="3299441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71670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4554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59190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a:t>Speech</a:t>
            </a:r>
            <a:r>
              <a:rPr lang="en-US"/>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a:p>
          <a:p>
            <a:pPr marL="0" lvl="0" indent="0">
              <a:buFont typeface="Arial" panose="020B0604020202020204" pitchFamily="34" charset="0"/>
              <a:buNone/>
            </a:pPr>
            <a:r>
              <a:rPr lang="en-US" b="1"/>
              <a:t>Bing Speech API:  </a:t>
            </a:r>
            <a:r>
              <a:rPr lang="en-US"/>
              <a:t>At</a:t>
            </a:r>
            <a:r>
              <a:rPr lang="en-US" baseline="0"/>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aseline="0"/>
              <a:t>We also have SDKs available for Speech.</a:t>
            </a:r>
            <a:endParaRPr lang="en-US"/>
          </a:p>
          <a:p>
            <a:pPr marL="0" lvl="0" indent="0">
              <a:buFont typeface="Arial" panose="020B0604020202020204" pitchFamily="34" charset="0"/>
              <a:buNone/>
            </a:pPr>
            <a:endParaRPr lang="en-US"/>
          </a:p>
          <a:p>
            <a:pPr marL="0" lvl="0" indent="0">
              <a:buFont typeface="Arial" panose="020B0604020202020204" pitchFamily="34" charset="0"/>
              <a:buNone/>
            </a:pPr>
            <a:r>
              <a:rPr lang="en-US" b="1"/>
              <a:t>CRIS: </a:t>
            </a:r>
            <a:r>
              <a:rPr lang="en-US" sz="900" b="0" i="0" u="none" strike="noStrike" kern="1200">
                <a:solidFill>
                  <a:schemeClr val="tx1"/>
                </a:solidFill>
                <a:effectLst/>
                <a:latin typeface="Segoe UI Light" pitchFamily="34" charset="0"/>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a:t> </a:t>
            </a:r>
            <a:r>
              <a:rPr lang="en-US" sz="900" b="0" i="0" u="none" strike="noStrike" kern="120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a:solidFill>
                  <a:schemeClr val="tx1"/>
                </a:solidFill>
                <a:effectLst/>
                <a:latin typeface="Segoe UI Light" pitchFamily="34" charset="0"/>
                <a:ea typeface="+mn-ea"/>
                <a:cs typeface="+mn-cs"/>
              </a:rPr>
            </a:br>
            <a:r>
              <a:rPr lang="en-US" sz="900" b="0" i="0" u="none" strike="noStrike" kern="1200">
                <a:solidFill>
                  <a:schemeClr val="tx1"/>
                </a:solidFill>
                <a:effectLst/>
                <a:latin typeface="Segoe UI Light" pitchFamily="34" charset="0"/>
                <a:ea typeface="+mn-ea"/>
                <a:cs typeface="+mn-cs"/>
              </a:rPr>
              <a:t>http://research.microsoft.com/pubs/194346/0007893.pdf</a:t>
            </a:r>
            <a:r>
              <a:rPr lang="en-US"/>
              <a:t>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a:solidFill>
                  <a:schemeClr val="tx1"/>
                </a:solidFill>
                <a:effectLst/>
                <a:latin typeface="Segoe UI Light" pitchFamily="34" charset="0"/>
                <a:ea typeface="+mn-ea"/>
                <a:cs typeface="+mn-cs"/>
              </a:rPr>
            </a:b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a:solidFill>
                  <a:schemeClr val="tx1"/>
                </a:solidFill>
                <a:effectLst/>
                <a:latin typeface="Segoe UI Light" pitchFamily="34" charset="0"/>
                <a:ea typeface="+mn-ea"/>
                <a:cs typeface="+mn-cs"/>
              </a:rPr>
              <a:t>Speaker Recognition</a:t>
            </a:r>
            <a:r>
              <a:rPr lang="en-US" sz="900" b="1" i="0" u="none" strike="noStrike" kern="1200" baseline="0">
                <a:solidFill>
                  <a:schemeClr val="tx1"/>
                </a:solidFill>
                <a:effectLst/>
                <a:latin typeface="Segoe UI Light" pitchFamily="34" charset="0"/>
                <a:ea typeface="+mn-ea"/>
                <a:cs typeface="+mn-cs"/>
              </a:rPr>
              <a:t> API:  </a:t>
            </a:r>
            <a:r>
              <a:rPr lang="en-US" sz="900" b="0" i="0" u="none" strike="noStrike" kern="1200">
                <a:solidFill>
                  <a:schemeClr val="tx1"/>
                </a:solidFill>
                <a:effectLst/>
                <a:latin typeface="Segoe UI Light" pitchFamily="34" charset="0"/>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a:t> A</a:t>
            </a:r>
            <a:r>
              <a:rPr lang="en-US" baseline="0"/>
              <a:t> use case is biometric authentication using voice.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https://blogs.technet.microsoft.com/machinelearning/2015/12/14/now-available-speaker-video-apis-from-microsoft-project-oxford/ </a:t>
            </a:r>
          </a:p>
          <a:p>
            <a:pPr marL="0" lvl="0" indent="0">
              <a:buFont typeface="Arial" panose="020B0604020202020204" pitchFamily="34" charset="0"/>
              <a:buNone/>
            </a:pPr>
            <a:endParaRPr lang="en-US" baseline="0"/>
          </a:p>
          <a:p>
            <a:pPr marL="0" lvl="0" indent="0">
              <a:buFont typeface="Arial" panose="020B0604020202020204" pitchFamily="34" charset="0"/>
              <a:buNone/>
            </a:pPr>
            <a:r>
              <a:rPr lang="en-US" baseline="0"/>
              <a:t>We also have SDKs available for Speaker </a:t>
            </a:r>
            <a:r>
              <a:rPr lang="en-US" baseline="0" err="1"/>
              <a:t>Reco</a:t>
            </a:r>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6/16/19 11:54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398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effectLst/>
              </a:rPr>
              <a:t>Convert audio to text, understand intent, and convert text back to speech for natural responsiveness. </a:t>
            </a:r>
          </a:p>
          <a:p>
            <a:endParaRPr lang="en-US" altLang="zh-CN">
              <a:effectLst/>
            </a:endParaRPr>
          </a:p>
          <a:p>
            <a:r>
              <a:rPr lang="en-US">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a:effectLst/>
                <a:hlinkClick r:id="rId3"/>
              </a:rPr>
              <a:t>LUIS</a:t>
            </a:r>
            <a:r>
              <a:rPr lang="en-US">
                <a:effectLst/>
              </a:rPr>
              <a:t> service are used to generate the intent. </a:t>
            </a:r>
            <a:endParaRPr lang="zh-CN" altLang="en-US"/>
          </a:p>
        </p:txBody>
      </p:sp>
    </p:spTree>
    <p:extLst>
      <p:ext uri="{BB962C8B-B14F-4D97-AF65-F5344CB8AC3E}">
        <p14:creationId xmlns:p14="http://schemas.microsoft.com/office/powerpoint/2010/main" val="3900055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Bing Spell Check API: </a:t>
            </a:r>
            <a:r>
              <a:rPr lang="en-US" sz="900" b="0" i="0" u="none" strike="noStrike" kern="120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a:solidFill>
                  <a:schemeClr val="tx1"/>
                </a:solidFill>
                <a:effectLst/>
                <a:latin typeface="Segoe UI Light" pitchFamily="34" charset="0"/>
                <a:ea typeface="+mn-ea"/>
                <a:cs typeface="+mn-cs"/>
              </a:rPr>
              <a:t> Cognitive Services </a:t>
            </a:r>
            <a:r>
              <a:rPr lang="en-US" sz="900" b="0" i="0" u="none" strike="noStrike" kern="1200">
                <a:solidFill>
                  <a:schemeClr val="tx1"/>
                </a:solidFill>
                <a:effectLst/>
                <a:latin typeface="Segoe UI Light" pitchFamily="34" charset="0"/>
                <a:ea typeface="+mn-ea"/>
                <a:cs typeface="+mn-cs"/>
              </a:rPr>
              <a:t>for customers with low-volume and high-latency jobs.  For high-volume and low-latency we have an internal API which may be more suitable.  Contact </a:t>
            </a:r>
            <a:r>
              <a:rPr lang="en-US" sz="900" b="0" i="0" u="none" strike="noStrike" kern="1200" err="1">
                <a:solidFill>
                  <a:schemeClr val="tx1"/>
                </a:solidFill>
                <a:effectLst/>
                <a:latin typeface="Segoe UI Light" pitchFamily="34" charset="0"/>
                <a:ea typeface="+mn-ea"/>
                <a:cs typeface="+mn-cs"/>
              </a:rPr>
              <a:t>donaldbr</a:t>
            </a:r>
            <a:r>
              <a:rPr lang="en-US" sz="900" b="0" i="0" u="none" strike="noStrike" kern="1200">
                <a:solidFill>
                  <a:schemeClr val="tx1"/>
                </a:solidFill>
                <a:effectLst/>
                <a:latin typeface="Segoe UI Light" pitchFamily="34" charset="0"/>
                <a:ea typeface="+mn-ea"/>
                <a:cs typeface="+mn-cs"/>
              </a:rPr>
              <a:t> directly for more information. </a:t>
            </a:r>
          </a:p>
          <a:p>
            <a:endParaRPr lang="en-US" sz="900" b="0" i="0" u="none" strike="noStrike" kern="1200">
              <a:solidFill>
                <a:schemeClr val="tx1"/>
              </a:solidFill>
              <a:effectLst/>
              <a:latin typeface="Segoe UI Light" pitchFamily="34" charset="0"/>
              <a:ea typeface="+mn-ea"/>
              <a:cs typeface="+mn-cs"/>
            </a:endParaRPr>
          </a:p>
          <a:p>
            <a:r>
              <a:rPr lang="en-US" sz="900" b="0" i="0" u="none" strike="noStrike" kern="120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err="1">
                <a:solidFill>
                  <a:schemeClr val="tx1"/>
                </a:solidFill>
                <a:effectLst/>
                <a:latin typeface="Segoe UI Light" pitchFamily="34" charset="0"/>
                <a:ea typeface="+mn-ea"/>
                <a:cs typeface="+mn-cs"/>
              </a:rPr>
              <a:t>febuary</a:t>
            </a:r>
            <a:r>
              <a:rPr lang="en-US" sz="900" b="0" i="0" u="none" strike="noStrike" kern="1200" baseline="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err="1">
                <a:solidFill>
                  <a:schemeClr val="tx1"/>
                </a:solidFill>
                <a:effectLst/>
                <a:latin typeface="Segoe UI Light" pitchFamily="34" charset="0"/>
                <a:ea typeface="+mn-ea"/>
                <a:cs typeface="+mn-cs"/>
              </a:rPr>
              <a:t>stephen</a:t>
            </a:r>
            <a:r>
              <a:rPr lang="en-US" sz="900" b="0" i="0" u="none" strike="noStrike" kern="1200" baseline="0">
                <a:solidFill>
                  <a:schemeClr val="tx1"/>
                </a:solidFill>
                <a:effectLst/>
                <a:latin typeface="Segoe UI Light" pitchFamily="34" charset="0"/>
                <a:ea typeface="+mn-ea"/>
                <a:cs typeface="+mn-cs"/>
              </a:rPr>
              <a:t> </a:t>
            </a:r>
            <a:r>
              <a:rPr lang="en-US" sz="900" b="0" i="0" u="none" strike="noStrike" kern="1200" baseline="0" err="1">
                <a:solidFill>
                  <a:schemeClr val="tx1"/>
                </a:solidFill>
                <a:effectLst/>
                <a:latin typeface="Segoe UI Light" pitchFamily="34" charset="0"/>
                <a:ea typeface="+mn-ea"/>
                <a:cs typeface="+mn-cs"/>
              </a:rPr>
              <a:t>spielberg</a:t>
            </a:r>
            <a:r>
              <a:rPr lang="en-US" sz="900" b="0" i="0" u="none" strike="noStrike" kern="1200" baseline="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a:solidFill>
                <a:schemeClr val="tx1"/>
              </a:solidFill>
              <a:effectLst/>
              <a:latin typeface="Segoe UI Light" pitchFamily="34" charset="0"/>
              <a:ea typeface="+mn-ea"/>
              <a:cs typeface="+mn-cs"/>
            </a:endParaRPr>
          </a:p>
          <a:p>
            <a:r>
              <a:rPr lang="en-US" sz="900" b="1" i="0" u="none" strike="noStrike" kern="1200" baseline="0">
                <a:solidFill>
                  <a:schemeClr val="tx1"/>
                </a:solidFill>
                <a:effectLst/>
                <a:latin typeface="Segoe UI Light" pitchFamily="34" charset="0"/>
                <a:ea typeface="+mn-ea"/>
                <a:cs typeface="+mn-cs"/>
              </a:rPr>
              <a:t>Web Language Model API: </a:t>
            </a:r>
            <a:r>
              <a:rPr lang="en-US" sz="900" b="0" i="0" u="none" strike="noStrike" kern="120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a:t> Use this API to insert spaces into a string of words without spaces, like a hashtag or URL.  Use this API to </a:t>
            </a:r>
            <a:r>
              <a:rPr lang="en-US" err="1"/>
              <a:t>rerank</a:t>
            </a:r>
            <a:r>
              <a:rPr lang="en-US"/>
              <a:t> machine translation/speech recognition candidate sentences based on probability of the sentence.  </a:t>
            </a:r>
          </a:p>
          <a:p>
            <a:endParaRPr lang="en-US"/>
          </a:p>
          <a:p>
            <a:r>
              <a:rPr lang="en-US"/>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a:t>
            </a:r>
            <a:r>
              <a:rPr lang="en-US" baseline="0" err="1"/>
              <a:t>WebLM</a:t>
            </a:r>
            <a:endParaRPr lang="en-US"/>
          </a:p>
          <a:p>
            <a:endParaRPr lang="en-US" sz="900" b="0" i="0" u="none" strike="noStrike" kern="1200" baseline="0">
              <a:solidFill>
                <a:schemeClr val="tx1"/>
              </a:solidFill>
              <a:effectLst/>
              <a:latin typeface="Segoe UI Light" pitchFamily="34" charset="0"/>
              <a:ea typeface="+mn-ea"/>
              <a:cs typeface="+mn-cs"/>
            </a:endParaRPr>
          </a:p>
          <a:p>
            <a:endParaRPr lang="en-US" sz="900" b="0" i="0" u="none" strike="noStrike" kern="1200" baseline="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Linguistic Analysis API</a:t>
            </a:r>
            <a:r>
              <a:rPr lang="en-US" sz="900" b="0" i="0" u="none" strike="noStrike" kern="1200" baseline="0">
                <a:solidFill>
                  <a:schemeClr val="tx1"/>
                </a:solidFill>
                <a:effectLst/>
                <a:latin typeface="Segoe UI Light" pitchFamily="34" charset="0"/>
                <a:ea typeface="+mn-ea"/>
                <a:cs typeface="+mn-cs"/>
              </a:rPr>
              <a:t>: </a:t>
            </a:r>
            <a:r>
              <a:rPr lang="en-US"/>
              <a:t>The</a:t>
            </a:r>
            <a:r>
              <a:rPr lang="en-US" baseline="0"/>
              <a:t> L</a:t>
            </a:r>
            <a:r>
              <a:rPr lang="en-US"/>
              <a:t>inguistic Analysis</a:t>
            </a:r>
            <a:r>
              <a:rPr lang="en-US" baseline="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a:t>We also have SDKs available for Linguistic Analysis.</a:t>
            </a:r>
            <a:endParaRPr lang="en-US"/>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a:solidFill>
                  <a:schemeClr val="tx1"/>
                </a:solidFill>
                <a:effectLst/>
                <a:latin typeface="Segoe UI Light" pitchFamily="34" charset="0"/>
                <a:ea typeface="+mn-ea"/>
                <a:cs typeface="+mn-cs"/>
              </a:rPr>
              <a:t>LUIS: </a:t>
            </a:r>
            <a:r>
              <a:rPr lang="en-US" sz="900" b="0" i="0" u="none" strike="noStrike" kern="120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err="1">
                <a:solidFill>
                  <a:schemeClr val="tx1"/>
                </a:solidFill>
                <a:effectLst/>
                <a:latin typeface="Segoe UI Light" pitchFamily="34" charset="0"/>
                <a:ea typeface="+mn-ea"/>
                <a:cs typeface="+mn-cs"/>
              </a:rPr>
              <a:t>webhooks</a:t>
            </a:r>
            <a:r>
              <a:rPr lang="en-US" sz="900" b="0" i="0" u="none" strike="noStrike" kern="120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a:solidFill>
                  <a:schemeClr val="tx1"/>
                </a:solidFill>
                <a:effectLst/>
                <a:latin typeface="Segoe UI Light" pitchFamily="34" charset="0"/>
                <a:ea typeface="+mn-ea"/>
                <a:cs typeface="+mn-cs"/>
              </a:rPr>
            </a:b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Text Analytics API: </a:t>
            </a:r>
            <a:r>
              <a:rPr lang="en-US"/>
              <a:t>At</a:t>
            </a:r>
            <a:r>
              <a:rPr lang="en-US" baseline="0"/>
              <a:t> the time of publication, this data was not available.  Please email Rebecca Duffy, reduffy@microsoft.com, if you would like more information.  </a:t>
            </a:r>
            <a:endParaRPr lang="en-US"/>
          </a:p>
          <a:p>
            <a:endParaRPr lang="en-US"/>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6/16/19 11:54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6202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083237"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83237"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960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Three key trends are converging to accelerate digital transformation: </a:t>
            </a:r>
          </a:p>
          <a:p>
            <a:endParaRPr lang="en-US" sz="900" kern="120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First, the </a:t>
            </a:r>
            <a:r>
              <a:rPr lang="en-US" sz="900" b="1" kern="1200">
                <a:solidFill>
                  <a:schemeClr val="tx1"/>
                </a:solidFill>
                <a:effectLst/>
                <a:latin typeface="Segoe UI Light" pitchFamily="34" charset="0"/>
                <a:ea typeface="+mn-ea"/>
                <a:cs typeface="+mn-cs"/>
              </a:rPr>
              <a:t>cloud</a:t>
            </a:r>
            <a:r>
              <a:rPr lang="en-US" sz="900" kern="1200">
                <a:solidFill>
                  <a:schemeClr val="tx1"/>
                </a:solidFill>
                <a:effectLst/>
                <a:latin typeface="Segoe UI Light" pitchFamily="34" charset="0"/>
                <a:ea typeface="+mn-ea"/>
                <a:cs typeface="+mn-cs"/>
              </a:rPr>
              <a:t> provides new and powerful ways to economically and reliably capture and persist the vast new data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Second, thanks to the exponential proliferation of small, inexpensive chips and processors, computers are as ubiquitous as the people who use them.</a:t>
            </a:r>
            <a:r>
              <a:rPr lang="en-US" sz="900" kern="1200" baseline="0">
                <a:solidFill>
                  <a:schemeClr val="tx1"/>
                </a:solidFill>
                <a:effectLst/>
                <a:latin typeface="Segoe UI Light" pitchFamily="34" charset="0"/>
                <a:ea typeface="+mn-ea"/>
                <a:cs typeface="+mn-cs"/>
              </a:rPr>
              <a:t> This is increasing the </a:t>
            </a:r>
            <a:r>
              <a:rPr lang="en-US" sz="900" b="1" kern="1200">
                <a:solidFill>
                  <a:schemeClr val="tx1"/>
                </a:solidFill>
                <a:effectLst/>
                <a:latin typeface="Segoe UI Light" pitchFamily="34" charset="0"/>
                <a:ea typeface="+mn-ea"/>
                <a:cs typeface="+mn-cs"/>
              </a:rPr>
              <a:t>availability of vast and detailed data </a:t>
            </a:r>
            <a:r>
              <a:rPr lang="en-US" sz="900" kern="1200">
                <a:solidFill>
                  <a:schemeClr val="tx1"/>
                </a:solidFill>
                <a:effectLst/>
                <a:latin typeface="Segoe UI Light" pitchFamily="34" charset="0"/>
                <a:ea typeface="+mn-ea"/>
                <a:cs typeface="+mn-cs"/>
              </a:rPr>
              <a:t>about products, businesses, market conditions, devices, and consumers and</a:t>
            </a:r>
            <a:r>
              <a:rPr lang="en-US" sz="900" kern="1200" baseline="0">
                <a:solidFill>
                  <a:schemeClr val="tx1"/>
                </a:solidFill>
                <a:effectLst/>
                <a:latin typeface="Segoe UI Light" pitchFamily="34" charset="0"/>
                <a:ea typeface="+mn-ea"/>
                <a:cs typeface="+mn-cs"/>
              </a:rPr>
              <a:t> is creating new opportunities for businesses to tailor their strategy to market demand.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a:solidFill>
                  <a:schemeClr val="tx1"/>
                </a:solidFill>
                <a:effectLst/>
                <a:latin typeface="Segoe UI Light" pitchFamily="34" charset="0"/>
                <a:ea typeface="+mn-ea"/>
                <a:cs typeface="+mn-cs"/>
              </a:rPr>
              <a:t>Finally, machines are everywhere, constantly creating, collecting and making sense of the data in our midst. With the magic of </a:t>
            </a:r>
            <a:r>
              <a:rPr lang="en-US" sz="900" b="1" kern="1200">
                <a:solidFill>
                  <a:schemeClr val="tx1"/>
                </a:solidFill>
                <a:effectLst/>
                <a:latin typeface="Segoe UI Light" pitchFamily="34" charset="0"/>
                <a:ea typeface="+mn-ea"/>
                <a:cs typeface="+mn-cs"/>
              </a:rPr>
              <a:t>machine learning, </a:t>
            </a:r>
            <a:r>
              <a:rPr lang="en-US" sz="900" kern="1200">
                <a:solidFill>
                  <a:schemeClr val="tx1"/>
                </a:solidFill>
                <a:effectLst/>
                <a:latin typeface="Segoe UI Light" pitchFamily="34" charset="0"/>
                <a:ea typeface="+mn-ea"/>
                <a:cs typeface="+mn-cs"/>
              </a:rPr>
              <a:t>along with the limitless computing power of the cloud, this data is giving rise to intelligence that is augmenting human capabilities in exciting new ways.</a:t>
            </a:r>
            <a:r>
              <a:rPr lang="en-US" sz="900" kern="1200" baseline="0">
                <a:solidFill>
                  <a:schemeClr val="tx1"/>
                </a:solidFill>
                <a:effectLst/>
                <a:latin typeface="Segoe UI Light" pitchFamily="34" charset="0"/>
                <a:ea typeface="+mn-ea"/>
                <a:cs typeface="+mn-cs"/>
              </a:rPr>
              <a:t> This marks </a:t>
            </a:r>
            <a:r>
              <a:rPr lang="en-US" sz="900" kern="1200">
                <a:solidFill>
                  <a:schemeClr val="tx1"/>
                </a:solidFill>
                <a:effectLst/>
                <a:latin typeface="Segoe UI Light" pitchFamily="34" charset="0"/>
                <a:ea typeface="+mn-ea"/>
                <a:cs typeface="+mn-cs"/>
              </a:rPr>
              <a:t>a unique point in history…an opportunity for organizations to automate and innovate quickly to increase their speed of business.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6/16/19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565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491134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1940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820376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52</a:t>
            </a:fld>
            <a:endParaRPr lang="en-US"/>
          </a:p>
        </p:txBody>
      </p:sp>
    </p:spTree>
    <p:extLst>
      <p:ext uri="{BB962C8B-B14F-4D97-AF65-F5344CB8AC3E}">
        <p14:creationId xmlns:p14="http://schemas.microsoft.com/office/powerpoint/2010/main" val="1718461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53</a:t>
            </a:fld>
            <a:endParaRPr lang="en-US"/>
          </a:p>
        </p:txBody>
      </p:sp>
    </p:spTree>
    <p:extLst>
      <p:ext uri="{BB962C8B-B14F-4D97-AF65-F5344CB8AC3E}">
        <p14:creationId xmlns:p14="http://schemas.microsoft.com/office/powerpoint/2010/main" val="2203107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recorded presentation</a:t>
            </a:r>
            <a:r>
              <a:rPr lang="en-US" baseline="0" dirty="0"/>
              <a:t> by Azure IoT Program Management through </a:t>
            </a:r>
            <a:r>
              <a:rPr lang="en-US" dirty="0"/>
              <a:t>C+E University: IoT Online webinar series:  please visit:</a:t>
            </a:r>
          </a:p>
          <a:p>
            <a:r>
              <a:rPr lang="en-US" dirty="0"/>
              <a:t>https://mspartnerlp.partner.microsoft.com/LearningPath/LearningPath/DLPaths?trackId=2918&amp;rowId=3606&amp;trackPathId=14612</a:t>
            </a:r>
          </a:p>
          <a:p>
            <a:endParaRPr lang="en-US" dirty="0"/>
          </a:p>
        </p:txBody>
      </p:sp>
      <p:sp>
        <p:nvSpPr>
          <p:cNvPr id="4" name="Slide Number Placeholder 3"/>
          <p:cNvSpPr>
            <a:spLocks noGrp="1"/>
          </p:cNvSpPr>
          <p:nvPr>
            <p:ph type="sldNum" sz="quarter" idx="10"/>
          </p:nvPr>
        </p:nvSpPr>
        <p:spPr/>
        <p:txBody>
          <a:bodyPr/>
          <a:lstStyle/>
          <a:p>
            <a:fld id="{F66951EF-8173-40FE-AE57-38A6F6A15BF1}" type="slidenum">
              <a:rPr lang="en-US" smtClean="0"/>
              <a:t>56</a:t>
            </a:fld>
            <a:endParaRPr lang="en-US"/>
          </a:p>
        </p:txBody>
      </p:sp>
    </p:spTree>
    <p:extLst>
      <p:ext uri="{BB962C8B-B14F-4D97-AF65-F5344CB8AC3E}">
        <p14:creationId xmlns:p14="http://schemas.microsoft.com/office/powerpoint/2010/main" val="1075265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471F8606-7BA6-450B-83AD-F9C5B2D8E882}" type="slidenum">
              <a:rPr lang="en-US" smtClean="0"/>
              <a:t>64</a:t>
            </a:fld>
            <a:endParaRPr lang="en-US"/>
          </a:p>
        </p:txBody>
      </p:sp>
    </p:spTree>
    <p:extLst>
      <p:ext uri="{BB962C8B-B14F-4D97-AF65-F5344CB8AC3E}">
        <p14:creationId xmlns:p14="http://schemas.microsoft.com/office/powerpoint/2010/main" val="462016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4"/>
        <p:cNvGrpSpPr/>
        <p:nvPr/>
      </p:nvGrpSpPr>
      <p:grpSpPr>
        <a:xfrm>
          <a:off x="0" y="0"/>
          <a:ext cx="0" cy="0"/>
          <a:chOff x="0" y="0"/>
          <a:chExt cx="0" cy="0"/>
        </a:xfrm>
      </p:grpSpPr>
      <p:sp>
        <p:nvSpPr>
          <p:cNvPr id="4995" name="Google Shape;49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6" name="Google Shape;4996;p1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Quattrocento Sans"/>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4997" name="Google Shape;4997;p1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998" name="Google Shape;4998;p1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1/10/2019 10:05 PM</a:t>
            </a:r>
            <a:endParaRPr sz="1200" b="0" i="0" u="none" strike="noStrike" cap="none">
              <a:solidFill>
                <a:srgbClr val="000000"/>
              </a:solidFill>
              <a:latin typeface="Quattrocento Sans"/>
              <a:ea typeface="Quattrocento Sans"/>
              <a:cs typeface="Quattrocento Sans"/>
              <a:sym typeface="Quattrocento Sans"/>
            </a:endParaRPr>
          </a:p>
        </p:txBody>
      </p:sp>
      <p:sp>
        <p:nvSpPr>
          <p:cNvPr id="4999" name="Google Shape;4999;p1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88</a:t>
            </a:fld>
            <a:endParaRPr sz="1200" b="0" i="0" u="none" strike="noStrike" cap="none">
              <a:solidFill>
                <a:srgbClr val="000000"/>
              </a:solidFill>
              <a:latin typeface="Quattrocento Sans"/>
              <a:ea typeface="Quattrocento Sans"/>
              <a:cs typeface="Quattrocento Sans"/>
              <a:sym typeface="Quattrocento Sans"/>
            </a:endParaRPr>
          </a:p>
        </p:txBody>
      </p:sp>
      <p:sp>
        <p:nvSpPr>
          <p:cNvPr id="5000" name="Google Shape;500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Tree>
    <p:extLst>
      <p:ext uri="{BB962C8B-B14F-4D97-AF65-F5344CB8AC3E}">
        <p14:creationId xmlns:p14="http://schemas.microsoft.com/office/powerpoint/2010/main" val="883818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9"/>
        <p:cNvGrpSpPr/>
        <p:nvPr/>
      </p:nvGrpSpPr>
      <p:grpSpPr>
        <a:xfrm>
          <a:off x="0" y="0"/>
          <a:ext cx="0" cy="0"/>
          <a:chOff x="0" y="0"/>
          <a:chExt cx="0" cy="0"/>
        </a:xfrm>
      </p:grpSpPr>
      <p:sp>
        <p:nvSpPr>
          <p:cNvPr id="4790" name="Google Shape;47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1" name="Google Shape;4791;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lnSpc>
                <a:spcPct val="90000"/>
              </a:lnSpc>
              <a:spcBef>
                <a:spcPts val="0"/>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We realize that companies are at different stages of building data science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From a sales perspective, we would like you to focus on companies that are building end to end big data and machine learning solutions as this where you will drive maximum amount of Azure consumption.</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recommend starting with Azure Databricks and enhancing the ML experience with Azure Machine Learning. </a:t>
            </a:r>
            <a:endParaRPr dirty="0"/>
          </a:p>
          <a:p>
            <a:pPr marL="0" lvl="0" indent="0" algn="l" rtl="0">
              <a:lnSpc>
                <a:spcPct val="90000"/>
              </a:lnSpc>
              <a:spcBef>
                <a:spcPts val="333"/>
              </a:spcBef>
              <a:spcAft>
                <a:spcPts val="0"/>
              </a:spcAft>
              <a:buClr>
                <a:schemeClr val="dk1"/>
              </a:buClr>
              <a:buSzPts val="1200"/>
              <a:buFont typeface="Arial"/>
              <a:buNone/>
            </a:pPr>
            <a:r>
              <a:rPr lang="en-US" sz="1200" dirty="0">
                <a:solidFill>
                  <a:schemeClr val="dk1"/>
                </a:solidFill>
                <a:latin typeface="Calibri"/>
                <a:ea typeface="Calibri"/>
                <a:cs typeface="Calibri"/>
                <a:sym typeface="Calibri"/>
              </a:rPr>
              <a:t> </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Now we also realize that a good number of projects that are not done on big data or by big integrated teams.</a:t>
            </a:r>
            <a:endParaRPr dirty="0"/>
          </a:p>
          <a:p>
            <a:pPr marL="171450" lvl="0" indent="-171450" algn="l" rtl="0">
              <a:lnSpc>
                <a:spcPct val="90000"/>
              </a:lnSpc>
              <a:spcBef>
                <a:spcPts val="333"/>
              </a:spcBef>
              <a:spcAft>
                <a:spcPts val="0"/>
              </a:spcAft>
              <a:buClr>
                <a:schemeClr val="dk1"/>
              </a:buClr>
              <a:buSzPts val="1200"/>
              <a:buFont typeface="Arial"/>
              <a:buChar char="•"/>
            </a:pPr>
            <a:r>
              <a:rPr lang="en-US" sz="1200" dirty="0">
                <a:solidFill>
                  <a:schemeClr val="dk1"/>
                </a:solidFill>
                <a:latin typeface="Calibri"/>
                <a:ea typeface="Calibri"/>
                <a:cs typeface="Calibri"/>
                <a:sym typeface="Calibri"/>
              </a:rPr>
              <a:t>For these customers, we have a set of Machine Learning VMs that are pre-provisioned with popular open source tools and packages. These are essentially desktops in the cloud that enable data scientists to quickly get up and running for their projects. </a:t>
            </a:r>
            <a:endParaRPr dirty="0"/>
          </a:p>
          <a:p>
            <a:pPr marL="0" lvl="0" indent="0" algn="l" rtl="0">
              <a:lnSpc>
                <a:spcPct val="90000"/>
              </a:lnSpc>
              <a:spcBef>
                <a:spcPts val="333"/>
              </a:spcBef>
              <a:spcAft>
                <a:spcPts val="0"/>
              </a:spcAft>
              <a:buNone/>
            </a:pPr>
            <a:r>
              <a:rPr lang="en-US" sz="1200" i="1" dirty="0">
                <a:solidFill>
                  <a:schemeClr val="dk1"/>
                </a:solidFill>
                <a:latin typeface="Calibri"/>
                <a:ea typeface="Calibri"/>
                <a:cs typeface="Calibri"/>
                <a:sym typeface="Calibri"/>
              </a:rPr>
              <a:t>Let’s look at how we use Azure Databricks and Azure ML together.</a:t>
            </a:r>
            <a:endParaRPr dirty="0"/>
          </a:p>
          <a:p>
            <a:pPr marL="0" lvl="0" indent="0" algn="l" rtl="0">
              <a:lnSpc>
                <a:spcPct val="90000"/>
              </a:lnSpc>
              <a:spcBef>
                <a:spcPts val="333"/>
              </a:spcBef>
              <a:spcAft>
                <a:spcPts val="0"/>
              </a:spcAft>
              <a:buNone/>
            </a:pPr>
            <a:endParaRPr dirty="0"/>
          </a:p>
        </p:txBody>
      </p:sp>
      <p:sp>
        <p:nvSpPr>
          <p:cNvPr id="4792" name="Google Shape;4792;p9: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793" name="Google Shape;4793;p9:notes"/>
          <p:cNvSpPr txBox="1">
            <a:spLocks noGrp="1"/>
          </p:cNvSpPr>
          <p:nvPr>
            <p:ph type="ftr" idx="11"/>
          </p:nvPr>
        </p:nvSpPr>
        <p:spPr>
          <a:xfrm>
            <a:off x="0" y="8686800"/>
            <a:ext cx="5920800" cy="3561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794" name="Google Shape;4794;p9: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795" name="Google Shape;4795;p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89</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6925136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4c7146b764_0_3: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g4c7146b764_0_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801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900" kern="1200" dirty="0">
                <a:solidFill>
                  <a:schemeClr val="tx1"/>
                </a:solidFill>
                <a:effectLst/>
                <a:latin typeface="Segoe UI Light" pitchFamily="34" charset="0"/>
                <a:ea typeface="+mn-ea"/>
                <a:cs typeface="+mn-cs"/>
              </a:rPr>
              <a:t>Compared to the past, what’s unique about the disruption happening today is its pace. During past revolutions, firms had many years, even decades, to adapt. Today, that is no longer the case. One indicator of just how fast the landscape is changing is the longevity of companies on the S&amp;P 500, an index of leading US companies.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A hundred years ago, the average lifespan of a company listed on the S&amp;P 500 was </a:t>
            </a:r>
            <a:r>
              <a:rPr lang="en-US" sz="900" b="1" kern="1200" dirty="0">
                <a:solidFill>
                  <a:schemeClr val="tx1"/>
                </a:solidFill>
                <a:effectLst/>
                <a:latin typeface="Segoe UI Light" pitchFamily="34" charset="0"/>
                <a:ea typeface="+mn-ea"/>
                <a:cs typeface="+mn-cs"/>
              </a:rPr>
              <a:t>67 years</a:t>
            </a:r>
            <a:r>
              <a:rPr lang="en-US" sz="900" kern="1200" dirty="0">
                <a:solidFill>
                  <a:schemeClr val="tx1"/>
                </a:solidFill>
                <a:effectLst/>
                <a:latin typeface="Segoe UI Light" pitchFamily="34" charset="0"/>
                <a:ea typeface="+mn-ea"/>
                <a:cs typeface="+mn-cs"/>
              </a:rPr>
              <a:t>. Today, that average lifespan has decreased to just </a:t>
            </a:r>
            <a:r>
              <a:rPr lang="en-US" sz="900" b="1" kern="1200" dirty="0">
                <a:solidFill>
                  <a:schemeClr val="tx1"/>
                </a:solidFill>
                <a:effectLst/>
                <a:latin typeface="Segoe UI Light" pitchFamily="34" charset="0"/>
                <a:ea typeface="+mn-ea"/>
                <a:cs typeface="+mn-cs"/>
              </a:rPr>
              <a:t>15 years</a:t>
            </a:r>
            <a:r>
              <a:rPr lang="en-US" sz="900" kern="1200" dirty="0">
                <a:solidFill>
                  <a:schemeClr val="tx1"/>
                </a:solidFill>
                <a:effectLst/>
                <a:latin typeface="Segoe UI Light" pitchFamily="34" charset="0"/>
                <a:ea typeface="+mn-ea"/>
                <a:cs typeface="+mn-cs"/>
              </a:rPr>
              <a:t>. </a:t>
            </a:r>
          </a:p>
          <a:p>
            <a:pPr fontAlgn="ctr"/>
            <a:endParaRPr lang="en-US" sz="900" kern="1200" dirty="0">
              <a:solidFill>
                <a:schemeClr val="tx1"/>
              </a:solidFill>
              <a:effectLst/>
              <a:latin typeface="Segoe UI Light" pitchFamily="34" charset="0"/>
              <a:ea typeface="+mn-ea"/>
              <a:cs typeface="+mn-cs"/>
            </a:endParaRPr>
          </a:p>
          <a:p>
            <a:pPr fontAlgn="ctr"/>
            <a:r>
              <a:rPr lang="en-US" sz="900" kern="1200" dirty="0">
                <a:solidFill>
                  <a:schemeClr val="tx1"/>
                </a:solidFill>
                <a:effectLst/>
                <a:latin typeface="Segoe UI Light" pitchFamily="34" charset="0"/>
                <a:ea typeface="+mn-ea"/>
                <a:cs typeface="+mn-cs"/>
              </a:rPr>
              <a:t>Experts predict that in the next decade, </a:t>
            </a:r>
            <a:r>
              <a:rPr lang="en-US" sz="900" b="1" kern="1200" dirty="0">
                <a:solidFill>
                  <a:schemeClr val="tx1"/>
                </a:solidFill>
                <a:effectLst/>
                <a:latin typeface="Segoe UI Light" pitchFamily="34" charset="0"/>
                <a:ea typeface="+mn-ea"/>
                <a:cs typeface="+mn-cs"/>
              </a:rPr>
              <a:t>only 25% </a:t>
            </a:r>
            <a:r>
              <a:rPr lang="en-US" sz="900" kern="1200" dirty="0">
                <a:solidFill>
                  <a:schemeClr val="tx1"/>
                </a:solidFill>
                <a:effectLst/>
                <a:latin typeface="Segoe UI Light" pitchFamily="34" charset="0"/>
                <a:ea typeface="+mn-ea"/>
                <a:cs typeface="+mn-cs"/>
              </a:rPr>
              <a:t>of the companies currently listed on the S&amp;P 500 will remain there, and the other </a:t>
            </a:r>
            <a:r>
              <a:rPr lang="en-US" sz="900" b="1" kern="1200" dirty="0">
                <a:solidFill>
                  <a:schemeClr val="tx1"/>
                </a:solidFill>
                <a:effectLst/>
                <a:latin typeface="Segoe UI Light" pitchFamily="34" charset="0"/>
                <a:ea typeface="+mn-ea"/>
                <a:cs typeface="+mn-cs"/>
              </a:rPr>
              <a:t>75% will be replaced </a:t>
            </a:r>
            <a:r>
              <a:rPr lang="en-US" sz="900" kern="1200" dirty="0">
                <a:solidFill>
                  <a:schemeClr val="tx1"/>
                </a:solidFill>
                <a:effectLst/>
                <a:latin typeface="Segoe UI Light" pitchFamily="34" charset="0"/>
                <a:ea typeface="+mn-ea"/>
                <a:cs typeface="+mn-cs"/>
              </a:rPr>
              <a:t>by new companies. </a:t>
            </a:r>
          </a:p>
          <a:p>
            <a:pPr lvl="0" fontAlgn="ctr"/>
            <a:endParaRPr lang="en-US" sz="900" b="1" baseline="0" dirty="0"/>
          </a:p>
          <a:p>
            <a:pPr lvl="0" fontAlgn="ctr"/>
            <a:r>
              <a:rPr lang="en-US" sz="900" b="0" kern="1200" dirty="0">
                <a:solidFill>
                  <a:schemeClr val="tx1"/>
                </a:solidFill>
                <a:effectLst/>
                <a:latin typeface="Segoe UI Light" pitchFamily="34" charset="0"/>
                <a:ea typeface="+mn-ea"/>
                <a:cs typeface="+mn-cs"/>
              </a:rPr>
              <a:t>The bottom line is, today’s organizations must adapt quickly to change, using new technologies that fuel competitive advantage, or risk getting left behind. </a:t>
            </a:r>
          </a:p>
          <a:p>
            <a:pPr lvl="0" fontAlgn="ctr"/>
            <a:endParaRPr lang="en-US" sz="1200" b="0" kern="1200" baseline="0" dirty="0">
              <a:solidFill>
                <a:schemeClr val="tx1"/>
              </a:solidFill>
              <a:effectLst/>
              <a:latin typeface="Segoe UI Light" pitchFamily="34" charset="0"/>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900" b="1" baseline="0" dirty="0"/>
              <a:t> </a:t>
            </a:r>
            <a:r>
              <a:rPr lang="en-US" sz="1200" dirty="0">
                <a:solidFill>
                  <a:schemeClr val="bg1"/>
                </a:solidFill>
                <a:latin typeface="Segoe UI" panose="020B0502040204020203" pitchFamily="34" charset="0"/>
                <a:ea typeface="Segoe UI" panose="020B0502040204020203" pitchFamily="34" charset="0"/>
                <a:cs typeface="Times New Roman" panose="02020603050405020304" pitchFamily="18" charset="0"/>
              </a:rPr>
              <a:t>-------------------------------------------</a:t>
            </a:r>
            <a:endParaRPr lang="en-US" sz="1200" b="1" kern="1200" dirty="0">
              <a:solidFill>
                <a:schemeClr val="tx1"/>
              </a:solidFill>
              <a:effectLst/>
              <a:latin typeface="Segoe UI Light" pitchFamily="34" charset="0"/>
              <a:ea typeface="+mn-ea"/>
              <a:cs typeface="+mn-cs"/>
            </a:endParaRPr>
          </a:p>
          <a:p>
            <a:pPr lvl="0" fontAlgn="ctr"/>
            <a:r>
              <a:rPr lang="en-US" sz="1200" b="1" i="1" kern="1200" dirty="0">
                <a:solidFill>
                  <a:schemeClr val="tx1"/>
                </a:solidFill>
                <a:effectLst/>
                <a:latin typeface="Segoe UI Light" pitchFamily="34" charset="0"/>
                <a:ea typeface="+mn-ea"/>
                <a:cs typeface="+mn-cs"/>
              </a:rPr>
              <a:t>Statistics source: </a:t>
            </a:r>
          </a:p>
          <a:p>
            <a:pPr lvl="0" fontAlgn="ctr"/>
            <a:r>
              <a:rPr lang="en-US" sz="1200" b="1" kern="1200" dirty="0">
                <a:solidFill>
                  <a:schemeClr val="tx1"/>
                </a:solidFill>
                <a:effectLst/>
                <a:latin typeface="Segoe UI Light" pitchFamily="34" charset="0"/>
                <a:ea typeface="+mn-ea"/>
                <a:cs typeface="+mn-cs"/>
              </a:rPr>
              <a:t>BBC, 2012, quoting Richard Foster</a:t>
            </a:r>
            <a:r>
              <a:rPr lang="en-US" sz="1200" kern="1200" dirty="0">
                <a:solidFill>
                  <a:schemeClr val="tx1"/>
                </a:solidFill>
                <a:effectLst/>
                <a:latin typeface="Segoe UI Light" pitchFamily="34" charset="0"/>
                <a:ea typeface="+mn-ea"/>
                <a:cs typeface="+mn-cs"/>
              </a:rPr>
              <a:t> - </a:t>
            </a:r>
            <a:r>
              <a:rPr lang="en-US" sz="1200" u="sng" kern="1200" dirty="0">
                <a:solidFill>
                  <a:schemeClr val="tx1"/>
                </a:solidFill>
                <a:effectLst/>
                <a:latin typeface="Segoe UI Light" pitchFamily="34" charset="0"/>
                <a:ea typeface="+mn-ea"/>
                <a:cs typeface="+mn-cs"/>
                <a:hlinkClick r:id="rId3"/>
              </a:rPr>
              <a:t>http://www.bbc.com/news/business-16611040</a:t>
            </a:r>
            <a:endParaRPr lang="en-US" sz="1400" kern="1200" dirty="0">
              <a:solidFill>
                <a:schemeClr val="tx1"/>
              </a:solidFill>
              <a:effectLst/>
              <a:latin typeface="Segoe UI Light" pitchFamily="34" charset="0"/>
              <a:ea typeface="+mn-ea"/>
              <a:cs typeface="+mn-cs"/>
            </a:endParaRPr>
          </a:p>
          <a:p>
            <a:r>
              <a:rPr lang="en-US" sz="1400" kern="1200" dirty="0">
                <a:solidFill>
                  <a:schemeClr val="tx1"/>
                </a:solidFill>
                <a:effectLst/>
                <a:latin typeface="Segoe UI Light" pitchFamily="34" charset="0"/>
                <a:ea typeface="+mn-ea"/>
                <a:cs typeface="+mn-cs"/>
              </a:rPr>
              <a:t>"</a:t>
            </a:r>
            <a:r>
              <a:rPr lang="en-US" sz="1200" kern="1200" dirty="0">
                <a:solidFill>
                  <a:schemeClr val="tx1"/>
                </a:solidFill>
                <a:effectLst/>
                <a:latin typeface="Segoe UI Light" pitchFamily="34" charset="0"/>
                <a:ea typeface="+mn-ea"/>
                <a:cs typeface="+mn-cs"/>
              </a:rPr>
              <a:t>The average lifespan of a company listed in the S&amp;P 500 index of leading US companies has decreased by more than 50 years in the last century, from </a:t>
            </a:r>
            <a:r>
              <a:rPr lang="en-US" sz="1200" b="1" kern="1200" dirty="0">
                <a:solidFill>
                  <a:schemeClr val="tx1"/>
                </a:solidFill>
                <a:effectLst/>
                <a:latin typeface="Segoe UI Light" pitchFamily="34" charset="0"/>
                <a:ea typeface="+mn-ea"/>
                <a:cs typeface="+mn-cs"/>
              </a:rPr>
              <a:t>67 years in the 1920s to just 15 years today</a:t>
            </a:r>
            <a:r>
              <a:rPr lang="en-US" sz="1200" kern="1200" dirty="0">
                <a:solidFill>
                  <a:schemeClr val="tx1"/>
                </a:solidFill>
                <a:effectLst/>
                <a:latin typeface="Segoe UI Light" pitchFamily="34" charset="0"/>
                <a:ea typeface="+mn-ea"/>
                <a:cs typeface="+mn-cs"/>
              </a:rPr>
              <a:t>, according to Professor Richard Foster from Yale University. Professor Foster estimates that by 2020, more than three-quarters of the S&amp;P 500 will be companies that we have not heard of yet." </a:t>
            </a:r>
            <a:endParaRPr lang="en-US" sz="900" dirty="0"/>
          </a:p>
          <a:p>
            <a:pPr lvl="0" fontAlgn="ct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656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4c7146b764_0_53: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g4c7146b764_0_53: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84" name="Google Shape;1084;g4c7146b764_0_53: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85" name="Google Shape;1085;g4c7146b764_0_53: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86" name="Google Shape;1086;g4c7146b764_0_53: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87" name="Google Shape;1087;g4c7146b764_0_53: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104</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988611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4c7146b764_0_15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4" name="Google Shape;1094;g4c7146b764_0_150: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Arial"/>
              <a:buNone/>
            </a:pPr>
            <a:endParaRPr i="1"/>
          </a:p>
        </p:txBody>
      </p:sp>
      <p:sp>
        <p:nvSpPr>
          <p:cNvPr id="1095" name="Google Shape;1095;g4c7146b764_0_150: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1096" name="Google Shape;1096;g4c7146b764_0_150: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1097" name="Google Shape;1097;g4c7146b764_0_150: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12/4/2018 3:55 PM</a:t>
            </a:r>
            <a:endParaRPr sz="1800" b="0" i="0" u="none" strike="noStrike" cap="none">
              <a:solidFill>
                <a:srgbClr val="000000"/>
              </a:solidFill>
              <a:latin typeface="Quattrocento Sans"/>
              <a:ea typeface="Quattrocento Sans"/>
              <a:cs typeface="Quattrocento Sans"/>
              <a:sym typeface="Quattrocento Sans"/>
            </a:endParaRPr>
          </a:p>
        </p:txBody>
      </p:sp>
      <p:sp>
        <p:nvSpPr>
          <p:cNvPr id="1098" name="Google Shape;1098;g4c7146b764_0_150: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105</a:t>
            </a:fld>
            <a:endParaRPr sz="18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545986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4c7146b764_0_24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1" name="Google Shape;1191;g4c7146b764_0_24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6475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c7146b764_0_252: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8" name="Google Shape;1198;g4c7146b764_0_252: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g4c7146b764_0_252: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0" name="Google Shape;1200;g4c7146b764_0_252: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01" name="Google Shape;1201;g4c7146b764_0_252: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02" name="Google Shape;1202;g4c7146b764_0_252: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107</a:t>
            </a:fld>
            <a:endParaRPr/>
          </a:p>
        </p:txBody>
      </p:sp>
    </p:spTree>
    <p:extLst>
      <p:ext uri="{BB962C8B-B14F-4D97-AF65-F5344CB8AC3E}">
        <p14:creationId xmlns:p14="http://schemas.microsoft.com/office/powerpoint/2010/main" val="780682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c7146b764_0_289: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6" name="Google Shape;1236;g4c7146b764_0_289:notes"/>
          <p:cNvSpPr txBox="1">
            <a:spLocks noGrp="1"/>
          </p:cNvSpPr>
          <p:nvPr>
            <p:ph type="body" idx="1"/>
          </p:nvPr>
        </p:nvSpPr>
        <p:spPr>
          <a:xfrm>
            <a:off x="685800" y="24850165"/>
            <a:ext cx="5486400" cy="2033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7" name="Google Shape;1237;g4c7146b764_0_289:notes"/>
          <p:cNvSpPr txBox="1">
            <a:spLocks noGrp="1"/>
          </p:cNvSpPr>
          <p:nvPr>
            <p:ph type="hdr" idx="3"/>
          </p:nvPr>
        </p:nvSpPr>
        <p:spPr>
          <a:xfrm>
            <a:off x="0" y="0"/>
            <a:ext cx="2971800" cy="2590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g4c7146b764_0_289:notes"/>
          <p:cNvSpPr txBox="1">
            <a:spLocks noGrp="1"/>
          </p:cNvSpPr>
          <p:nvPr>
            <p:ph type="ftr" idx="11"/>
          </p:nvPr>
        </p:nvSpPr>
        <p:spPr>
          <a:xfrm>
            <a:off x="0" y="49045910"/>
            <a:ext cx="2971800" cy="25902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39" name="Google Shape;1239;g4c7146b764_0_289:notes"/>
          <p:cNvSpPr txBox="1">
            <a:spLocks noGrp="1"/>
          </p:cNvSpPr>
          <p:nvPr>
            <p:ph type="dt" idx="10"/>
          </p:nvPr>
        </p:nvSpPr>
        <p:spPr>
          <a:xfrm>
            <a:off x="3884613" y="0"/>
            <a:ext cx="2971800" cy="2590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12/4/2018 3:55 PM</a:t>
            </a:r>
            <a:endParaRPr/>
          </a:p>
        </p:txBody>
      </p:sp>
      <p:sp>
        <p:nvSpPr>
          <p:cNvPr id="1240" name="Google Shape;1240;g4c7146b764_0_289:notes"/>
          <p:cNvSpPr txBox="1">
            <a:spLocks noGrp="1"/>
          </p:cNvSpPr>
          <p:nvPr>
            <p:ph type="sldNum" idx="12"/>
          </p:nvPr>
        </p:nvSpPr>
        <p:spPr>
          <a:xfrm>
            <a:off x="3884613" y="49045910"/>
            <a:ext cx="2971800" cy="2590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108</a:t>
            </a:fld>
            <a:endParaRPr/>
          </a:p>
        </p:txBody>
      </p:sp>
    </p:spTree>
    <p:extLst>
      <p:ext uri="{BB962C8B-B14F-4D97-AF65-F5344CB8AC3E}">
        <p14:creationId xmlns:p14="http://schemas.microsoft.com/office/powerpoint/2010/main" val="2716521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4c7146b764_0_660: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0" name="Google Shape;1260;g4c7146b764_0_660: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7716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4c7146b764_0_666:notes"/>
          <p:cNvSpPr txBox="1">
            <a:spLocks noGrp="1"/>
          </p:cNvSpPr>
          <p:nvPr>
            <p:ph type="body" idx="1"/>
          </p:nvPr>
        </p:nvSpPr>
        <p:spPr>
          <a:xfrm>
            <a:off x="685800" y="24850165"/>
            <a:ext cx="5486400" cy="20332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7" name="Google Shape;1267;g4c7146b764_0_666:notes"/>
          <p:cNvSpPr>
            <a:spLocks noGrp="1" noRot="1" noChangeAspect="1"/>
          </p:cNvSpPr>
          <p:nvPr>
            <p:ph type="sldImg" idx="2"/>
          </p:nvPr>
        </p:nvSpPr>
        <p:spPr>
          <a:xfrm>
            <a:off x="-12061825" y="6454775"/>
            <a:ext cx="30981650" cy="17427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973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333"/>
              </a:spcAft>
              <a:buSzPts val="1400"/>
              <a:buNone/>
            </a:pPr>
            <a:endParaRPr/>
          </a:p>
        </p:txBody>
      </p:sp>
      <p:sp>
        <p:nvSpPr>
          <p:cNvPr id="1274" name="Google Shape;127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23290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356964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112085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Information Management includes Data Factory, Data Catalog,</a:t>
            </a:r>
            <a:r>
              <a:rPr lang="en-US" b="1" baseline="0"/>
              <a:t> and Event Hubs.</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5613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0460059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1207549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10465650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10256631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11733629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743339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a:p>
        </p:txBody>
      </p:sp>
    </p:spTree>
    <p:extLst>
      <p:ext uri="{BB962C8B-B14F-4D97-AF65-F5344CB8AC3E}">
        <p14:creationId xmlns:p14="http://schemas.microsoft.com/office/powerpoint/2010/main" val="5013794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6/16/19 11:54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a:p>
        </p:txBody>
      </p:sp>
    </p:spTree>
    <p:extLst>
      <p:ext uri="{BB962C8B-B14F-4D97-AF65-F5344CB8AC3E}">
        <p14:creationId xmlns:p14="http://schemas.microsoft.com/office/powerpoint/2010/main" val="30469815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1"/>
        <p:cNvGrpSpPr/>
        <p:nvPr/>
      </p:nvGrpSpPr>
      <p:grpSpPr>
        <a:xfrm>
          <a:off x="0" y="0"/>
          <a:ext cx="0" cy="0"/>
          <a:chOff x="0" y="0"/>
          <a:chExt cx="0" cy="0"/>
        </a:xfrm>
      </p:grpSpPr>
      <p:sp>
        <p:nvSpPr>
          <p:cNvPr id="4482" name="Google Shape;4482;g4d68acf8f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Let’s first talk about </a:t>
            </a:r>
            <a:r>
              <a:rPr lang="en-US" sz="1150" dirty="0" err="1">
                <a:solidFill>
                  <a:srgbClr val="555555"/>
                </a:solidFill>
                <a:highlight>
                  <a:srgbClr val="FFFFFF"/>
                </a:highlight>
                <a:latin typeface="Arial"/>
                <a:ea typeface="Arial"/>
                <a:cs typeface="Arial"/>
                <a:sym typeface="Arial"/>
              </a:rPr>
              <a:t>about</a:t>
            </a:r>
            <a:r>
              <a:rPr lang="en-US" sz="1150" dirty="0">
                <a:solidFill>
                  <a:srgbClr val="555555"/>
                </a:solidFill>
                <a:highlight>
                  <a:srgbClr val="FFFFFF"/>
                </a:highlight>
                <a:latin typeface="Arial"/>
                <a:ea typeface="Arial"/>
                <a:cs typeface="Arial"/>
                <a:sym typeface="Arial"/>
              </a:rPr>
              <a:t> building blocks of a Data Science Project. Agree on terminology. </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1400"/>
              <a:buFont typeface="Arial"/>
              <a:buNone/>
              <a:tabLst/>
              <a:defRPr/>
            </a:pPr>
            <a:r>
              <a:rPr lang="en-US" sz="1150" dirty="0">
                <a:solidFill>
                  <a:srgbClr val="555555"/>
                </a:solidFill>
                <a:highlight>
                  <a:srgbClr val="FFFFFF"/>
                </a:highlight>
                <a:latin typeface="Arial"/>
                <a:ea typeface="Arial"/>
                <a:cs typeface="Arial"/>
                <a:sym typeface="Arial"/>
              </a:rPr>
              <a:t>Example of Classical ML algorithm</a:t>
            </a:r>
          </a:p>
          <a:p>
            <a:pPr marL="0" lvl="0" indent="0" algn="l" rtl="0">
              <a:spcBef>
                <a:spcPts val="0"/>
              </a:spcBef>
              <a:spcAft>
                <a:spcPts val="0"/>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0"/>
              </a:spcAft>
              <a:buNone/>
            </a:pPr>
            <a:r>
              <a:rPr lang="en-US" sz="1150" dirty="0">
                <a:solidFill>
                  <a:srgbClr val="555555"/>
                </a:solidFill>
                <a:highlight>
                  <a:srgbClr val="FFFFFF"/>
                </a:highlight>
                <a:latin typeface="Arial"/>
                <a:ea typeface="Arial"/>
                <a:cs typeface="Arial"/>
                <a:sym typeface="Arial"/>
              </a:rPr>
              <a:t>A model parameter is a configuration variable that is internal to the model and whose value can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50000"/>
              </a:lnSpc>
              <a:spcBef>
                <a:spcPts val="333"/>
              </a:spcBef>
              <a:spcAft>
                <a:spcPts val="0"/>
              </a:spcAft>
              <a:buClr>
                <a:schemeClr val="dk1"/>
              </a:buClr>
              <a:buSzPts val="1100"/>
              <a:buFont typeface="Arial"/>
              <a:buNone/>
            </a:pPr>
            <a:r>
              <a:rPr lang="en-US" sz="1150" dirty="0">
                <a:solidFill>
                  <a:srgbClr val="555555"/>
                </a:solidFill>
                <a:highlight>
                  <a:srgbClr val="FFFFFF"/>
                </a:highlight>
                <a:latin typeface="Arial"/>
                <a:ea typeface="Arial"/>
                <a:cs typeface="Arial"/>
                <a:sym typeface="Arial"/>
              </a:rPr>
              <a:t>A model hyperparameter is a configuration that is external to the model and whose value cannot be estimated from data.</a:t>
            </a:r>
            <a:endParaRPr sz="1150" dirty="0">
              <a:solidFill>
                <a:srgbClr val="555555"/>
              </a:solidFill>
              <a:highlight>
                <a:srgbClr val="FFFFFF"/>
              </a:highlight>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endParaRPr sz="1100" dirty="0">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Experimentation and pipelines?</a:t>
            </a:r>
          </a:p>
          <a:p>
            <a:pPr marL="0" lvl="0" indent="0" algn="l" rtl="0">
              <a:spcBef>
                <a:spcPts val="0"/>
              </a:spcBef>
              <a:spcAft>
                <a:spcPts val="333"/>
              </a:spcAft>
              <a:buNone/>
            </a:pPr>
            <a:endParaRPr lang="en-US" sz="1150" dirty="0">
              <a:solidFill>
                <a:srgbClr val="555555"/>
              </a:solidFill>
              <a:highlight>
                <a:srgbClr val="FFFFFF"/>
              </a:highlight>
              <a:latin typeface="Arial"/>
              <a:ea typeface="Arial"/>
              <a:cs typeface="Arial"/>
              <a:sym typeface="Arial"/>
            </a:endParaRPr>
          </a:p>
          <a:p>
            <a:pPr marL="0" lvl="0" indent="0" algn="l" rtl="0">
              <a:spcBef>
                <a:spcPts val="0"/>
              </a:spcBef>
              <a:spcAft>
                <a:spcPts val="333"/>
              </a:spcAft>
              <a:buNone/>
            </a:pPr>
            <a:r>
              <a:rPr lang="en-US" sz="1150" dirty="0">
                <a:solidFill>
                  <a:srgbClr val="555555"/>
                </a:solidFill>
                <a:highlight>
                  <a:srgbClr val="FFFFFF"/>
                </a:highlight>
                <a:latin typeface="Arial"/>
                <a:ea typeface="Arial"/>
                <a:cs typeface="Arial"/>
                <a:sym typeface="Arial"/>
              </a:rPr>
              <a:t>Deployment. What could be a deployment target?</a:t>
            </a:r>
            <a:endParaRPr sz="1150" dirty="0">
              <a:solidFill>
                <a:srgbClr val="555555"/>
              </a:solidFill>
              <a:highlight>
                <a:srgbClr val="FFFFFF"/>
              </a:highlight>
              <a:latin typeface="Arial"/>
              <a:ea typeface="Arial"/>
              <a:cs typeface="Arial"/>
              <a:sym typeface="Arial"/>
            </a:endParaRPr>
          </a:p>
        </p:txBody>
      </p:sp>
      <p:sp>
        <p:nvSpPr>
          <p:cNvPr id="4483" name="Google Shape;4483;g4d68acf8fe_0_0:notes"/>
          <p:cNvSpPr>
            <a:spLocks noGrp="1" noRot="1" noChangeAspect="1"/>
          </p:cNvSpPr>
          <p:nvPr>
            <p:ph type="sldImg" idx="2"/>
          </p:nvPr>
        </p:nvSpPr>
        <p:spPr>
          <a:xfrm>
            <a:off x="381000" y="684213"/>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0"/>
        <p:cNvGrpSpPr/>
        <p:nvPr/>
      </p:nvGrpSpPr>
      <p:grpSpPr>
        <a:xfrm>
          <a:off x="0" y="0"/>
          <a:ext cx="0" cy="0"/>
          <a:chOff x="0" y="0"/>
          <a:chExt cx="0" cy="0"/>
        </a:xfrm>
      </p:grpSpPr>
      <p:sp>
        <p:nvSpPr>
          <p:cNvPr id="4641" name="Google Shape;46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42" name="Google Shape;464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Distinguish between prebuilt and custom ai.</a:t>
            </a:r>
            <a:endParaRPr dirty="0"/>
          </a:p>
        </p:txBody>
      </p:sp>
      <p:sp>
        <p:nvSpPr>
          <p:cNvPr id="4643" name="Google Shape;4643;p6: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Microsoft Envision 2016</a:t>
            </a:r>
            <a:endParaRPr/>
          </a:p>
        </p:txBody>
      </p:sp>
      <p:sp>
        <p:nvSpPr>
          <p:cNvPr id="4644" name="Google Shape;4644;p6: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a:p>
        </p:txBody>
      </p:sp>
      <p:sp>
        <p:nvSpPr>
          <p:cNvPr id="4645" name="Google Shape;4645;p6: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800"/>
              <a:buFont typeface="Quattrocento Sans"/>
              <a:buNone/>
            </a:pPr>
            <a:r>
              <a:rPr lang="en-US" sz="1800" b="0" i="0" u="none" strike="noStrike" cap="none">
                <a:solidFill>
                  <a:srgbClr val="000000"/>
                </a:solidFill>
                <a:latin typeface="Quattrocento Sans"/>
                <a:ea typeface="Quattrocento Sans"/>
                <a:cs typeface="Quattrocento Sans"/>
                <a:sym typeface="Quattrocento Sans"/>
              </a:rPr>
              <a:t>1/10/2019 10:05 PM</a:t>
            </a:r>
            <a:endParaRPr sz="1800" b="0" i="0" u="none" strike="noStrike" cap="none">
              <a:solidFill>
                <a:srgbClr val="000000"/>
              </a:solidFill>
              <a:latin typeface="Quattrocento Sans"/>
              <a:ea typeface="Quattrocento Sans"/>
              <a:cs typeface="Quattrocento Sans"/>
              <a:sym typeface="Quattrocento Sans"/>
            </a:endParaRPr>
          </a:p>
        </p:txBody>
      </p:sp>
      <p:sp>
        <p:nvSpPr>
          <p:cNvPr id="4646" name="Google Shape;46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Quattrocento Sans"/>
              <a:buNone/>
            </a:pPr>
            <a:fld id="{00000000-1234-1234-1234-123412341234}" type="slidenum">
              <a:rPr lang="en-US" sz="1800" b="0" i="0" u="none" strike="noStrike" cap="none">
                <a:solidFill>
                  <a:srgbClr val="000000"/>
                </a:solidFill>
                <a:latin typeface="Quattrocento Sans"/>
                <a:ea typeface="Quattrocento Sans"/>
                <a:cs typeface="Quattrocento Sans"/>
                <a:sym typeface="Quattrocento Sans"/>
              </a:rPr>
              <a:t>134</a:t>
            </a:fld>
            <a:endParaRPr sz="18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Azure provides a variety of storage options, including Blobs.</a:t>
            </a:r>
            <a:r>
              <a:rPr lang="en-US" b="1" baseline="0"/>
              <a:t> Here we’ll dive into the two main storage options with Cortana Intelligence, starting with Data Lake Store.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20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Advanced analytics services are where data starts turning into insight that drives intelligent action.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761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a:t>T: Our intellige</a:t>
            </a:r>
            <a:r>
              <a:rPr lang="en-US" b="1" baseline="0"/>
              <a:t>nce capabilities fall into three areas – Cognitive Services, Bot Framework and Cortana. </a:t>
            </a:r>
            <a:endParaRPr lang="en-US" b="1"/>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563470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sz="800" kern="1200" baseline="0">
                <a:solidFill>
                  <a:schemeClr val="tx1"/>
                </a:solidFill>
                <a:effectLst/>
                <a:latin typeface="Segoe UI Light" pitchFamily="34" charset="0"/>
                <a:ea typeface="+mn-ea"/>
                <a:cs typeface="+mn-cs"/>
              </a:rPr>
              <a:t>What’s incredibly unique is the intelligence capabilities Cortana Intelligence offers, </a:t>
            </a:r>
            <a:r>
              <a:rPr lang="en-US" sz="800" kern="1200">
                <a:solidFill>
                  <a:schemeClr val="tx1"/>
                </a:solidFill>
                <a:effectLst/>
                <a:latin typeface="Segoe UI Light" pitchFamily="34" charset="0"/>
                <a:ea typeface="+mn-ea"/>
                <a:cs typeface="+mn-cs"/>
              </a:rPr>
              <a:t>building on years of Microsoft</a:t>
            </a:r>
            <a:r>
              <a:rPr lang="en-US" sz="800" kern="1200" baseline="0">
                <a:solidFill>
                  <a:schemeClr val="tx1"/>
                </a:solidFill>
                <a:effectLst/>
                <a:latin typeface="Segoe UI Light" pitchFamily="34" charset="0"/>
                <a:ea typeface="+mn-ea"/>
                <a:cs typeface="+mn-cs"/>
              </a:rPr>
              <a:t> </a:t>
            </a:r>
            <a:r>
              <a:rPr lang="en-US" sz="800" kern="1200">
                <a:solidFill>
                  <a:schemeClr val="tx1"/>
                </a:solidFill>
                <a:effectLst/>
                <a:latin typeface="Segoe UI Light" pitchFamily="34" charset="0"/>
                <a:ea typeface="+mn-ea"/>
                <a:cs typeface="+mn-cs"/>
              </a:rPr>
              <a:t>research and innovation.</a:t>
            </a:r>
            <a:r>
              <a:rPr lang="en-US" sz="800" kern="1200" baseline="0">
                <a:solidFill>
                  <a:schemeClr val="tx1"/>
                </a:solidFill>
                <a:effectLst/>
                <a:latin typeface="Segoe UI Light" pitchFamily="34" charset="0"/>
                <a:ea typeface="+mn-ea"/>
                <a:cs typeface="+mn-cs"/>
              </a:rPr>
              <a:t> These capabilities enable </a:t>
            </a:r>
            <a:r>
              <a:rPr lang="en-US" sz="900" kern="1200">
                <a:solidFill>
                  <a:schemeClr val="tx1"/>
                </a:solidFill>
                <a:effectLst/>
                <a:latin typeface="Segoe UI Light" pitchFamily="34" charset="0"/>
                <a:ea typeface="+mn-ea"/>
                <a:cs typeface="+mn-cs"/>
              </a:rPr>
              <a:t>our customers to build intelligent systems and agents that can augment their organizational capabilities.</a:t>
            </a:r>
            <a:r>
              <a:rPr lang="en-US" sz="900" kern="1200" baseline="0">
                <a:solidFill>
                  <a:schemeClr val="tx1"/>
                </a:solidFill>
                <a:effectLst/>
                <a:latin typeface="Segoe UI Light" pitchFamily="34" charset="0"/>
                <a:ea typeface="+mn-ea"/>
                <a:cs typeface="+mn-cs"/>
              </a:rPr>
              <a:t> For example, organizations </a:t>
            </a:r>
            <a:r>
              <a:rPr lang="en-US" sz="900" kern="1200">
                <a:solidFill>
                  <a:schemeClr val="tx1"/>
                </a:solidFill>
                <a:effectLst/>
                <a:latin typeface="Segoe UI Light" pitchFamily="34" charset="0"/>
                <a:ea typeface="+mn-ea"/>
                <a:cs typeface="+mn-cs"/>
              </a:rPr>
              <a:t>can interact with customers and stakeholders in new ways and infer intent with vision, face, speech, text and sentiment analysis to customize responses and drive appropriate actions.</a:t>
            </a:r>
            <a:r>
              <a:rPr lang="en-US" sz="900" kern="1200" baseline="0">
                <a:solidFill>
                  <a:schemeClr val="tx1"/>
                </a:solidFill>
                <a:effectLst/>
                <a:latin typeface="Segoe UI Light" pitchFamily="34" charset="0"/>
                <a:ea typeface="+mn-ea"/>
                <a:cs typeface="+mn-cs"/>
              </a:rPr>
              <a: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Microsoft Cognitive Services,</a:t>
            </a:r>
            <a:r>
              <a:rPr lang="en-US" sz="900" b="1"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a set of cloud services, APIs and SDKs that enable</a:t>
            </a:r>
            <a:r>
              <a:rPr lang="en-US" sz="900" kern="1200" baseline="0">
                <a:solidFill>
                  <a:schemeClr val="tx1"/>
                </a:solidFill>
                <a:effectLst/>
                <a:latin typeface="Segoe UI Light" pitchFamily="34" charset="0"/>
                <a:ea typeface="+mn-ea"/>
                <a:cs typeface="+mn-cs"/>
              </a:rPr>
              <a:t> </a:t>
            </a:r>
            <a:r>
              <a:rPr lang="en-US" sz="900" kern="1200">
                <a:solidFill>
                  <a:schemeClr val="tx1"/>
                </a:solidFill>
                <a:effectLst/>
                <a:latin typeface="Segoe UI Light" pitchFamily="34" charset="0"/>
                <a:ea typeface="+mn-ea"/>
                <a:cs typeface="+mn-cs"/>
              </a:rPr>
              <a:t>organizations to build intelligent systems that can see, hear, interpret and understand the world around you and makes all applications more intelligent, engaging and discoverable. Cognitive Services expands the existing perceptual intelligence capabilities like Vision, Speech, Text and Face detection to include new cognitive capabilities such as Emotion and customized Language Understanding.  What we showcased with </a:t>
            </a:r>
            <a:r>
              <a:rPr lang="en-US" sz="900" u="sng" kern="1200">
                <a:solidFill>
                  <a:schemeClr val="tx1"/>
                </a:solidFill>
                <a:effectLst/>
                <a:latin typeface="Segoe UI Light" pitchFamily="34" charset="0"/>
                <a:ea typeface="+mn-ea"/>
                <a:cs typeface="+mn-cs"/>
                <a:hlinkClick r:id="rId3"/>
              </a:rPr>
              <a:t>www.how-old.net</a:t>
            </a:r>
            <a:r>
              <a:rPr lang="en-US" sz="900" kern="1200">
                <a:solidFill>
                  <a:schemeClr val="tx1"/>
                </a:solidFill>
                <a:effectLst/>
                <a:latin typeface="Segoe UI Light" pitchFamily="34" charset="0"/>
                <a:ea typeface="+mn-ea"/>
                <a:cs typeface="+mn-cs"/>
              </a:rPr>
              <a:t> is one example of what is possible. </a:t>
            </a:r>
          </a:p>
          <a:p>
            <a:endParaRPr lang="en-US"/>
          </a:p>
          <a:p>
            <a:r>
              <a:rPr lang="en-US" b="1"/>
              <a:t>T: Next, Bot Service.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6/16/19 11:54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322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D3081-0B19-4635-88E5-735ADD00BC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CB5818-1CBF-4F1E-B067-9B48741A1C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AFA42A5-A5BF-4B6B-ACF8-100D4DC6CDB0}"/>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5" name="Footer Placeholder 4">
            <a:extLst>
              <a:ext uri="{FF2B5EF4-FFF2-40B4-BE49-F238E27FC236}">
                <a16:creationId xmlns:a16="http://schemas.microsoft.com/office/drawing/2014/main" id="{972412C7-2CFA-44CE-A43A-82AEB88170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E04508-5B6F-437D-803D-558232F2F31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99972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A4F5-D191-4815-A597-19A82CB33BD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40C25C-834C-40A9-836C-B4C2E88985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E146C1-7569-42BB-B374-ADE302C08BEF}"/>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5" name="Footer Placeholder 4">
            <a:extLst>
              <a:ext uri="{FF2B5EF4-FFF2-40B4-BE49-F238E27FC236}">
                <a16:creationId xmlns:a16="http://schemas.microsoft.com/office/drawing/2014/main" id="{FA56382F-B5AC-44C3-B19A-C04E86B80B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B635A3A-7452-46A3-83C1-56E913539B56}"/>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12441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DA7DB9-9FCF-43AF-BAD8-780E9D1B2B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7AAC691-34D9-4EA5-9FED-ED1B419AEB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358794-6E3C-461B-B312-E6DB483F5975}"/>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5" name="Footer Placeholder 4">
            <a:extLst>
              <a:ext uri="{FF2B5EF4-FFF2-40B4-BE49-F238E27FC236}">
                <a16:creationId xmlns:a16="http://schemas.microsoft.com/office/drawing/2014/main" id="{8232CDF6-C5E5-438D-896F-B5018BB538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7468C-7149-4CFC-B756-8D84AD3A6D4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19642096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1" i="0">
                <a:solidFill>
                  <a:srgbClr val="1A1A1A"/>
                </a:solidFill>
                <a:latin typeface="Segoe UI"/>
                <a:cs typeface="Segoe U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256333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71109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789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8628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081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478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217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Content">
  <p:cSld name="1_Title and Content">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40"/>
          <p:cNvSpPr txBox="1">
            <a:spLocks noGrp="1"/>
          </p:cNvSpPr>
          <p:nvPr>
            <p:ph type="body" idx="1"/>
          </p:nvPr>
        </p:nvSpPr>
        <p:spPr>
          <a:xfrm>
            <a:off x="584200" y="1435497"/>
            <a:ext cx="11018520" cy="2308324"/>
          </a:xfrm>
          <a:prstGeom prst="rect">
            <a:avLst/>
          </a:prstGeom>
          <a:noFill/>
          <a:ln>
            <a:noFill/>
          </a:ln>
        </p:spPr>
        <p:txBody>
          <a:bodyPr spcFirstLastPara="1" wrap="square" lIns="0" tIns="0" rIns="0" bIns="0" anchor="t" anchorCtr="0"/>
          <a:lstStyle>
            <a:lvl1pPr marL="457200" lvl="0" indent="-228600" algn="l">
              <a:lnSpc>
                <a:spcPct val="90000"/>
              </a:lnSpc>
              <a:spcBef>
                <a:spcPts val="0"/>
              </a:spcBef>
              <a:spcAft>
                <a:spcPts val="0"/>
              </a:spcAft>
              <a:buClr>
                <a:srgbClr val="000000"/>
              </a:buClr>
              <a:buSzPts val="1620"/>
              <a:buNone/>
              <a:defRPr/>
            </a:lvl1pPr>
            <a:lvl2pPr marL="914400" lvl="1" indent="-228600" algn="l">
              <a:lnSpc>
                <a:spcPct val="90000"/>
              </a:lnSpc>
              <a:spcBef>
                <a:spcPts val="0"/>
              </a:spcBef>
              <a:spcAft>
                <a:spcPts val="0"/>
              </a:spcAft>
              <a:buClr>
                <a:srgbClr val="000000"/>
              </a:buClr>
              <a:buSzPts val="1620"/>
              <a:buNone/>
              <a:defRPr/>
            </a:lvl2pPr>
            <a:lvl3pPr marL="1371600" lvl="2" indent="-228600" algn="l">
              <a:lnSpc>
                <a:spcPct val="90000"/>
              </a:lnSpc>
              <a:spcBef>
                <a:spcPts val="0"/>
              </a:spcBef>
              <a:spcAft>
                <a:spcPts val="0"/>
              </a:spcAft>
              <a:buClr>
                <a:srgbClr val="000000"/>
              </a:buClr>
              <a:buSzPts val="1620"/>
              <a:buNone/>
              <a:defRPr/>
            </a:lvl3pPr>
            <a:lvl4pPr marL="1828800" lvl="3" indent="-228600" algn="l">
              <a:lnSpc>
                <a:spcPct val="90000"/>
              </a:lnSpc>
              <a:spcBef>
                <a:spcPts val="0"/>
              </a:spcBef>
              <a:spcAft>
                <a:spcPts val="0"/>
              </a:spcAft>
              <a:buClr>
                <a:srgbClr val="000000"/>
              </a:buClr>
              <a:buSzPts val="1620"/>
              <a:buNone/>
              <a:defRPr/>
            </a:lvl4pPr>
            <a:lvl5pPr marL="2286000" lvl="4" indent="-228600" algn="l">
              <a:lnSpc>
                <a:spcPct val="90000"/>
              </a:lnSpc>
              <a:spcBef>
                <a:spcPts val="0"/>
              </a:spcBef>
              <a:spcAft>
                <a:spcPts val="0"/>
              </a:spcAft>
              <a:buClr>
                <a:srgbClr val="000000"/>
              </a:buClr>
              <a:buSzPts val="162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79801"/>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3594-2B7F-4AAE-9BD6-62C4119141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0C7912-B213-45F5-B389-FCBE5FD9CE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914F37-E53A-479A-9463-73FFF82FA08D}"/>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5" name="Footer Placeholder 4">
            <a:extLst>
              <a:ext uri="{FF2B5EF4-FFF2-40B4-BE49-F238E27FC236}">
                <a16:creationId xmlns:a16="http://schemas.microsoft.com/office/drawing/2014/main" id="{AC0341E5-7DE0-471B-892C-F3AE38206F0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30F70E5-0240-466C-A8F7-8960FD33E96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8013079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426424" y="302551"/>
            <a:ext cx="11336039" cy="744014"/>
          </a:xfrm>
          <a:prstGeom prst="rect">
            <a:avLst/>
          </a:prstGeom>
          <a:noFill/>
          <a:ln>
            <a:noFill/>
          </a:ln>
        </p:spPr>
        <p:txBody>
          <a:bodyPr spcFirstLastPara="1" wrap="square" lIns="0" tIns="164575" rIns="0" bIns="0" anchor="t" anchorCtr="0"/>
          <a:lstStyle>
            <a:lvl1pPr lvl="0" algn="l">
              <a:lnSpc>
                <a:spcPct val="90000"/>
              </a:lnSpc>
              <a:spcBef>
                <a:spcPts val="0"/>
              </a:spcBef>
              <a:spcAft>
                <a:spcPts val="0"/>
              </a:spcAft>
              <a:buClr>
                <a:srgbClr val="00000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526966269"/>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2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614041" y="3344036"/>
            <a:ext cx="6963917" cy="969010"/>
          </a:xfrm>
          <a:prstGeom prst="rect">
            <a:avLst/>
          </a:prstGeom>
        </p:spPr>
        <p:txBody>
          <a:bodyPr wrap="square" lIns="0" tIns="0" rIns="0" bIns="0">
            <a:spAutoFit/>
          </a:bodyPr>
          <a:lstStyle>
            <a:lvl1pPr>
              <a:defRPr sz="4000" b="1" i="0">
                <a:solidFill>
                  <a:schemeClr val="bg1"/>
                </a:solidFill>
                <a:latin typeface="Segoe UI Semibold"/>
                <a:cs typeface="Segoe UI Semibold"/>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6/16/19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97034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511"/>
        <p:cNvGrpSpPr/>
        <p:nvPr/>
      </p:nvGrpSpPr>
      <p:grpSpPr>
        <a:xfrm>
          <a:off x="0" y="0"/>
          <a:ext cx="0" cy="0"/>
          <a:chOff x="0" y="0"/>
          <a:chExt cx="0" cy="0"/>
        </a:xfrm>
      </p:grpSpPr>
      <p:sp>
        <p:nvSpPr>
          <p:cNvPr id="512" name="Google Shape;512;p87"/>
          <p:cNvSpPr txBox="1">
            <a:spLocks noGrp="1"/>
          </p:cNvSpPr>
          <p:nvPr>
            <p:ph type="title"/>
          </p:nvPr>
        </p:nvSpPr>
        <p:spPr>
          <a:xfrm>
            <a:off x="426424" y="440495"/>
            <a:ext cx="11336100" cy="758100"/>
          </a:xfrm>
          <a:prstGeom prst="rect">
            <a:avLst/>
          </a:prstGeom>
          <a:noFill/>
          <a:ln>
            <a:noFill/>
          </a:ln>
        </p:spPr>
        <p:txBody>
          <a:bodyPr spcFirstLastPara="1" wrap="square" lIns="0" tIns="164575" rIns="0" bIns="0" anchor="t" anchorCtr="0"/>
          <a:lstStyle>
            <a:lvl1pPr lvl="0" algn="l" rtl="0">
              <a:lnSpc>
                <a:spcPct val="90000"/>
              </a:lnSpc>
              <a:spcBef>
                <a:spcPts val="0"/>
              </a:spcBef>
              <a:spcAft>
                <a:spcPts val="0"/>
              </a:spcAft>
              <a:buClr>
                <a:srgbClr val="000000"/>
              </a:buClr>
              <a:buSzPts val="4400"/>
              <a:buFont typeface="Calibri"/>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1915683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519"/>
        <p:cNvGrpSpPr/>
        <p:nvPr/>
      </p:nvGrpSpPr>
      <p:grpSpPr>
        <a:xfrm>
          <a:off x="0" y="0"/>
          <a:ext cx="0" cy="0"/>
          <a:chOff x="0" y="0"/>
          <a:chExt cx="0" cy="0"/>
        </a:xfrm>
      </p:grpSpPr>
      <p:sp>
        <p:nvSpPr>
          <p:cNvPr id="520" name="Google Shape;520;p8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1" name="Google Shape;521;p89"/>
          <p:cNvSpPr txBox="1">
            <a:spLocks noGrp="1"/>
          </p:cNvSpPr>
          <p:nvPr>
            <p:ph type="body" idx="1"/>
          </p:nvPr>
        </p:nvSpPr>
        <p:spPr>
          <a:xfrm>
            <a:off x="584200" y="1435497"/>
            <a:ext cx="11018400" cy="23082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211449021"/>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1_Picture with Caption">
    <p:spTree>
      <p:nvGrpSpPr>
        <p:cNvPr id="1" name="Shape 522"/>
        <p:cNvGrpSpPr/>
        <p:nvPr/>
      </p:nvGrpSpPr>
      <p:grpSpPr>
        <a:xfrm>
          <a:off x="0" y="0"/>
          <a:ext cx="0" cy="0"/>
          <a:chOff x="0" y="0"/>
          <a:chExt cx="0" cy="0"/>
        </a:xfrm>
      </p:grpSpPr>
      <p:sp>
        <p:nvSpPr>
          <p:cNvPr id="523" name="Google Shape;523;p9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4" name="Google Shape;524;p9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25" name="Google Shape;525;p9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526" name="Google Shape;526;p9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7" name="Google Shape;527;p9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8" name="Google Shape;528;p9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38601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Title 2">
  <p:cSld name="Section Title 2">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585216" y="3035808"/>
            <a:ext cx="6400800" cy="498598"/>
          </a:xfrm>
          <a:prstGeom prst="rect">
            <a:avLst/>
          </a:prstGeom>
          <a:noFill/>
          <a:ln>
            <a:noFill/>
          </a:ln>
        </p:spPr>
        <p:txBody>
          <a:bodyPr spcFirstLastPara="1" wrap="square" lIns="0" tIns="0" rIns="0" bIns="0" anchor="b" anchorCtr="0"/>
          <a:lstStyle>
            <a:lvl1pPr lvl="0" algn="l">
              <a:lnSpc>
                <a:spcPct val="90000"/>
              </a:lnSpc>
              <a:spcBef>
                <a:spcPts val="0"/>
              </a:spcBef>
              <a:spcAft>
                <a:spcPts val="0"/>
              </a:spcAft>
              <a:buClr>
                <a:schemeClr val="dk1"/>
              </a:buClr>
              <a:buSzPts val="3600"/>
              <a:buFont typeface="Quattrocento Sans"/>
              <a:buNone/>
              <a:defRPr sz="3600" b="1" cap="non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756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080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p:cSld name="3_Title Slide">
    <p:spTree>
      <p:nvGrpSpPr>
        <p:cNvPr id="1" name="Shape 4380"/>
        <p:cNvGrpSpPr/>
        <p:nvPr/>
      </p:nvGrpSpPr>
      <p:grpSpPr>
        <a:xfrm>
          <a:off x="0" y="0"/>
          <a:ext cx="0" cy="0"/>
          <a:chOff x="0" y="0"/>
          <a:chExt cx="0" cy="0"/>
        </a:xfrm>
      </p:grpSpPr>
      <p:sp>
        <p:nvSpPr>
          <p:cNvPr id="4381" name="Google Shape;4381;p149"/>
          <p:cNvSpPr txBox="1">
            <a:spLocks noGrp="1"/>
          </p:cNvSpPr>
          <p:nvPr>
            <p:ph type="title"/>
          </p:nvPr>
        </p:nvSpPr>
        <p:spPr>
          <a:xfrm>
            <a:off x="426424" y="302551"/>
            <a:ext cx="11335800" cy="758100"/>
          </a:xfrm>
          <a:prstGeom prst="rect">
            <a:avLst/>
          </a:prstGeom>
          <a:noFill/>
          <a:ln>
            <a:noFill/>
          </a:ln>
        </p:spPr>
        <p:txBody>
          <a:bodyPr spcFirstLastPara="1" wrap="square" lIns="0" tIns="161350" rIns="0" bIns="0" anchor="t" anchorCtr="0"/>
          <a:lstStyle>
            <a:lvl1pPr lvl="0" algn="l" rtl="0">
              <a:lnSpc>
                <a:spcPct val="90000"/>
              </a:lnSpc>
              <a:spcBef>
                <a:spcPts val="0"/>
              </a:spcBef>
              <a:spcAft>
                <a:spcPts val="0"/>
              </a:spcAft>
              <a:buClr>
                <a:srgbClr val="000000"/>
              </a:buClr>
              <a:buSzPts val="3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41735636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4545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4460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3C911-D56D-41F6-B621-04EE72425F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0A5A2D-3040-41E9-9101-32046B958B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56BB15-592F-454D-924E-C95C340693A9}"/>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5" name="Footer Placeholder 4">
            <a:extLst>
              <a:ext uri="{FF2B5EF4-FFF2-40B4-BE49-F238E27FC236}">
                <a16:creationId xmlns:a16="http://schemas.microsoft.com/office/drawing/2014/main" id="{E5F9B599-50D3-4864-B37A-AFD80AE103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A3E1DD-3D4C-43C0-947D-BDAF030FBC90}"/>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0665378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6597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36760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855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0012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34840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628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1494918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200"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2050067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4660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559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4C24F-604B-4C19-A971-87DC03D434F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26E805E-D67E-43F0-A57E-28D635F4FE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A7B7958-FBD2-4802-BEF2-D321604C5C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CBAC6F2-BFBC-43D3-A18A-54A0BAE71D1D}"/>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6" name="Footer Placeholder 5">
            <a:extLst>
              <a:ext uri="{FF2B5EF4-FFF2-40B4-BE49-F238E27FC236}">
                <a16:creationId xmlns:a16="http://schemas.microsoft.com/office/drawing/2014/main" id="{E5C9196C-2A66-4F81-B58A-FDF7E67484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B08285-46D0-4ED1-82EC-2DA1B87F8559}"/>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932415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90EE-5EC4-4963-B60C-242D5BA436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443728-2912-4063-BFB4-EE976F0F4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4A10B-49F5-4065-BAEF-C34AB1623B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61B8D11-67A2-4F2D-9C5C-81216F5507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ECF67E-58B3-41D0-86CB-78CB3C5FC3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2FE4B79-C9D7-4D26-A70E-818DE46CF9E8}"/>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8" name="Footer Placeholder 7">
            <a:extLst>
              <a:ext uri="{FF2B5EF4-FFF2-40B4-BE49-F238E27FC236}">
                <a16:creationId xmlns:a16="http://schemas.microsoft.com/office/drawing/2014/main" id="{3BE51715-087B-44FC-987E-CF12225F82B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2F2F2E-7ABC-45DF-BFAC-6C0D1F1120C7}"/>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80924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936C4-174F-481C-A756-4BB4F4D7814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A2E1578-1B2C-4C1D-A524-F5368101EE0D}"/>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4" name="Footer Placeholder 3">
            <a:extLst>
              <a:ext uri="{FF2B5EF4-FFF2-40B4-BE49-F238E27FC236}">
                <a16:creationId xmlns:a16="http://schemas.microsoft.com/office/drawing/2014/main" id="{47B2BA91-B504-4F72-A36F-69C71AC6533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D0C4165-3B84-43F5-A17D-C0FE09FF3644}"/>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6556369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EA5C7-58B1-48FF-8529-F6E7AABC7B0B}"/>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3" name="Footer Placeholder 2">
            <a:extLst>
              <a:ext uri="{FF2B5EF4-FFF2-40B4-BE49-F238E27FC236}">
                <a16:creationId xmlns:a16="http://schemas.microsoft.com/office/drawing/2014/main" id="{2AB0104C-0AA1-43E4-A9A4-19BF6ED88E0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9ECD7537-ECD3-440F-8D37-13259FE36B6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19196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7CE75-6234-4F42-9E49-06F75FA10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90428AF-6CD4-4146-8988-52238F2EC5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5F222C7-59CA-4AD8-8AE4-62A2E9A16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27DE3E-5D54-4C70-BAD4-7036625FAAEC}"/>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6" name="Footer Placeholder 5">
            <a:extLst>
              <a:ext uri="{FF2B5EF4-FFF2-40B4-BE49-F238E27FC236}">
                <a16:creationId xmlns:a16="http://schemas.microsoft.com/office/drawing/2014/main" id="{494B54BD-FC3B-4954-A891-3D5C3AF91AF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17C8BAF-A0CE-421A-878A-CACBF6E82FD5}"/>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2729899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F87E0-3381-4147-B9F9-B252B6143A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5DCC92B-7136-44F5-9DCC-2FDF962EE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53A4E07-D27E-4BB6-BCB4-BF2EDEB1E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B5F4-9770-4C30-A1B2-A70E27FA3FDD}"/>
              </a:ext>
            </a:extLst>
          </p:cNvPr>
          <p:cNvSpPr>
            <a:spLocks noGrp="1"/>
          </p:cNvSpPr>
          <p:nvPr>
            <p:ph type="dt" sz="half" idx="10"/>
          </p:nvPr>
        </p:nvSpPr>
        <p:spPr/>
        <p:txBody>
          <a:bodyPr/>
          <a:lstStyle/>
          <a:p>
            <a:fld id="{C954CE95-0FB0-4F3D-B6F0-F1B94D0BCE11}" type="datetimeFigureOut">
              <a:rPr lang="en-IN" smtClean="0"/>
              <a:t>16/06/19</a:t>
            </a:fld>
            <a:endParaRPr lang="en-IN"/>
          </a:p>
        </p:txBody>
      </p:sp>
      <p:sp>
        <p:nvSpPr>
          <p:cNvPr id="6" name="Footer Placeholder 5">
            <a:extLst>
              <a:ext uri="{FF2B5EF4-FFF2-40B4-BE49-F238E27FC236}">
                <a16:creationId xmlns:a16="http://schemas.microsoft.com/office/drawing/2014/main" id="{D82FCE1A-5D8E-4820-85D9-9E43DAC0D36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32002D9-A7F7-4A0F-B3FF-57EE920FF4EC}"/>
              </a:ext>
            </a:extLst>
          </p:cNvPr>
          <p:cNvSpPr>
            <a:spLocks noGrp="1"/>
          </p:cNvSpPr>
          <p:nvPr>
            <p:ph type="sldNum" sz="quarter" idx="12"/>
          </p:nvPr>
        </p:nvSpPr>
        <p:spPr/>
        <p:txBody>
          <a:bodyPr/>
          <a:lstStyle/>
          <a:p>
            <a:fld id="{FF903C90-B902-4C62-BF41-131AD0D5A350}" type="slidenum">
              <a:rPr lang="en-IN" smtClean="0"/>
              <a:t>‹#›</a:t>
            </a:fld>
            <a:endParaRPr lang="en-IN"/>
          </a:p>
        </p:txBody>
      </p:sp>
    </p:spTree>
    <p:extLst>
      <p:ext uri="{BB962C8B-B14F-4D97-AF65-F5344CB8AC3E}">
        <p14:creationId xmlns:p14="http://schemas.microsoft.com/office/powerpoint/2010/main" val="34454890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F96B7B-3C2B-42D5-AA6B-ECC9ED9613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E233CC6-E8E4-4574-99B3-70D971C62F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250F18-2B5C-4689-BF66-C2EF310EC8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54CE95-0FB0-4F3D-B6F0-F1B94D0BCE11}" type="datetimeFigureOut">
              <a:rPr lang="en-IN" smtClean="0"/>
              <a:t>16/06/19</a:t>
            </a:fld>
            <a:endParaRPr lang="en-IN"/>
          </a:p>
        </p:txBody>
      </p:sp>
      <p:sp>
        <p:nvSpPr>
          <p:cNvPr id="5" name="Footer Placeholder 4">
            <a:extLst>
              <a:ext uri="{FF2B5EF4-FFF2-40B4-BE49-F238E27FC236}">
                <a16:creationId xmlns:a16="http://schemas.microsoft.com/office/drawing/2014/main" id="{D5759C5A-7295-4E17-A6AA-6FABC3319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4A40BE5-56BC-4A66-8A22-13CB648D95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903C90-B902-4C62-BF41-131AD0D5A350}" type="slidenum">
              <a:rPr lang="en-IN" smtClean="0"/>
              <a:t>‹#›</a:t>
            </a:fld>
            <a:endParaRPr lang="en-IN"/>
          </a:p>
        </p:txBody>
      </p:sp>
    </p:spTree>
    <p:extLst>
      <p:ext uri="{BB962C8B-B14F-4D97-AF65-F5344CB8AC3E}">
        <p14:creationId xmlns:p14="http://schemas.microsoft.com/office/powerpoint/2010/main" val="3403473242"/>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837" r:id="rId26"/>
    <p:sldLayoutId id="2147483838" r:id="rId27"/>
    <p:sldLayoutId id="2147483672" r:id="rId28"/>
    <p:sldLayoutId id="2147483674" r:id="rId29"/>
    <p:sldLayoutId id="2147483675" r:id="rId30"/>
    <p:sldLayoutId id="2147483678" r:id="rId31"/>
    <p:sldLayoutId id="2147483679" r:id="rId32"/>
    <p:sldLayoutId id="2147483680" r:id="rId33"/>
    <p:sldLayoutId id="2147483681" r:id="rId34"/>
    <p:sldLayoutId id="2147483682" r:id="rId35"/>
    <p:sldLayoutId id="2147483840" r:id="rId36"/>
    <p:sldLayoutId id="2147483841" r:id="rId37"/>
    <p:sldLayoutId id="2147483842" r:id="rId38"/>
    <p:sldLayoutId id="2147483843"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image" Target="../media/image262.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264.jp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26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hyperlink" Target="http://scikit-learn.org/stable/tutorial/machine_learning_map/index.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7.png"/></Relationships>
</file>

<file path=ppt/slides/_rels/slide10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10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109.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46.xml"/><Relationship Id="rId1" Type="http://schemas.openxmlformats.org/officeDocument/2006/relationships/slideLayout" Target="../slideLayouts/slideLayout24.xml"/></Relationships>
</file>

<file path=ppt/slides/_rels/slide111.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81.png"/><Relationship Id="rId18" Type="http://schemas.openxmlformats.org/officeDocument/2006/relationships/image" Target="../media/image285.png"/><Relationship Id="rId3" Type="http://schemas.openxmlformats.org/officeDocument/2006/relationships/image" Target="../media/image271.png"/><Relationship Id="rId21" Type="http://schemas.openxmlformats.org/officeDocument/2006/relationships/image" Target="../media/image287.png"/><Relationship Id="rId7" Type="http://schemas.openxmlformats.org/officeDocument/2006/relationships/image" Target="../media/image275.png"/><Relationship Id="rId12" Type="http://schemas.openxmlformats.org/officeDocument/2006/relationships/image" Target="../media/image280.png"/><Relationship Id="rId17" Type="http://schemas.openxmlformats.org/officeDocument/2006/relationships/image" Target="../media/image284.png"/><Relationship Id="rId25" Type="http://schemas.openxmlformats.org/officeDocument/2006/relationships/image" Target="../media/image291.png"/><Relationship Id="rId2" Type="http://schemas.openxmlformats.org/officeDocument/2006/relationships/image" Target="../media/image270.png"/><Relationship Id="rId16" Type="http://schemas.openxmlformats.org/officeDocument/2006/relationships/image" Target="../media/image283.png"/><Relationship Id="rId20" Type="http://schemas.openxmlformats.org/officeDocument/2006/relationships/hyperlink" Target="https://docs.microsoft.com/en-us/azure/machine-learning/service/how-to-set-up-training-targets#supported-compute-targets" TargetMode="External"/><Relationship Id="rId1" Type="http://schemas.openxmlformats.org/officeDocument/2006/relationships/slideLayout" Target="../slideLayouts/slideLayout2.xml"/><Relationship Id="rId6" Type="http://schemas.openxmlformats.org/officeDocument/2006/relationships/image" Target="../media/image274.png"/><Relationship Id="rId11" Type="http://schemas.openxmlformats.org/officeDocument/2006/relationships/image" Target="../media/image279.png"/><Relationship Id="rId24" Type="http://schemas.openxmlformats.org/officeDocument/2006/relationships/image" Target="../media/image290.png"/><Relationship Id="rId5" Type="http://schemas.openxmlformats.org/officeDocument/2006/relationships/image" Target="../media/image273.png"/><Relationship Id="rId15" Type="http://schemas.openxmlformats.org/officeDocument/2006/relationships/image" Target="../media/image245.png"/><Relationship Id="rId23" Type="http://schemas.openxmlformats.org/officeDocument/2006/relationships/image" Target="../media/image289.png"/><Relationship Id="rId10" Type="http://schemas.openxmlformats.org/officeDocument/2006/relationships/image" Target="../media/image278.png"/><Relationship Id="rId19" Type="http://schemas.openxmlformats.org/officeDocument/2006/relationships/image" Target="../media/image286.pn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image" Target="../media/image282.png"/><Relationship Id="rId22" Type="http://schemas.openxmlformats.org/officeDocument/2006/relationships/image" Target="../media/image28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93.jpg"/><Relationship Id="rId2" Type="http://schemas.openxmlformats.org/officeDocument/2006/relationships/image" Target="../media/image292.jpg"/><Relationship Id="rId1" Type="http://schemas.openxmlformats.org/officeDocument/2006/relationships/slideLayout" Target="../slideLayouts/slideLayout2.xml"/><Relationship Id="rId4" Type="http://schemas.openxmlformats.org/officeDocument/2006/relationships/image" Target="../media/image294.jpg"/></Relationships>
</file>

<file path=ppt/slides/_rels/slide1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jpg"/><Relationship Id="rId1" Type="http://schemas.openxmlformats.org/officeDocument/2006/relationships/slideLayout" Target="../slideLayouts/slideLayout2.xml"/><Relationship Id="rId5" Type="http://schemas.openxmlformats.org/officeDocument/2006/relationships/image" Target="../media/image298.png"/><Relationship Id="rId4" Type="http://schemas.openxmlformats.org/officeDocument/2006/relationships/image" Target="../media/image297.png"/></Relationships>
</file>

<file path=ppt/slides/_rels/slide115.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06.jpg"/><Relationship Id="rId3" Type="http://schemas.openxmlformats.org/officeDocument/2006/relationships/image" Target="../media/image296.png"/><Relationship Id="rId7" Type="http://schemas.openxmlformats.org/officeDocument/2006/relationships/image" Target="../media/image300.png"/><Relationship Id="rId12" Type="http://schemas.openxmlformats.org/officeDocument/2006/relationships/image" Target="../media/image305.jpg"/><Relationship Id="rId2" Type="http://schemas.openxmlformats.org/officeDocument/2006/relationships/image" Target="../media/image295.jpg"/><Relationship Id="rId1" Type="http://schemas.openxmlformats.org/officeDocument/2006/relationships/slideLayout" Target="../slideLayouts/slideLayout2.xml"/><Relationship Id="rId6" Type="http://schemas.openxmlformats.org/officeDocument/2006/relationships/image" Target="../media/image299.jpg"/><Relationship Id="rId11" Type="http://schemas.openxmlformats.org/officeDocument/2006/relationships/image" Target="../media/image304.png"/><Relationship Id="rId5" Type="http://schemas.openxmlformats.org/officeDocument/2006/relationships/image" Target="../media/image298.png"/><Relationship Id="rId10" Type="http://schemas.openxmlformats.org/officeDocument/2006/relationships/image" Target="../media/image303.jpg"/><Relationship Id="rId4" Type="http://schemas.openxmlformats.org/officeDocument/2006/relationships/image" Target="../media/image297.png"/><Relationship Id="rId9" Type="http://schemas.openxmlformats.org/officeDocument/2006/relationships/image" Target="../media/image302.png"/></Relationships>
</file>

<file path=ppt/slides/_rels/slide116.xml.rels><?xml version="1.0" encoding="UTF-8" standalone="yes"?>
<Relationships xmlns="http://schemas.openxmlformats.org/package/2006/relationships"><Relationship Id="rId8" Type="http://schemas.openxmlformats.org/officeDocument/2006/relationships/image" Target="../media/image299.jpg"/><Relationship Id="rId3" Type="http://schemas.openxmlformats.org/officeDocument/2006/relationships/image" Target="../media/image308.jpg"/><Relationship Id="rId7" Type="http://schemas.openxmlformats.org/officeDocument/2006/relationships/image" Target="../media/image310.png"/><Relationship Id="rId2" Type="http://schemas.openxmlformats.org/officeDocument/2006/relationships/image" Target="../media/image307.jpg"/><Relationship Id="rId1" Type="http://schemas.openxmlformats.org/officeDocument/2006/relationships/slideLayout" Target="../slideLayouts/slideLayout7.xml"/><Relationship Id="rId6" Type="http://schemas.openxmlformats.org/officeDocument/2006/relationships/image" Target="../media/image298.png"/><Relationship Id="rId5" Type="http://schemas.openxmlformats.org/officeDocument/2006/relationships/image" Target="../media/image309.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4.png"/></Relationships>
</file>

<file path=ppt/slides/_rels/slide117.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8.jpg"/><Relationship Id="rId7" Type="http://schemas.openxmlformats.org/officeDocument/2006/relationships/image" Target="../media/image310.png"/><Relationship Id="rId12" Type="http://schemas.openxmlformats.org/officeDocument/2006/relationships/image" Target="../media/image313.png"/><Relationship Id="rId2" Type="http://schemas.openxmlformats.org/officeDocument/2006/relationships/image" Target="../media/image307.jpg"/><Relationship Id="rId1" Type="http://schemas.openxmlformats.org/officeDocument/2006/relationships/slideLayout" Target="../slideLayouts/slideLayout7.xml"/><Relationship Id="rId6" Type="http://schemas.openxmlformats.org/officeDocument/2006/relationships/image" Target="../media/image298.png"/><Relationship Id="rId11" Type="http://schemas.openxmlformats.org/officeDocument/2006/relationships/image" Target="../media/image312.jpg"/><Relationship Id="rId5" Type="http://schemas.openxmlformats.org/officeDocument/2006/relationships/image" Target="../media/image309.png"/><Relationship Id="rId10" Type="http://schemas.openxmlformats.org/officeDocument/2006/relationships/image" Target="../media/image311.jpg"/><Relationship Id="rId4" Type="http://schemas.openxmlformats.org/officeDocument/2006/relationships/image" Target="../media/image300.png"/><Relationship Id="rId9" Type="http://schemas.openxmlformats.org/officeDocument/2006/relationships/image" Target="../media/image297.png"/></Relationships>
</file>

<file path=ppt/slides/_rels/slide118.xml.rels><?xml version="1.0" encoding="UTF-8" standalone="yes"?>
<Relationships xmlns="http://schemas.openxmlformats.org/package/2006/relationships"><Relationship Id="rId8" Type="http://schemas.openxmlformats.org/officeDocument/2006/relationships/image" Target="../media/image315.jpg"/><Relationship Id="rId3" Type="http://schemas.openxmlformats.org/officeDocument/2006/relationships/image" Target="../media/image298.png"/><Relationship Id="rId7" Type="http://schemas.openxmlformats.org/officeDocument/2006/relationships/image" Target="../media/image314.jpg"/><Relationship Id="rId2" Type="http://schemas.openxmlformats.org/officeDocument/2006/relationships/image" Target="../media/image307.jpg"/><Relationship Id="rId1" Type="http://schemas.openxmlformats.org/officeDocument/2006/relationships/slideLayout" Target="../slideLayouts/slideLayout7.xml"/><Relationship Id="rId6" Type="http://schemas.openxmlformats.org/officeDocument/2006/relationships/image" Target="../media/image297.png"/><Relationship Id="rId5" Type="http://schemas.openxmlformats.org/officeDocument/2006/relationships/image" Target="../media/image304.png"/><Relationship Id="rId4" Type="http://schemas.openxmlformats.org/officeDocument/2006/relationships/image" Target="../media/image310.png"/></Relationships>
</file>

<file path=ppt/slides/_rels/slide119.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16.png"/><Relationship Id="rId7" Type="http://schemas.openxmlformats.org/officeDocument/2006/relationships/image" Target="../media/image319.png"/><Relationship Id="rId2" Type="http://schemas.openxmlformats.org/officeDocument/2006/relationships/image" Target="../media/image307.jpg"/><Relationship Id="rId1" Type="http://schemas.openxmlformats.org/officeDocument/2006/relationships/slideLayout" Target="../slideLayouts/slideLayout7.xml"/><Relationship Id="rId6" Type="http://schemas.openxmlformats.org/officeDocument/2006/relationships/image" Target="../media/image318.png"/><Relationship Id="rId5" Type="http://schemas.openxmlformats.org/officeDocument/2006/relationships/image" Target="../media/image317.png"/><Relationship Id="rId4" Type="http://schemas.openxmlformats.org/officeDocument/2006/relationships/image" Target="../media/image29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20.xml.rels><?xml version="1.0" encoding="UTF-8" standalone="yes"?>
<Relationships xmlns="http://schemas.openxmlformats.org/package/2006/relationships"><Relationship Id="rId8" Type="http://schemas.openxmlformats.org/officeDocument/2006/relationships/image" Target="../media/image325.png"/><Relationship Id="rId13" Type="http://schemas.openxmlformats.org/officeDocument/2006/relationships/image" Target="../media/image330.png"/><Relationship Id="rId18" Type="http://schemas.openxmlformats.org/officeDocument/2006/relationships/image" Target="../media/image335.png"/><Relationship Id="rId26" Type="http://schemas.openxmlformats.org/officeDocument/2006/relationships/image" Target="../media/image343.png"/><Relationship Id="rId3" Type="http://schemas.openxmlformats.org/officeDocument/2006/relationships/image" Target="../media/image298.png"/><Relationship Id="rId21" Type="http://schemas.openxmlformats.org/officeDocument/2006/relationships/image" Target="../media/image338.png"/><Relationship Id="rId7" Type="http://schemas.openxmlformats.org/officeDocument/2006/relationships/image" Target="../media/image324.png"/><Relationship Id="rId12" Type="http://schemas.openxmlformats.org/officeDocument/2006/relationships/image" Target="../media/image329.png"/><Relationship Id="rId17" Type="http://schemas.openxmlformats.org/officeDocument/2006/relationships/image" Target="../media/image334.png"/><Relationship Id="rId25" Type="http://schemas.openxmlformats.org/officeDocument/2006/relationships/image" Target="../media/image342.png"/><Relationship Id="rId2" Type="http://schemas.openxmlformats.org/officeDocument/2006/relationships/image" Target="../media/image295.jpg"/><Relationship Id="rId16" Type="http://schemas.openxmlformats.org/officeDocument/2006/relationships/image" Target="../media/image333.png"/><Relationship Id="rId20"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image" Target="../media/image323.png"/><Relationship Id="rId11" Type="http://schemas.openxmlformats.org/officeDocument/2006/relationships/image" Target="../media/image328.png"/><Relationship Id="rId24" Type="http://schemas.openxmlformats.org/officeDocument/2006/relationships/image" Target="../media/image341.png"/><Relationship Id="rId5" Type="http://schemas.openxmlformats.org/officeDocument/2006/relationships/image" Target="../media/image322.png"/><Relationship Id="rId15" Type="http://schemas.openxmlformats.org/officeDocument/2006/relationships/image" Target="../media/image332.png"/><Relationship Id="rId23" Type="http://schemas.openxmlformats.org/officeDocument/2006/relationships/image" Target="../media/image340.png"/><Relationship Id="rId28" Type="http://schemas.openxmlformats.org/officeDocument/2006/relationships/image" Target="../media/image345.png"/><Relationship Id="rId10" Type="http://schemas.openxmlformats.org/officeDocument/2006/relationships/image" Target="../media/image327.png"/><Relationship Id="rId19" Type="http://schemas.openxmlformats.org/officeDocument/2006/relationships/image" Target="../media/image336.png"/><Relationship Id="rId4" Type="http://schemas.openxmlformats.org/officeDocument/2006/relationships/image" Target="../media/image321.jpg"/><Relationship Id="rId9" Type="http://schemas.openxmlformats.org/officeDocument/2006/relationships/image" Target="../media/image326.png"/><Relationship Id="rId14" Type="http://schemas.openxmlformats.org/officeDocument/2006/relationships/image" Target="../media/image331.png"/><Relationship Id="rId22" Type="http://schemas.openxmlformats.org/officeDocument/2006/relationships/image" Target="../media/image339.png"/><Relationship Id="rId27" Type="http://schemas.openxmlformats.org/officeDocument/2006/relationships/image" Target="../media/image344.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346.jpg"/><Relationship Id="rId2" Type="http://schemas.openxmlformats.org/officeDocument/2006/relationships/notesSlide" Target="../notesSlides/notesSlide48.xml"/><Relationship Id="rId1" Type="http://schemas.openxmlformats.org/officeDocument/2006/relationships/slideLayout" Target="../slideLayouts/slideLayout18.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124.xml.rels><?xml version="1.0" encoding="UTF-8" standalone="yes"?>
<Relationships xmlns="http://schemas.openxmlformats.org/package/2006/relationships"><Relationship Id="rId3" Type="http://schemas.openxmlformats.org/officeDocument/2006/relationships/image" Target="../media/image346.jpg"/><Relationship Id="rId2" Type="http://schemas.openxmlformats.org/officeDocument/2006/relationships/notesSlide" Target="../notesSlides/notesSlide49.xml"/><Relationship Id="rId1" Type="http://schemas.openxmlformats.org/officeDocument/2006/relationships/slideLayout" Target="../slideLayouts/slideLayout18.xml"/><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s>
</file>

<file path=ppt/slides/_rels/slide12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50.xml"/><Relationship Id="rId1" Type="http://schemas.openxmlformats.org/officeDocument/2006/relationships/slideLayout" Target="../slideLayouts/slideLayout26.xml"/><Relationship Id="rId4" Type="http://schemas.openxmlformats.org/officeDocument/2006/relationships/image" Target="../media/image348.png"/></Relationships>
</file>

<file path=ppt/slides/_rels/slide126.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53.xml"/><Relationship Id="rId1" Type="http://schemas.openxmlformats.org/officeDocument/2006/relationships/slideLayout" Target="../slideLayouts/slideLayout18.xml"/><Relationship Id="rId4" Type="http://schemas.openxmlformats.org/officeDocument/2006/relationships/image" Target="../media/image354.png"/></Relationships>
</file>

<file path=ppt/slides/_rels/slide129.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notesSlide" Target="../notesSlides/notesSlide54.xml"/><Relationship Id="rId1" Type="http://schemas.openxmlformats.org/officeDocument/2006/relationships/slideLayout" Target="../slideLayouts/slideLayout18.xml"/><Relationship Id="rId6" Type="http://schemas.openxmlformats.org/officeDocument/2006/relationships/image" Target="../media/image358.png"/><Relationship Id="rId5" Type="http://schemas.openxmlformats.org/officeDocument/2006/relationships/image" Target="../media/image357.png"/><Relationship Id="rId4" Type="http://schemas.openxmlformats.org/officeDocument/2006/relationships/image" Target="../media/image35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130.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55.png"/><Relationship Id="rId7" Type="http://schemas.openxmlformats.org/officeDocument/2006/relationships/image" Target="../media/image359.png"/><Relationship Id="rId2" Type="http://schemas.openxmlformats.org/officeDocument/2006/relationships/notesSlide" Target="../notesSlides/notesSlide55.xml"/><Relationship Id="rId1" Type="http://schemas.openxmlformats.org/officeDocument/2006/relationships/slideLayout" Target="../slideLayouts/slideLayout18.xml"/><Relationship Id="rId6" Type="http://schemas.openxmlformats.org/officeDocument/2006/relationships/image" Target="../media/image358.png"/><Relationship Id="rId5" Type="http://schemas.openxmlformats.org/officeDocument/2006/relationships/image" Target="../media/image357.png"/><Relationship Id="rId10" Type="http://schemas.openxmlformats.org/officeDocument/2006/relationships/image" Target="../media/image362.png"/><Relationship Id="rId4" Type="http://schemas.openxmlformats.org/officeDocument/2006/relationships/image" Target="../media/image356.png"/><Relationship Id="rId9" Type="http://schemas.openxmlformats.org/officeDocument/2006/relationships/image" Target="../media/image361.png"/></Relationships>
</file>

<file path=ppt/slides/_rels/slide131.xml.rels><?xml version="1.0" encoding="UTF-8" standalone="yes"?>
<Relationships xmlns="http://schemas.openxmlformats.org/package/2006/relationships"><Relationship Id="rId3" Type="http://schemas.openxmlformats.org/officeDocument/2006/relationships/image" Target="../media/image363.gif"/><Relationship Id="rId2" Type="http://schemas.openxmlformats.org/officeDocument/2006/relationships/notesSlide" Target="../notesSlides/notesSlide56.xml"/><Relationship Id="rId1" Type="http://schemas.openxmlformats.org/officeDocument/2006/relationships/slideLayout" Target="../slideLayouts/slideLayout18.xml"/><Relationship Id="rId4" Type="http://schemas.openxmlformats.org/officeDocument/2006/relationships/image" Target="../media/image364.png"/></Relationships>
</file>

<file path=ppt/slides/_rels/slide132.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notesSlide" Target="../notesSlides/notesSlide57.xml"/><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134.xml.rels><?xml version="1.0" encoding="UTF-8" standalone="yes"?>
<Relationships xmlns="http://schemas.openxmlformats.org/package/2006/relationships"><Relationship Id="rId8" Type="http://schemas.openxmlformats.org/officeDocument/2006/relationships/image" Target="../media/image371.png"/><Relationship Id="rId3" Type="http://schemas.openxmlformats.org/officeDocument/2006/relationships/image" Target="../media/image366.png"/><Relationship Id="rId7" Type="http://schemas.openxmlformats.org/officeDocument/2006/relationships/image" Target="../media/image370.png"/><Relationship Id="rId2" Type="http://schemas.openxmlformats.org/officeDocument/2006/relationships/notesSlide" Target="../notesSlides/notesSlide59.xml"/><Relationship Id="rId1" Type="http://schemas.openxmlformats.org/officeDocument/2006/relationships/slideLayout" Target="../slideLayouts/slideLayout27.xml"/><Relationship Id="rId6" Type="http://schemas.openxmlformats.org/officeDocument/2006/relationships/image" Target="../media/image369.png"/><Relationship Id="rId5" Type="http://schemas.openxmlformats.org/officeDocument/2006/relationships/image" Target="../media/image368.png"/><Relationship Id="rId10" Type="http://schemas.openxmlformats.org/officeDocument/2006/relationships/image" Target="../media/image373.png"/><Relationship Id="rId4" Type="http://schemas.openxmlformats.org/officeDocument/2006/relationships/image" Target="../media/image367.png"/><Relationship Id="rId9" Type="http://schemas.openxmlformats.org/officeDocument/2006/relationships/image" Target="../media/image37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374.jp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37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5.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shankpappu.com/" TargetMode="External"/><Relationship Id="rId2" Type="http://schemas.openxmlformats.org/officeDocument/2006/relationships/image" Target="../media/image4.jpg"/><Relationship Id="rId1" Type="http://schemas.openxmlformats.org/officeDocument/2006/relationships/slideLayout" Target="../slideLayouts/slideLayout39.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2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53.emf"/></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53.emf"/></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53.em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emf"/><Relationship Id="rId5" Type="http://schemas.openxmlformats.org/officeDocument/2006/relationships/image" Target="../media/image68.pn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21" Type="http://schemas.openxmlformats.org/officeDocument/2006/relationships/image" Target="../media/image100.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81.jpg"/><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s>
</file>

<file path=ppt/slides/_rels/slide43.xml.rels><?xml version="1.0" encoding="UTF-8" standalone="yes"?>
<Relationships xmlns="http://schemas.openxmlformats.org/package/2006/relationships"><Relationship Id="rId13" Type="http://schemas.openxmlformats.org/officeDocument/2006/relationships/image" Target="../media/image114.png"/><Relationship Id="rId18" Type="http://schemas.openxmlformats.org/officeDocument/2006/relationships/image" Target="../media/image119.png"/><Relationship Id="rId26" Type="http://schemas.openxmlformats.org/officeDocument/2006/relationships/image" Target="../media/image127.png"/><Relationship Id="rId21" Type="http://schemas.openxmlformats.org/officeDocument/2006/relationships/image" Target="../media/image122.png"/><Relationship Id="rId34" Type="http://schemas.openxmlformats.org/officeDocument/2006/relationships/image" Target="../media/image135.png"/><Relationship Id="rId7" Type="http://schemas.openxmlformats.org/officeDocument/2006/relationships/image" Target="../media/image108.png"/><Relationship Id="rId12" Type="http://schemas.openxmlformats.org/officeDocument/2006/relationships/image" Target="../media/image113.png"/><Relationship Id="rId17" Type="http://schemas.openxmlformats.org/officeDocument/2006/relationships/image" Target="../media/image118.png"/><Relationship Id="rId25" Type="http://schemas.openxmlformats.org/officeDocument/2006/relationships/image" Target="../media/image126.png"/><Relationship Id="rId33" Type="http://schemas.openxmlformats.org/officeDocument/2006/relationships/image" Target="../media/image134.png"/><Relationship Id="rId38" Type="http://schemas.openxmlformats.org/officeDocument/2006/relationships/image" Target="../media/image139.jpg"/><Relationship Id="rId2" Type="http://schemas.openxmlformats.org/officeDocument/2006/relationships/image" Target="../media/image103.png"/><Relationship Id="rId16" Type="http://schemas.openxmlformats.org/officeDocument/2006/relationships/image" Target="../media/image117.png"/><Relationship Id="rId20" Type="http://schemas.openxmlformats.org/officeDocument/2006/relationships/image" Target="../media/image121.png"/><Relationship Id="rId29"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png"/><Relationship Id="rId24" Type="http://schemas.openxmlformats.org/officeDocument/2006/relationships/image" Target="../media/image125.png"/><Relationship Id="rId32" Type="http://schemas.openxmlformats.org/officeDocument/2006/relationships/image" Target="../media/image133.png"/><Relationship Id="rId37" Type="http://schemas.openxmlformats.org/officeDocument/2006/relationships/image" Target="../media/image138.png"/><Relationship Id="rId5" Type="http://schemas.openxmlformats.org/officeDocument/2006/relationships/image" Target="../media/image106.png"/><Relationship Id="rId15" Type="http://schemas.openxmlformats.org/officeDocument/2006/relationships/image" Target="../media/image116.png"/><Relationship Id="rId23" Type="http://schemas.openxmlformats.org/officeDocument/2006/relationships/image" Target="../media/image124.png"/><Relationship Id="rId28" Type="http://schemas.openxmlformats.org/officeDocument/2006/relationships/image" Target="../media/image129.png"/><Relationship Id="rId36" Type="http://schemas.openxmlformats.org/officeDocument/2006/relationships/image" Target="../media/image137.png"/><Relationship Id="rId10" Type="http://schemas.openxmlformats.org/officeDocument/2006/relationships/image" Target="../media/image111.png"/><Relationship Id="rId19" Type="http://schemas.openxmlformats.org/officeDocument/2006/relationships/image" Target="../media/image120.png"/><Relationship Id="rId31" Type="http://schemas.openxmlformats.org/officeDocument/2006/relationships/image" Target="../media/image132.png"/><Relationship Id="rId4" Type="http://schemas.openxmlformats.org/officeDocument/2006/relationships/image" Target="../media/image105.png"/><Relationship Id="rId9" Type="http://schemas.openxmlformats.org/officeDocument/2006/relationships/image" Target="../media/image110.png"/><Relationship Id="rId14" Type="http://schemas.openxmlformats.org/officeDocument/2006/relationships/image" Target="../media/image115.png"/><Relationship Id="rId22" Type="http://schemas.openxmlformats.org/officeDocument/2006/relationships/image" Target="../media/image123.png"/><Relationship Id="rId27" Type="http://schemas.openxmlformats.org/officeDocument/2006/relationships/image" Target="../media/image128.png"/><Relationship Id="rId30" Type="http://schemas.openxmlformats.org/officeDocument/2006/relationships/image" Target="../media/image131.png"/><Relationship Id="rId35" Type="http://schemas.openxmlformats.org/officeDocument/2006/relationships/image" Target="../media/image136.png"/><Relationship Id="rId8" Type="http://schemas.openxmlformats.org/officeDocument/2006/relationships/image" Target="../media/image109.jpg"/><Relationship Id="rId3" Type="http://schemas.openxmlformats.org/officeDocument/2006/relationships/image" Target="../media/image10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4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slide" Target="slide6.xml"/><Relationship Id="rId26" Type="http://schemas.openxmlformats.org/officeDocument/2006/relationships/slide" Target="slide39.xml"/><Relationship Id="rId3" Type="http://schemas.openxmlformats.org/officeDocument/2006/relationships/image" Target="../media/image15.png"/><Relationship Id="rId21" Type="http://schemas.openxmlformats.org/officeDocument/2006/relationships/slide" Target="slide15.xml"/><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slide" Target="slide37.xml"/><Relationship Id="rId33" Type="http://schemas.openxmlformats.org/officeDocument/2006/relationships/slide" Target="slide134.xml"/><Relationship Id="rId2" Type="http://schemas.openxmlformats.org/officeDocument/2006/relationships/image" Target="../media/image14.png"/><Relationship Id="rId16" Type="http://schemas.openxmlformats.org/officeDocument/2006/relationships/image" Target="../media/image28.png"/><Relationship Id="rId20" Type="http://schemas.openxmlformats.org/officeDocument/2006/relationships/slide" Target="slide11.xml"/><Relationship Id="rId29" Type="http://schemas.openxmlformats.org/officeDocument/2006/relationships/slide" Target="slide97.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slide" Target="slide24.xml"/><Relationship Id="rId32" Type="http://schemas.openxmlformats.org/officeDocument/2006/relationships/slide" Target="slide123.xml"/><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slide" Target="slide23.xml"/><Relationship Id="rId28" Type="http://schemas.openxmlformats.org/officeDocument/2006/relationships/slide" Target="slide45.xml"/><Relationship Id="rId10" Type="http://schemas.openxmlformats.org/officeDocument/2006/relationships/image" Target="../media/image22.png"/><Relationship Id="rId19" Type="http://schemas.openxmlformats.org/officeDocument/2006/relationships/slide" Target="slide9.xml"/><Relationship Id="rId31" Type="http://schemas.openxmlformats.org/officeDocument/2006/relationships/slide" Target="slide103.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slide" Target="slide17.xml"/><Relationship Id="rId27" Type="http://schemas.openxmlformats.org/officeDocument/2006/relationships/slide" Target="slide43.xml"/><Relationship Id="rId30" Type="http://schemas.openxmlformats.org/officeDocument/2006/relationships/slide" Target="slide100.xml"/><Relationship Id="rId8"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11" Type="http://schemas.openxmlformats.org/officeDocument/2006/relationships/image" Target="../media/image165.png"/><Relationship Id="rId5" Type="http://schemas.openxmlformats.org/officeDocument/2006/relationships/image" Target="../media/image159.png"/><Relationship Id="rId10" Type="http://schemas.openxmlformats.org/officeDocument/2006/relationships/image" Target="../media/image164.png"/><Relationship Id="rId4" Type="http://schemas.openxmlformats.org/officeDocument/2006/relationships/image" Target="../media/image158.png"/><Relationship Id="rId9" Type="http://schemas.openxmlformats.org/officeDocument/2006/relationships/image" Target="../media/image16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7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hyperlink" Target="https://gallery.azure.ai/" TargetMode="External"/><Relationship Id="rId2" Type="http://schemas.openxmlformats.org/officeDocument/2006/relationships/image" Target="../media/image189.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image" Target="../media/image190.jp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image" Target="../media/image192.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89.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201.jpg"/><Relationship Id="rId4" Type="http://schemas.openxmlformats.org/officeDocument/2006/relationships/image" Target="../media/image200.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3.png"/><Relationship Id="rId18" Type="http://schemas.openxmlformats.org/officeDocument/2006/relationships/image" Target="../media/image218.png"/><Relationship Id="rId3" Type="http://schemas.openxmlformats.org/officeDocument/2006/relationships/image" Target="../media/image203.pn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png"/><Relationship Id="rId17" Type="http://schemas.openxmlformats.org/officeDocument/2006/relationships/image" Target="../media/image217.png"/><Relationship Id="rId2" Type="http://schemas.openxmlformats.org/officeDocument/2006/relationships/image" Target="../media/image202.png"/><Relationship Id="rId16" Type="http://schemas.openxmlformats.org/officeDocument/2006/relationships/image" Target="../media/image216.png"/><Relationship Id="rId20"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06.png"/><Relationship Id="rId11" Type="http://schemas.openxmlformats.org/officeDocument/2006/relationships/image" Target="../media/image211.png"/><Relationship Id="rId5" Type="http://schemas.openxmlformats.org/officeDocument/2006/relationships/image" Target="../media/image205.png"/><Relationship Id="rId15" Type="http://schemas.openxmlformats.org/officeDocument/2006/relationships/image" Target="../media/image215.png"/><Relationship Id="rId10" Type="http://schemas.openxmlformats.org/officeDocument/2006/relationships/image" Target="../media/image210.png"/><Relationship Id="rId19" Type="http://schemas.openxmlformats.org/officeDocument/2006/relationships/image" Target="../media/image219.png"/><Relationship Id="rId4" Type="http://schemas.openxmlformats.org/officeDocument/2006/relationships/image" Target="../media/image204.png"/><Relationship Id="rId9" Type="http://schemas.openxmlformats.org/officeDocument/2006/relationships/image" Target="../media/image209.png"/><Relationship Id="rId14" Type="http://schemas.openxmlformats.org/officeDocument/2006/relationships/image" Target="../media/image214.png"/></Relationships>
</file>

<file path=ppt/slides/_rels/slide93.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image" Target="../media/image222.jpg"/><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94.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s>
</file>

<file path=ppt/slides/_rels/slide95.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18" Type="http://schemas.openxmlformats.org/officeDocument/2006/relationships/image" Target="../media/image254.png"/><Relationship Id="rId3" Type="http://schemas.openxmlformats.org/officeDocument/2006/relationships/image" Target="../media/image239.png"/><Relationship Id="rId21" Type="http://schemas.openxmlformats.org/officeDocument/2006/relationships/image" Target="../media/image257.png"/><Relationship Id="rId7" Type="http://schemas.openxmlformats.org/officeDocument/2006/relationships/image" Target="../media/image243.png"/><Relationship Id="rId12" Type="http://schemas.openxmlformats.org/officeDocument/2006/relationships/image" Target="../media/image248.png"/><Relationship Id="rId17" Type="http://schemas.openxmlformats.org/officeDocument/2006/relationships/image" Target="../media/image253.png"/><Relationship Id="rId2" Type="http://schemas.openxmlformats.org/officeDocument/2006/relationships/image" Target="../media/image238.png"/><Relationship Id="rId16" Type="http://schemas.openxmlformats.org/officeDocument/2006/relationships/image" Target="../media/image252.png"/><Relationship Id="rId20"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42.png"/><Relationship Id="rId11" Type="http://schemas.openxmlformats.org/officeDocument/2006/relationships/image" Target="../media/image247.png"/><Relationship Id="rId24" Type="http://schemas.openxmlformats.org/officeDocument/2006/relationships/image" Target="../media/image260.png"/><Relationship Id="rId5" Type="http://schemas.openxmlformats.org/officeDocument/2006/relationships/image" Target="../media/image241.png"/><Relationship Id="rId15" Type="http://schemas.openxmlformats.org/officeDocument/2006/relationships/image" Target="../media/image251.png"/><Relationship Id="rId23" Type="http://schemas.openxmlformats.org/officeDocument/2006/relationships/image" Target="../media/image259.png"/><Relationship Id="rId10" Type="http://schemas.openxmlformats.org/officeDocument/2006/relationships/image" Target="../media/image246.png"/><Relationship Id="rId19" Type="http://schemas.openxmlformats.org/officeDocument/2006/relationships/image" Target="../media/image255.png"/><Relationship Id="rId4" Type="http://schemas.openxmlformats.org/officeDocument/2006/relationships/image" Target="../media/image240.png"/><Relationship Id="rId9" Type="http://schemas.openxmlformats.org/officeDocument/2006/relationships/image" Target="../media/image245.png"/><Relationship Id="rId14" Type="http://schemas.openxmlformats.org/officeDocument/2006/relationships/image" Target="../media/image250.png"/><Relationship Id="rId22" Type="http://schemas.openxmlformats.org/officeDocument/2006/relationships/image" Target="../media/image258.png"/></Relationships>
</file>

<file path=ppt/slides/_rels/slide9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1524000"/>
            <a:ext cx="6545155" cy="2285840"/>
          </a:xfrm>
        </p:spPr>
        <p:txBody>
          <a:bodyPr>
            <a:normAutofit fontScale="90000"/>
          </a:bodyPr>
          <a:lstStyle/>
          <a:p>
            <a:pPr>
              <a:spcBef>
                <a:spcPts val="1200"/>
              </a:spcBef>
            </a:pPr>
            <a:r>
              <a:rPr lang="en-US" sz="5000" spc="0" dirty="0">
                <a:latin typeface="Arial" panose="020B0604020202020204" pitchFamily="34" charset="0"/>
                <a:ea typeface="Segoe UI Semilight" charset="0"/>
              </a:rPr>
              <a:t>Azure AI Ecosystem</a:t>
            </a:r>
            <a:br>
              <a:rPr lang="en-US" sz="5000" spc="0" dirty="0">
                <a:latin typeface="Arial" panose="020B0604020202020204" pitchFamily="34" charset="0"/>
                <a:ea typeface="Segoe UI Semilight" charset="0"/>
              </a:rPr>
            </a:br>
            <a:br>
              <a:rPr lang="en-US" sz="5000" spc="0" dirty="0">
                <a:latin typeface="Arial" panose="020B0604020202020204" pitchFamily="34" charset="0"/>
                <a:ea typeface="Segoe UI Semilight" charset="0"/>
              </a:rPr>
            </a:br>
            <a:r>
              <a:rPr lang="en-US" sz="2000" spc="0" dirty="0">
                <a:latin typeface="Arial" panose="020B0604020202020204" pitchFamily="34" charset="0"/>
                <a:ea typeface="Segoe UI Semilight" charset="0"/>
              </a:rPr>
              <a:t>Technical Deep Dive –Day 1</a:t>
            </a:r>
            <a:br>
              <a:rPr lang="en-US" sz="2000" spc="0" dirty="0">
                <a:latin typeface="Arial" panose="020B0604020202020204" pitchFamily="34" charset="0"/>
                <a:ea typeface="Segoe UI Semilight" charset="0"/>
              </a:rPr>
            </a:br>
            <a:endParaRPr lang="en-US" sz="3600" spc="0" dirty="0">
              <a:latin typeface="Arial" panose="020B0604020202020204" pitchFamily="34"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4304651"/>
            <a:ext cx="6545155" cy="1792326"/>
          </a:xfrm>
        </p:spPr>
        <p:txBody>
          <a:bodyPr anchor="t"/>
          <a:lstStyle/>
          <a:p>
            <a:r>
              <a:rPr lang="en-US" sz="2000" b="1" dirty="0">
                <a:latin typeface="Arial" panose="020B0604020202020204" pitchFamily="34" charset="0"/>
                <a:ea typeface="Segoe UI Semibold" charset="0"/>
                <a:cs typeface="Arial" panose="020B0604020202020204" pitchFamily="34" charset="0"/>
              </a:rPr>
              <a:t>Sashank Pappu</a:t>
            </a:r>
          </a:p>
          <a:p>
            <a:r>
              <a:rPr lang="en-US" sz="2000" b="1" dirty="0">
                <a:latin typeface="Arial" panose="020B0604020202020204" pitchFamily="34" charset="0"/>
                <a:ea typeface="Segoe UI Semibold" charset="0"/>
                <a:cs typeface="Arial" panose="020B0604020202020204" pitchFamily="34" charset="0"/>
              </a:rPr>
              <a:t>Azure Data &amp; AI Specialist</a:t>
            </a:r>
          </a:p>
        </p:txBody>
      </p:sp>
    </p:spTree>
    <p:extLst>
      <p:ext uri="{BB962C8B-B14F-4D97-AF65-F5344CB8AC3E}">
        <p14:creationId xmlns:p14="http://schemas.microsoft.com/office/powerpoint/2010/main" val="3751262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20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350"/>
                                        <p:tgtEl>
                                          <p:spTgt spid="9">
                                            <p:txEl>
                                              <p:pRg st="1" end="1"/>
                                            </p:txEl>
                                          </p:spTgt>
                                        </p:tgtEl>
                                      </p:cBhvr>
                                    </p:animEffect>
                                    <p:anim calcmode="lin" valueType="num">
                                      <p:cBhvr>
                                        <p:cTn id="20"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70894" y="290848"/>
            <a:ext cx="11652534" cy="899282"/>
          </a:xfrm>
          <a:ln>
            <a:noFill/>
          </a:ln>
        </p:spPr>
        <p:txBody>
          <a:bodyPr/>
          <a:lstStyle/>
          <a:p>
            <a:r>
              <a:rPr lang="en-US"/>
              <a:t>Convergence accelerates digital transformation</a:t>
            </a:r>
          </a:p>
        </p:txBody>
      </p:sp>
      <p:grpSp>
        <p:nvGrpSpPr>
          <p:cNvPr id="4" name="Group 3"/>
          <p:cNvGrpSpPr/>
          <p:nvPr/>
        </p:nvGrpSpPr>
        <p:grpSpPr>
          <a:xfrm>
            <a:off x="9050743" y="2159065"/>
            <a:ext cx="2124997" cy="2915986"/>
            <a:chOff x="8976952" y="2360210"/>
            <a:chExt cx="2125903" cy="2917228"/>
          </a:xfrm>
        </p:grpSpPr>
        <p:sp>
          <p:nvSpPr>
            <p:cNvPr id="5" name="Rectangle 4"/>
            <p:cNvSpPr/>
            <p:nvPr/>
          </p:nvSpPr>
          <p:spPr>
            <a:xfrm>
              <a:off x="8976952" y="4692663"/>
              <a:ext cx="212590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Intelligence</a:t>
              </a:r>
            </a:p>
          </p:txBody>
        </p:sp>
        <p:grpSp>
          <p:nvGrpSpPr>
            <p:cNvPr id="6" name="Group 5"/>
            <p:cNvGrpSpPr/>
            <p:nvPr/>
          </p:nvGrpSpPr>
          <p:grpSpPr>
            <a:xfrm>
              <a:off x="9346084" y="2360210"/>
              <a:ext cx="1386591" cy="2042624"/>
              <a:chOff x="6692900" y="2905126"/>
              <a:chExt cx="2097088" cy="3089275"/>
            </a:xfrm>
          </p:grpSpPr>
          <p:sp>
            <p:nvSpPr>
              <p:cNvPr id="7"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 name="Line 8"/>
              <p:cNvSpPr>
                <a:spLocks noChangeShapeType="1"/>
              </p:cNvSpPr>
              <p:nvPr/>
            </p:nvSpPr>
            <p:spPr bwMode="auto">
              <a:xfrm flipH="1" flipV="1">
                <a:off x="7392988" y="4100513"/>
                <a:ext cx="146050"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9" name="Line 9"/>
              <p:cNvSpPr>
                <a:spLocks noChangeShapeType="1"/>
              </p:cNvSpPr>
              <p:nvPr/>
            </p:nvSpPr>
            <p:spPr bwMode="auto">
              <a:xfrm flipV="1">
                <a:off x="7943850" y="4100513"/>
                <a:ext cx="147638" cy="1003300"/>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0" name="Rectangle 11"/>
              <p:cNvSpPr>
                <a:spLocks noChangeArrowheads="1"/>
              </p:cNvSpPr>
              <p:nvPr/>
            </p:nvSpPr>
            <p:spPr bwMode="auto">
              <a:xfrm>
                <a:off x="7189788" y="5103813"/>
                <a:ext cx="1104900" cy="2921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 name="Rectangle 12"/>
              <p:cNvSpPr>
                <a:spLocks noChangeArrowheads="1"/>
              </p:cNvSpPr>
              <p:nvPr/>
            </p:nvSpPr>
            <p:spPr bwMode="auto">
              <a:xfrm>
                <a:off x="7291388" y="5395913"/>
                <a:ext cx="901700" cy="304800"/>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2" name="Rectangle 13"/>
              <p:cNvSpPr>
                <a:spLocks noChangeArrowheads="1"/>
              </p:cNvSpPr>
              <p:nvPr/>
            </p:nvSpPr>
            <p:spPr bwMode="auto">
              <a:xfrm>
                <a:off x="7392988" y="5700713"/>
                <a:ext cx="698500" cy="293688"/>
              </a:xfrm>
              <a:prstGeom prst="rect">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21" name="Group 20"/>
          <p:cNvGrpSpPr/>
          <p:nvPr/>
        </p:nvGrpSpPr>
        <p:grpSpPr>
          <a:xfrm>
            <a:off x="5504096" y="2231735"/>
            <a:ext cx="1962492" cy="2843316"/>
            <a:chOff x="1089145" y="2432911"/>
            <a:chExt cx="1963327" cy="2844527"/>
          </a:xfrm>
        </p:grpSpPr>
        <p:sp>
          <p:nvSpPr>
            <p:cNvPr id="22" name="Rectangle 21"/>
            <p:cNvSpPr/>
            <p:nvPr/>
          </p:nvSpPr>
          <p:spPr>
            <a:xfrm>
              <a:off x="1208754" y="4692663"/>
              <a:ext cx="1640193"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Data</a:t>
              </a:r>
            </a:p>
          </p:txBody>
        </p:sp>
        <p:grpSp>
          <p:nvGrpSpPr>
            <p:cNvPr id="23" name="Group 16"/>
            <p:cNvGrpSpPr>
              <a:grpSpLocks noChangeAspect="1"/>
            </p:cNvGrpSpPr>
            <p:nvPr/>
          </p:nvGrpSpPr>
          <p:grpSpPr bwMode="auto">
            <a:xfrm>
              <a:off x="1089145" y="2432911"/>
              <a:ext cx="1963327" cy="1968500"/>
              <a:chOff x="409" y="817"/>
              <a:chExt cx="2657" cy="2664"/>
            </a:xfrm>
          </p:grpSpPr>
          <p:sp>
            <p:nvSpPr>
              <p:cNvPr id="37" name="Oval 17"/>
              <p:cNvSpPr>
                <a:spLocks noChangeArrowheads="1"/>
              </p:cNvSpPr>
              <p:nvPr/>
            </p:nvSpPr>
            <p:spPr bwMode="auto">
              <a:xfrm>
                <a:off x="2036" y="817"/>
                <a:ext cx="1030" cy="1030"/>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8" name="Oval 18"/>
              <p:cNvSpPr>
                <a:spLocks noChangeArrowheads="1"/>
              </p:cNvSpPr>
              <p:nvPr/>
            </p:nvSpPr>
            <p:spPr bwMode="auto">
              <a:xfrm>
                <a:off x="409" y="2153"/>
                <a:ext cx="860" cy="85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9" name="Oval 19"/>
              <p:cNvSpPr>
                <a:spLocks noChangeArrowheads="1"/>
              </p:cNvSpPr>
              <p:nvPr/>
            </p:nvSpPr>
            <p:spPr bwMode="auto">
              <a:xfrm>
                <a:off x="2078" y="2792"/>
                <a:ext cx="689" cy="689"/>
              </a:xfrm>
              <a:prstGeom prst="ellipse">
                <a:avLst/>
              </a:pr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0" name="Line 20"/>
              <p:cNvSpPr>
                <a:spLocks noChangeShapeType="1"/>
              </p:cNvSpPr>
              <p:nvPr/>
            </p:nvSpPr>
            <p:spPr bwMode="auto">
              <a:xfrm flipH="1" flipV="1">
                <a:off x="1219" y="2749"/>
                <a:ext cx="859" cy="348"/>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1" name="Line 21"/>
              <p:cNvSpPr>
                <a:spLocks noChangeShapeType="1"/>
              </p:cNvSpPr>
              <p:nvPr/>
            </p:nvSpPr>
            <p:spPr bwMode="auto">
              <a:xfrm flipV="1">
                <a:off x="1176" y="1677"/>
                <a:ext cx="945" cy="603"/>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24" name="Group 23"/>
            <p:cNvGrpSpPr/>
            <p:nvPr/>
          </p:nvGrpSpPr>
          <p:grpSpPr>
            <a:xfrm>
              <a:off x="2361582" y="2545600"/>
              <a:ext cx="607986" cy="522788"/>
              <a:chOff x="1809120" y="2381553"/>
              <a:chExt cx="726560" cy="624745"/>
            </a:xfrm>
            <a:solidFill>
              <a:schemeClr val="accent1"/>
            </a:solidFill>
          </p:grpSpPr>
          <p:sp>
            <p:nvSpPr>
              <p:cNvPr id="25"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6"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7"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8"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9"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0"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1"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2"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3"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4"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5"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solidFill>
                  <a:schemeClr val="accent1"/>
                </a:solidFill>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nvGrpSpPr>
          <p:cNvPr id="42" name="Group 41"/>
          <p:cNvGrpSpPr/>
          <p:nvPr/>
        </p:nvGrpSpPr>
        <p:grpSpPr>
          <a:xfrm>
            <a:off x="881043" y="2336714"/>
            <a:ext cx="3208558" cy="2738338"/>
            <a:chOff x="4612197" y="2537935"/>
            <a:chExt cx="3209924" cy="2739503"/>
          </a:xfrm>
        </p:grpSpPr>
        <p:sp>
          <p:nvSpPr>
            <p:cNvPr id="43" name="Rectangle 42"/>
            <p:cNvSpPr/>
            <p:nvPr/>
          </p:nvSpPr>
          <p:spPr>
            <a:xfrm>
              <a:off x="5587665" y="4692663"/>
              <a:ext cx="1204176" cy="584775"/>
            </a:xfrm>
            <a:prstGeom prst="rect">
              <a:avLst/>
            </a:prstGeom>
            <a:ln>
              <a:noFill/>
            </a:ln>
          </p:spPr>
          <p:txBody>
            <a:bodyPr wrap="none" lIns="0" tIns="0" rIns="0" bIns="0">
              <a:no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a:ln>
                    <a:noFill/>
                  </a:ln>
                  <a:effectLst/>
                  <a:uLnTx/>
                  <a:uFillTx/>
                  <a:latin typeface="Segoe UI Light"/>
                  <a:ea typeface="+mn-ea"/>
                  <a:cs typeface="+mn-cs"/>
                </a:rPr>
                <a:t>Cloud</a:t>
              </a:r>
            </a:p>
          </p:txBody>
        </p:sp>
        <p:grpSp>
          <p:nvGrpSpPr>
            <p:cNvPr id="44" name="Group 43"/>
            <p:cNvGrpSpPr/>
            <p:nvPr/>
          </p:nvGrpSpPr>
          <p:grpSpPr>
            <a:xfrm>
              <a:off x="4612197" y="2537935"/>
              <a:ext cx="3209924" cy="1864899"/>
              <a:chOff x="4410076" y="2328864"/>
              <a:chExt cx="3371850" cy="1958975"/>
            </a:xfrm>
          </p:grpSpPr>
          <p:sp>
            <p:nvSpPr>
              <p:cNvPr id="4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46" name="Group 45"/>
              <p:cNvGrpSpPr/>
              <p:nvPr/>
            </p:nvGrpSpPr>
            <p:grpSpPr>
              <a:xfrm>
                <a:off x="5665789" y="2981327"/>
                <a:ext cx="868363" cy="1089025"/>
                <a:chOff x="5665789" y="2981327"/>
                <a:chExt cx="868363" cy="1089025"/>
              </a:xfrm>
            </p:grpSpPr>
            <p:sp>
              <p:nvSpPr>
                <p:cNvPr id="4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tx2"/>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8" name="Line 32"/>
                <p:cNvSpPr>
                  <a:spLocks noChangeShapeType="1"/>
                </p:cNvSpPr>
                <p:nvPr/>
              </p:nvSpPr>
              <p:spPr bwMode="auto">
                <a:xfrm>
                  <a:off x="6099176" y="2981327"/>
                  <a:ext cx="0" cy="1089025"/>
                </a:xfrm>
                <a:prstGeom prst="line">
                  <a:avLst/>
                </a:prstGeom>
                <a:noFill/>
                <a:ln w="28575"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grpSp>
    </p:spTree>
    <p:extLst>
      <p:ext uri="{BB962C8B-B14F-4D97-AF65-F5344CB8AC3E}">
        <p14:creationId xmlns:p14="http://schemas.microsoft.com/office/powerpoint/2010/main" val="10666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12065" rIns="0" bIns="0" rtlCol="0">
            <a:spAutoFit/>
          </a:bodyPr>
          <a:lstStyle/>
          <a:p>
            <a:pPr algn="ctr">
              <a:lnSpc>
                <a:spcPts val="4675"/>
              </a:lnSpc>
              <a:spcBef>
                <a:spcPts val="95"/>
              </a:spcBef>
            </a:pPr>
            <a:r>
              <a:rPr spc="10" dirty="0"/>
              <a:t>Automated Machine</a:t>
            </a:r>
            <a:r>
              <a:rPr spc="165" dirty="0"/>
              <a:t> </a:t>
            </a:r>
            <a:r>
              <a:rPr spc="10" dirty="0"/>
              <a:t>Learning</a:t>
            </a:r>
          </a:p>
          <a:p>
            <a:pPr algn="ctr">
              <a:lnSpc>
                <a:spcPts val="2755"/>
              </a:lnSpc>
            </a:pPr>
            <a:r>
              <a:rPr sz="2400" spc="15" dirty="0"/>
              <a:t>(in </a:t>
            </a:r>
            <a:r>
              <a:rPr sz="2400" spc="20" dirty="0"/>
              <a:t>Machine </a:t>
            </a:r>
            <a:r>
              <a:rPr sz="2400" spc="25" dirty="0"/>
              <a:t>Learning</a:t>
            </a:r>
            <a:r>
              <a:rPr sz="2400" spc="70" dirty="0"/>
              <a:t> </a:t>
            </a:r>
            <a:r>
              <a:rPr sz="2400" spc="35" dirty="0"/>
              <a:t>Services)</a:t>
            </a:r>
            <a:endParaRPr sz="2400"/>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0000">
              <a:alpha val="5882"/>
            </a:srgbClr>
          </a:solidFill>
        </p:spPr>
        <p:txBody>
          <a:bodyPr wrap="square" lIns="0" tIns="0" rIns="0" bIns="0" rtlCol="0"/>
          <a:lstStyle/>
          <a:p>
            <a:endParaRPr/>
          </a:p>
        </p:txBody>
      </p:sp>
      <p:sp>
        <p:nvSpPr>
          <p:cNvPr id="3" name="object 3"/>
          <p:cNvSpPr/>
          <p:nvPr/>
        </p:nvSpPr>
        <p:spPr>
          <a:xfrm>
            <a:off x="1530096" y="2459735"/>
            <a:ext cx="9154668" cy="29794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69719" y="2487167"/>
            <a:ext cx="9075420" cy="290017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939285" y="470992"/>
            <a:ext cx="4313555" cy="1301115"/>
          </a:xfrm>
          <a:prstGeom prst="rect">
            <a:avLst/>
          </a:prstGeom>
        </p:spPr>
        <p:txBody>
          <a:bodyPr vert="horz" wrap="square" lIns="0" tIns="88265" rIns="0" bIns="0" rtlCol="0">
            <a:spAutoFit/>
          </a:bodyPr>
          <a:lstStyle/>
          <a:p>
            <a:pPr marL="88900" marR="5080" indent="-76200">
              <a:lnSpc>
                <a:spcPts val="4760"/>
              </a:lnSpc>
              <a:spcBef>
                <a:spcPts val="695"/>
              </a:spcBef>
            </a:pPr>
            <a:r>
              <a:rPr sz="4400" b="0" spc="-10" dirty="0">
                <a:solidFill>
                  <a:srgbClr val="000000"/>
                </a:solidFill>
                <a:latin typeface="Calibri Light"/>
                <a:cs typeface="Calibri Light"/>
              </a:rPr>
              <a:t>What </a:t>
            </a:r>
            <a:r>
              <a:rPr sz="4400" b="0" dirty="0">
                <a:solidFill>
                  <a:srgbClr val="000000"/>
                </a:solidFill>
                <a:latin typeface="Calibri Light"/>
                <a:cs typeface="Calibri Light"/>
              </a:rPr>
              <a:t>is</a:t>
            </a:r>
            <a:r>
              <a:rPr sz="4400" b="0" spc="-40" dirty="0">
                <a:solidFill>
                  <a:srgbClr val="000000"/>
                </a:solidFill>
                <a:latin typeface="Calibri Light"/>
                <a:cs typeface="Calibri Light"/>
              </a:rPr>
              <a:t> </a:t>
            </a:r>
            <a:r>
              <a:rPr sz="4400" b="0" spc="-20" dirty="0">
                <a:solidFill>
                  <a:srgbClr val="000000"/>
                </a:solidFill>
                <a:latin typeface="Calibri Light"/>
                <a:cs typeface="Calibri Light"/>
              </a:rPr>
              <a:t>automated  </a:t>
            </a:r>
            <a:r>
              <a:rPr sz="4400" b="0" spc="-5" dirty="0">
                <a:solidFill>
                  <a:srgbClr val="000000"/>
                </a:solidFill>
                <a:latin typeface="Calibri Light"/>
                <a:cs typeface="Calibri Light"/>
              </a:rPr>
              <a:t>machine</a:t>
            </a:r>
            <a:r>
              <a:rPr sz="4400" b="0" spc="-40" dirty="0">
                <a:solidFill>
                  <a:srgbClr val="000000"/>
                </a:solidFill>
                <a:latin typeface="Calibri Light"/>
                <a:cs typeface="Calibri Light"/>
              </a:rPr>
              <a:t> </a:t>
            </a:r>
            <a:r>
              <a:rPr sz="4400" b="0" dirty="0">
                <a:solidFill>
                  <a:srgbClr val="000000"/>
                </a:solidFill>
                <a:latin typeface="Calibri Light"/>
                <a:cs typeface="Calibri Light"/>
              </a:rPr>
              <a:t>learning?</a:t>
            </a:r>
            <a:endParaRPr sz="4400">
              <a:latin typeface="Calibri Light"/>
              <a:cs typeface="Calibri 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09117"/>
            <a:ext cx="1556385" cy="563245"/>
          </a:xfrm>
          <a:prstGeom prst="rect">
            <a:avLst/>
          </a:prstGeom>
        </p:spPr>
        <p:txBody>
          <a:bodyPr vert="horz" wrap="square" lIns="0" tIns="15875" rIns="0" bIns="0" rtlCol="0">
            <a:spAutoFit/>
          </a:bodyPr>
          <a:lstStyle/>
          <a:p>
            <a:pPr marL="12700">
              <a:lnSpc>
                <a:spcPct val="100000"/>
              </a:lnSpc>
              <a:spcBef>
                <a:spcPts val="125"/>
              </a:spcBef>
            </a:pPr>
            <a:r>
              <a:rPr sz="3500" b="1" spc="-135" dirty="0">
                <a:solidFill>
                  <a:srgbClr val="0078D6"/>
                </a:solidFill>
                <a:latin typeface="Segoe UI Semibold"/>
                <a:cs typeface="Segoe UI Semibold"/>
              </a:rPr>
              <a:t>A</a:t>
            </a:r>
            <a:r>
              <a:rPr sz="3500" b="1" spc="-125" dirty="0">
                <a:solidFill>
                  <a:srgbClr val="0078D6"/>
                </a:solidFill>
                <a:latin typeface="Segoe UI Semibold"/>
                <a:cs typeface="Segoe UI Semibold"/>
              </a:rPr>
              <a:t>u</a:t>
            </a:r>
            <a:r>
              <a:rPr sz="3500" b="1" spc="-165" dirty="0">
                <a:solidFill>
                  <a:srgbClr val="0078D6"/>
                </a:solidFill>
                <a:latin typeface="Segoe UI Semibold"/>
                <a:cs typeface="Segoe UI Semibold"/>
              </a:rPr>
              <a:t>t</a:t>
            </a:r>
            <a:r>
              <a:rPr sz="3500" b="1" spc="-125" dirty="0">
                <a:solidFill>
                  <a:srgbClr val="0078D6"/>
                </a:solidFill>
                <a:latin typeface="Segoe UI Semibold"/>
                <a:cs typeface="Segoe UI Semibold"/>
              </a:rPr>
              <a:t>o</a:t>
            </a:r>
            <a:r>
              <a:rPr sz="3500" b="1" spc="-120" dirty="0">
                <a:solidFill>
                  <a:srgbClr val="0078D6"/>
                </a:solidFill>
                <a:latin typeface="Segoe UI Semibold"/>
                <a:cs typeface="Segoe UI Semibold"/>
              </a:rPr>
              <a:t>M</a:t>
            </a:r>
            <a:r>
              <a:rPr sz="3500" b="1" spc="10" dirty="0">
                <a:solidFill>
                  <a:srgbClr val="0078D6"/>
                </a:solidFill>
                <a:latin typeface="Segoe UI Semibold"/>
                <a:cs typeface="Segoe UI Semibold"/>
              </a:rPr>
              <a:t>L</a:t>
            </a:r>
            <a:endParaRPr sz="3500">
              <a:latin typeface="Segoe UI Semibold"/>
              <a:cs typeface="Segoe UI Semibold"/>
            </a:endParaRPr>
          </a:p>
        </p:txBody>
      </p:sp>
      <p:sp>
        <p:nvSpPr>
          <p:cNvPr id="4" name="object 4"/>
          <p:cNvSpPr/>
          <p:nvPr/>
        </p:nvSpPr>
        <p:spPr>
          <a:xfrm>
            <a:off x="1533701" y="2071088"/>
            <a:ext cx="9563709" cy="322416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21"/>
          <p:cNvSpPr txBox="1"/>
          <p:nvPr/>
        </p:nvSpPr>
        <p:spPr>
          <a:xfrm>
            <a:off x="1005401" y="2304436"/>
            <a:ext cx="2002200" cy="2617200"/>
          </a:xfrm>
          <a:prstGeom prst="rect">
            <a:avLst/>
          </a:prstGeom>
          <a:noFill/>
          <a:ln>
            <a:noFill/>
          </a:ln>
        </p:spPr>
        <p:txBody>
          <a:bodyPr spcFirstLastPara="1" wrap="square" lIns="91425" tIns="45700" rIns="91425" bIns="45700" anchor="t" anchorCtr="0">
            <a:noAutofit/>
          </a:bodyPr>
          <a:lstStyle/>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SQL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Cosmos DB</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Datawarehouse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Data lake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Blob storage</a:t>
            </a:r>
            <a:endParaRPr dirty="0"/>
          </a:p>
          <a:p>
            <a:pPr marL="0" marR="0" lvl="0" indent="0" algn="l" rtl="0">
              <a:lnSpc>
                <a:spcPct val="200000"/>
              </a:lnSpc>
              <a:spcBef>
                <a:spcPts val="0"/>
              </a:spcBef>
              <a:spcAft>
                <a:spcPts val="0"/>
              </a:spcAft>
              <a:buClr>
                <a:schemeClr val="dk1"/>
              </a:buClr>
              <a:buSzPts val="1400"/>
              <a:buFont typeface="Calibri"/>
              <a:buNone/>
            </a:pPr>
            <a:r>
              <a:rPr lang="en-US" sz="1400" b="0" i="0" u="none" strike="noStrike" cap="none" dirty="0">
                <a:solidFill>
                  <a:schemeClr val="dk1"/>
                </a:solidFill>
                <a:latin typeface="Calibri"/>
                <a:ea typeface="Calibri"/>
                <a:cs typeface="Calibri"/>
                <a:sym typeface="Calibri"/>
              </a:rPr>
              <a:t>…</a:t>
            </a:r>
            <a:endParaRPr dirty="0"/>
          </a:p>
        </p:txBody>
      </p:sp>
      <p:sp>
        <p:nvSpPr>
          <p:cNvPr id="1035" name="Google Shape;1035;p121"/>
          <p:cNvSpPr/>
          <p:nvPr/>
        </p:nvSpPr>
        <p:spPr>
          <a:xfrm>
            <a:off x="2110883" y="2498979"/>
            <a:ext cx="637500" cy="2174700"/>
          </a:xfrm>
          <a:prstGeom prst="rightBrace">
            <a:avLst>
              <a:gd name="adj1" fmla="val 54386"/>
              <a:gd name="adj2" fmla="val 50000"/>
            </a:avLst>
          </a:prstGeom>
          <a:noFill/>
          <a:ln w="38100" cap="flat" cmpd="sng">
            <a:solidFill>
              <a:srgbClr val="9CC2E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036" name="Google Shape;1036;p121"/>
          <p:cNvSpPr/>
          <p:nvPr/>
        </p:nvSpPr>
        <p:spPr>
          <a:xfrm>
            <a:off x="3503098" y="4518045"/>
            <a:ext cx="12729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Prepare Data</a:t>
            </a:r>
            <a:endParaRPr/>
          </a:p>
        </p:txBody>
      </p:sp>
      <p:sp>
        <p:nvSpPr>
          <p:cNvPr id="1037" name="Google Shape;1037;p121"/>
          <p:cNvSpPr/>
          <p:nvPr/>
        </p:nvSpPr>
        <p:spPr>
          <a:xfrm rot="-8100000">
            <a:off x="5222488" y="3339517"/>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8" name="Google Shape;1038;p121"/>
          <p:cNvSpPr/>
          <p:nvPr/>
        </p:nvSpPr>
        <p:spPr>
          <a:xfrm rot="-8100000">
            <a:off x="8213629" y="3339518"/>
            <a:ext cx="474751" cy="474751"/>
          </a:xfrm>
          <a:prstGeom prst="corner">
            <a:avLst>
              <a:gd name="adj1" fmla="val 10308"/>
              <a:gd name="adj2" fmla="val 9545"/>
            </a:avLst>
          </a:prstGeom>
          <a:solidFill>
            <a:srgbClr val="0070C0">
              <a:alpha val="5176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39" name="Google Shape;1039;p121"/>
          <p:cNvSpPr/>
          <p:nvPr/>
        </p:nvSpPr>
        <p:spPr>
          <a:xfrm>
            <a:off x="6468799" y="4518045"/>
            <a:ext cx="12435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Build &amp; Train</a:t>
            </a:r>
            <a:endParaRPr/>
          </a:p>
        </p:txBody>
      </p:sp>
      <p:sp>
        <p:nvSpPr>
          <p:cNvPr id="1040" name="Google Shape;1040;p121"/>
          <p:cNvSpPr/>
          <p:nvPr/>
        </p:nvSpPr>
        <p:spPr>
          <a:xfrm>
            <a:off x="9753348" y="4518045"/>
            <a:ext cx="7686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1600"/>
              <a:buFont typeface="Calibri"/>
              <a:buNone/>
            </a:pPr>
            <a:r>
              <a:rPr lang="en-US" sz="1600" b="0" i="0" u="none" strike="noStrike" cap="none">
                <a:solidFill>
                  <a:schemeClr val="dk1"/>
                </a:solidFill>
                <a:latin typeface="Calibri"/>
                <a:ea typeface="Calibri"/>
                <a:cs typeface="Calibri"/>
                <a:sym typeface="Calibri"/>
              </a:rPr>
              <a:t>Deploy</a:t>
            </a:r>
            <a:endParaRPr/>
          </a:p>
        </p:txBody>
      </p:sp>
      <p:pic>
        <p:nvPicPr>
          <p:cNvPr id="1041" name="Google Shape;1041;p121"/>
          <p:cNvPicPr preferRelativeResize="0"/>
          <p:nvPr/>
        </p:nvPicPr>
        <p:blipFill rotWithShape="1">
          <a:blip r:embed="rId3">
            <a:alphaModFix/>
          </a:blip>
          <a:srcRect/>
          <a:stretch/>
        </p:blipFill>
        <p:spPr>
          <a:xfrm>
            <a:off x="9410070" y="2761104"/>
            <a:ext cx="1455229" cy="1482947"/>
          </a:xfrm>
          <a:prstGeom prst="rect">
            <a:avLst/>
          </a:prstGeom>
          <a:noFill/>
          <a:ln>
            <a:noFill/>
          </a:ln>
        </p:spPr>
      </p:pic>
      <p:pic>
        <p:nvPicPr>
          <p:cNvPr id="1042" name="Google Shape;1042;p121"/>
          <p:cNvPicPr preferRelativeResize="0"/>
          <p:nvPr/>
        </p:nvPicPr>
        <p:blipFill rotWithShape="1">
          <a:blip r:embed="rId4">
            <a:alphaModFix/>
          </a:blip>
          <a:srcRect/>
          <a:stretch/>
        </p:blipFill>
        <p:spPr>
          <a:xfrm>
            <a:off x="6248553" y="2748819"/>
            <a:ext cx="1788778" cy="1495232"/>
          </a:xfrm>
          <a:prstGeom prst="rect">
            <a:avLst/>
          </a:prstGeom>
          <a:noFill/>
          <a:ln>
            <a:noFill/>
          </a:ln>
        </p:spPr>
      </p:pic>
      <p:grpSp>
        <p:nvGrpSpPr>
          <p:cNvPr id="1043" name="Google Shape;1043;p121"/>
          <p:cNvGrpSpPr/>
          <p:nvPr/>
        </p:nvGrpSpPr>
        <p:grpSpPr>
          <a:xfrm>
            <a:off x="3469353" y="2761128"/>
            <a:ext cx="1395507" cy="1319217"/>
            <a:chOff x="417356" y="1710268"/>
            <a:chExt cx="1611998" cy="1523873"/>
          </a:xfrm>
        </p:grpSpPr>
        <p:grpSp>
          <p:nvGrpSpPr>
            <p:cNvPr id="1044" name="Google Shape;1044;p121"/>
            <p:cNvGrpSpPr/>
            <p:nvPr/>
          </p:nvGrpSpPr>
          <p:grpSpPr>
            <a:xfrm>
              <a:off x="417356" y="1710268"/>
              <a:ext cx="431100" cy="1413852"/>
              <a:chOff x="1395310" y="3332039"/>
              <a:chExt cx="431100" cy="1413852"/>
            </a:xfrm>
          </p:grpSpPr>
          <p:sp>
            <p:nvSpPr>
              <p:cNvPr id="1045" name="Google Shape;1045;p121"/>
              <p:cNvSpPr/>
              <p:nvPr/>
            </p:nvSpPr>
            <p:spPr>
              <a:xfrm>
                <a:off x="1395310" y="3332039"/>
                <a:ext cx="431100" cy="371400"/>
              </a:xfrm>
              <a:prstGeom prst="triangle">
                <a:avLst>
                  <a:gd name="adj" fmla="val 50000"/>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6" name="Google Shape;1046;p121"/>
              <p:cNvSpPr/>
              <p:nvPr/>
            </p:nvSpPr>
            <p:spPr>
              <a:xfrm>
                <a:off x="1438477" y="3855311"/>
                <a:ext cx="344700" cy="344700"/>
              </a:xfrm>
              <a:prstGeom prst="rect">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47" name="Google Shape;1047;p121"/>
              <p:cNvSpPr/>
              <p:nvPr/>
            </p:nvSpPr>
            <p:spPr>
              <a:xfrm>
                <a:off x="1413641" y="4351691"/>
                <a:ext cx="394200" cy="394200"/>
              </a:xfrm>
              <a:prstGeom prst="ellipse">
                <a:avLst/>
              </a:prstGeom>
              <a:solidFill>
                <a:schemeClr val="lt1">
                  <a:alpha val="45880"/>
                </a:scheme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48" name="Google Shape;1048;p121"/>
            <p:cNvGrpSpPr/>
            <p:nvPr/>
          </p:nvGrpSpPr>
          <p:grpSpPr>
            <a:xfrm>
              <a:off x="940569" y="1710268"/>
              <a:ext cx="431100" cy="1413852"/>
              <a:chOff x="1395310" y="3332039"/>
              <a:chExt cx="431100" cy="1413852"/>
            </a:xfrm>
          </p:grpSpPr>
          <p:sp>
            <p:nvSpPr>
              <p:cNvPr id="1049" name="Google Shape;1049;p121"/>
              <p:cNvSpPr/>
              <p:nvPr/>
            </p:nvSpPr>
            <p:spPr>
              <a:xfrm>
                <a:off x="1395310" y="3332039"/>
                <a:ext cx="431100" cy="371400"/>
              </a:xfrm>
              <a:prstGeom prst="triangle">
                <a:avLst>
                  <a:gd name="adj" fmla="val 50000"/>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0" name="Google Shape;1050;p121"/>
              <p:cNvSpPr/>
              <p:nvPr/>
            </p:nvSpPr>
            <p:spPr>
              <a:xfrm>
                <a:off x="1438477" y="3855311"/>
                <a:ext cx="344700" cy="344700"/>
              </a:xfrm>
              <a:prstGeom prst="rect">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1" name="Google Shape;1051;p121"/>
              <p:cNvSpPr/>
              <p:nvPr/>
            </p:nvSpPr>
            <p:spPr>
              <a:xfrm>
                <a:off x="1413641" y="4351691"/>
                <a:ext cx="394200" cy="394200"/>
              </a:xfrm>
              <a:prstGeom prst="ellipse">
                <a:avLst/>
              </a:prstGeom>
              <a:solidFill>
                <a:srgbClr val="F15B2A">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2" name="Google Shape;1052;p121"/>
            <p:cNvGrpSpPr/>
            <p:nvPr/>
          </p:nvGrpSpPr>
          <p:grpSpPr>
            <a:xfrm>
              <a:off x="1463782" y="1710268"/>
              <a:ext cx="431100" cy="1413852"/>
              <a:chOff x="1395310" y="3332039"/>
              <a:chExt cx="431100" cy="1413852"/>
            </a:xfrm>
          </p:grpSpPr>
          <p:sp>
            <p:nvSpPr>
              <p:cNvPr id="1053" name="Google Shape;1053;p121"/>
              <p:cNvSpPr/>
              <p:nvPr/>
            </p:nvSpPr>
            <p:spPr>
              <a:xfrm>
                <a:off x="1395310" y="3332039"/>
                <a:ext cx="431100" cy="371400"/>
              </a:xfrm>
              <a:prstGeom prst="triangle">
                <a:avLst>
                  <a:gd name="adj" fmla="val 50000"/>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4" name="Google Shape;1054;p121"/>
              <p:cNvSpPr/>
              <p:nvPr/>
            </p:nvSpPr>
            <p:spPr>
              <a:xfrm>
                <a:off x="1438477" y="3855311"/>
                <a:ext cx="344700" cy="344700"/>
              </a:xfrm>
              <a:prstGeom prst="rect">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5" name="Google Shape;1055;p121"/>
              <p:cNvSpPr/>
              <p:nvPr/>
            </p:nvSpPr>
            <p:spPr>
              <a:xfrm>
                <a:off x="1413641" y="4351691"/>
                <a:ext cx="394200" cy="394200"/>
              </a:xfrm>
              <a:prstGeom prst="ellipse">
                <a:avLst/>
              </a:prstGeom>
              <a:solidFill>
                <a:srgbClr val="00BCF2">
                  <a:alpha val="45880"/>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56" name="Google Shape;1056;p121"/>
            <p:cNvGrpSpPr/>
            <p:nvPr/>
          </p:nvGrpSpPr>
          <p:grpSpPr>
            <a:xfrm>
              <a:off x="473590" y="1759166"/>
              <a:ext cx="431100" cy="1413852"/>
              <a:chOff x="1395310" y="3332039"/>
              <a:chExt cx="431100" cy="1413852"/>
            </a:xfrm>
          </p:grpSpPr>
          <p:sp>
            <p:nvSpPr>
              <p:cNvPr id="1057" name="Google Shape;1057;p121"/>
              <p:cNvSpPr/>
              <p:nvPr/>
            </p:nvSpPr>
            <p:spPr>
              <a:xfrm>
                <a:off x="1395310" y="3332039"/>
                <a:ext cx="431100" cy="371400"/>
              </a:xfrm>
              <a:prstGeom prst="triangle">
                <a:avLst>
                  <a:gd name="adj" fmla="val 50000"/>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8" name="Google Shape;1058;p121"/>
              <p:cNvSpPr/>
              <p:nvPr/>
            </p:nvSpPr>
            <p:spPr>
              <a:xfrm>
                <a:off x="1438477" y="3855311"/>
                <a:ext cx="344700" cy="344700"/>
              </a:xfrm>
              <a:prstGeom prst="rect">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59" name="Google Shape;1059;p121"/>
              <p:cNvSpPr/>
              <p:nvPr/>
            </p:nvSpPr>
            <p:spPr>
              <a:xfrm>
                <a:off x="1413641" y="4351691"/>
                <a:ext cx="394200" cy="394200"/>
              </a:xfrm>
              <a:prstGeom prst="ellipse">
                <a:avLst/>
              </a:prstGeom>
              <a:solidFill>
                <a:srgbClr val="B4D7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0" name="Google Shape;1060;p121"/>
            <p:cNvGrpSpPr/>
            <p:nvPr/>
          </p:nvGrpSpPr>
          <p:grpSpPr>
            <a:xfrm>
              <a:off x="996803" y="1759166"/>
              <a:ext cx="431100" cy="1413852"/>
              <a:chOff x="1395310" y="3332039"/>
              <a:chExt cx="431100" cy="1413852"/>
            </a:xfrm>
          </p:grpSpPr>
          <p:sp>
            <p:nvSpPr>
              <p:cNvPr id="1061" name="Google Shape;1061;p121"/>
              <p:cNvSpPr/>
              <p:nvPr/>
            </p:nvSpPr>
            <p:spPr>
              <a:xfrm>
                <a:off x="1395310" y="3332039"/>
                <a:ext cx="431100" cy="371400"/>
              </a:xfrm>
              <a:prstGeom prst="triangle">
                <a:avLst>
                  <a:gd name="adj" fmla="val 50000"/>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2" name="Google Shape;1062;p121"/>
              <p:cNvSpPr/>
              <p:nvPr/>
            </p:nvSpPr>
            <p:spPr>
              <a:xfrm>
                <a:off x="1438477" y="3855311"/>
                <a:ext cx="344700" cy="344700"/>
              </a:xfrm>
              <a:prstGeom prst="rect">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3" name="Google Shape;1063;p121"/>
              <p:cNvSpPr/>
              <p:nvPr/>
            </p:nvSpPr>
            <p:spPr>
              <a:xfrm>
                <a:off x="1413641" y="4351691"/>
                <a:ext cx="394200" cy="394200"/>
              </a:xfrm>
              <a:prstGeom prst="ellipse">
                <a:avLst/>
              </a:prstGeom>
              <a:solidFill>
                <a:srgbClr val="AB645B"/>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4" name="Google Shape;1064;p121"/>
            <p:cNvGrpSpPr/>
            <p:nvPr/>
          </p:nvGrpSpPr>
          <p:grpSpPr>
            <a:xfrm>
              <a:off x="1520016" y="1759166"/>
              <a:ext cx="431100" cy="1413852"/>
              <a:chOff x="1395310" y="3332039"/>
              <a:chExt cx="431100" cy="1413852"/>
            </a:xfrm>
          </p:grpSpPr>
          <p:sp>
            <p:nvSpPr>
              <p:cNvPr id="1065" name="Google Shape;1065;p121"/>
              <p:cNvSpPr/>
              <p:nvPr/>
            </p:nvSpPr>
            <p:spPr>
              <a:xfrm>
                <a:off x="1395310" y="3332039"/>
                <a:ext cx="431100" cy="371400"/>
              </a:xfrm>
              <a:prstGeom prst="triangle">
                <a:avLst>
                  <a:gd name="adj" fmla="val 50000"/>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6" name="Google Shape;1066;p121"/>
              <p:cNvSpPr/>
              <p:nvPr/>
            </p:nvSpPr>
            <p:spPr>
              <a:xfrm>
                <a:off x="1438477" y="3855311"/>
                <a:ext cx="344700" cy="344700"/>
              </a:xfrm>
              <a:prstGeom prst="rect">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67" name="Google Shape;1067;p121"/>
              <p:cNvSpPr/>
              <p:nvPr/>
            </p:nvSpPr>
            <p:spPr>
              <a:xfrm>
                <a:off x="1413641" y="4351691"/>
                <a:ext cx="394200" cy="394200"/>
              </a:xfrm>
              <a:prstGeom prst="ellipse">
                <a:avLst/>
              </a:prstGeom>
              <a:solidFill>
                <a:srgbClr val="00A8E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68" name="Google Shape;1068;p121"/>
            <p:cNvGrpSpPr/>
            <p:nvPr/>
          </p:nvGrpSpPr>
          <p:grpSpPr>
            <a:xfrm>
              <a:off x="551828" y="1820289"/>
              <a:ext cx="431100" cy="1413852"/>
              <a:chOff x="1395310" y="3332039"/>
              <a:chExt cx="431100" cy="1413852"/>
            </a:xfrm>
          </p:grpSpPr>
          <p:sp>
            <p:nvSpPr>
              <p:cNvPr id="1069" name="Google Shape;1069;p121"/>
              <p:cNvSpPr/>
              <p:nvPr/>
            </p:nvSpPr>
            <p:spPr>
              <a:xfrm>
                <a:off x="1395310" y="3332039"/>
                <a:ext cx="431100" cy="371400"/>
              </a:xfrm>
              <a:prstGeom prst="triangle">
                <a:avLst>
                  <a:gd name="adj" fmla="val 50000"/>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0" name="Google Shape;1070;p121"/>
              <p:cNvSpPr/>
              <p:nvPr/>
            </p:nvSpPr>
            <p:spPr>
              <a:xfrm>
                <a:off x="1438477" y="3855311"/>
                <a:ext cx="344700" cy="344700"/>
              </a:xfrm>
              <a:prstGeom prst="rect">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1" name="Google Shape;1071;p121"/>
              <p:cNvSpPr/>
              <p:nvPr/>
            </p:nvSpPr>
            <p:spPr>
              <a:xfrm>
                <a:off x="1413641" y="4351691"/>
                <a:ext cx="394200" cy="394200"/>
              </a:xfrm>
              <a:prstGeom prst="ellipse">
                <a:avLst/>
              </a:prstGeom>
              <a:solidFill>
                <a:srgbClr val="0070C0"/>
              </a:solidFill>
              <a:ln w="9525" cap="flat" cmpd="sng">
                <a:solidFill>
                  <a:schemeClr val="accent1"/>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2" name="Google Shape;1072;p121"/>
            <p:cNvGrpSpPr/>
            <p:nvPr/>
          </p:nvGrpSpPr>
          <p:grpSpPr>
            <a:xfrm>
              <a:off x="1075041" y="1820289"/>
              <a:ext cx="431100" cy="1413852"/>
              <a:chOff x="1395310" y="3332039"/>
              <a:chExt cx="431100" cy="1413852"/>
            </a:xfrm>
          </p:grpSpPr>
          <p:sp>
            <p:nvSpPr>
              <p:cNvPr id="1073" name="Google Shape;1073;p121"/>
              <p:cNvSpPr/>
              <p:nvPr/>
            </p:nvSpPr>
            <p:spPr>
              <a:xfrm>
                <a:off x="1395310" y="3332039"/>
                <a:ext cx="431100" cy="371400"/>
              </a:xfrm>
              <a:prstGeom prst="triangle">
                <a:avLst>
                  <a:gd name="adj" fmla="val 50000"/>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4" name="Google Shape;1074;p121"/>
              <p:cNvSpPr/>
              <p:nvPr/>
            </p:nvSpPr>
            <p:spPr>
              <a:xfrm>
                <a:off x="1438477" y="3855311"/>
                <a:ext cx="344700" cy="344700"/>
              </a:xfrm>
              <a:prstGeom prst="rect">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5" name="Google Shape;1075;p121"/>
              <p:cNvSpPr/>
              <p:nvPr/>
            </p:nvSpPr>
            <p:spPr>
              <a:xfrm>
                <a:off x="1413641" y="4351691"/>
                <a:ext cx="394200" cy="394200"/>
              </a:xfrm>
              <a:prstGeom prst="ellipse">
                <a:avLst/>
              </a:prstGeom>
              <a:solidFill>
                <a:srgbClr val="F15B2A"/>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nvGrpSpPr>
            <p:cNvPr id="1076" name="Google Shape;1076;p121"/>
            <p:cNvGrpSpPr/>
            <p:nvPr/>
          </p:nvGrpSpPr>
          <p:grpSpPr>
            <a:xfrm>
              <a:off x="1598254" y="1820289"/>
              <a:ext cx="431100" cy="1413852"/>
              <a:chOff x="1395310" y="3332039"/>
              <a:chExt cx="431100" cy="1413852"/>
            </a:xfrm>
          </p:grpSpPr>
          <p:sp>
            <p:nvSpPr>
              <p:cNvPr id="1077" name="Google Shape;1077;p121"/>
              <p:cNvSpPr/>
              <p:nvPr/>
            </p:nvSpPr>
            <p:spPr>
              <a:xfrm>
                <a:off x="1395310" y="3332039"/>
                <a:ext cx="431100" cy="371400"/>
              </a:xfrm>
              <a:prstGeom prst="triangle">
                <a:avLst>
                  <a:gd name="adj" fmla="val 50000"/>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8" name="Google Shape;1078;p121"/>
              <p:cNvSpPr/>
              <p:nvPr/>
            </p:nvSpPr>
            <p:spPr>
              <a:xfrm>
                <a:off x="1438477" y="3855311"/>
                <a:ext cx="344700" cy="344700"/>
              </a:xfrm>
              <a:prstGeom prst="rect">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chemeClr val="dk1"/>
                  </a:solidFill>
                  <a:latin typeface="Calibri"/>
                  <a:ea typeface="Calibri"/>
                  <a:cs typeface="Calibri"/>
                  <a:sym typeface="Calibri"/>
                </a:endParaRPr>
              </a:p>
            </p:txBody>
          </p:sp>
          <p:sp>
            <p:nvSpPr>
              <p:cNvPr id="1079" name="Google Shape;1079;p121"/>
              <p:cNvSpPr/>
              <p:nvPr/>
            </p:nvSpPr>
            <p:spPr>
              <a:xfrm>
                <a:off x="1413641" y="4351691"/>
                <a:ext cx="394200" cy="394200"/>
              </a:xfrm>
              <a:prstGeom prst="ellipse">
                <a:avLst/>
              </a:prstGeom>
              <a:solidFill>
                <a:srgbClr val="00BCF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r>
                  <a:rPr lang="en-US" sz="2400" b="0" i="0" u="none" strike="noStrike" cap="none">
                    <a:solidFill>
                      <a:schemeClr val="dk1"/>
                    </a:solidFill>
                    <a:latin typeface="Calibri"/>
                    <a:ea typeface="Calibri"/>
                    <a:cs typeface="Calibri"/>
                    <a:sym typeface="Calibri"/>
                  </a:rPr>
                  <a:t> </a:t>
                </a:r>
                <a:endParaRPr/>
              </a:p>
            </p:txBody>
          </p:sp>
        </p:grpSp>
      </p:grpSp>
      <p:sp>
        <p:nvSpPr>
          <p:cNvPr id="1080" name="Google Shape;1080;p121"/>
          <p:cNvSpPr txBox="1">
            <a:spLocks noGrp="1"/>
          </p:cNvSpPr>
          <p:nvPr>
            <p:ph type="title"/>
          </p:nvPr>
        </p:nvSpPr>
        <p:spPr>
          <a:xfrm>
            <a:off x="205000" y="116200"/>
            <a:ext cx="10515600" cy="9429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500" b="1">
                <a:solidFill>
                  <a:srgbClr val="000000"/>
                </a:solidFill>
              </a:rPr>
              <a:t>Machine Learning Process</a:t>
            </a:r>
            <a:endParaRPr sz="4500" b="1"/>
          </a:p>
        </p:txBody>
      </p:sp>
    </p:spTree>
    <p:extLst>
      <p:ext uri="{BB962C8B-B14F-4D97-AF65-F5344CB8AC3E}">
        <p14:creationId xmlns:p14="http://schemas.microsoft.com/office/powerpoint/2010/main" val="179594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anim calcmode="lin" valueType="num">
                                      <p:cBhvr>
                                        <p:cTn id="8" dur="1000" fill="hold"/>
                                        <p:tgtEl>
                                          <p:spTgt spid="1034"/>
                                        </p:tgtEl>
                                        <p:attrNameLst>
                                          <p:attrName>ppt_x</p:attrName>
                                        </p:attrNameLst>
                                      </p:cBhvr>
                                      <p:tavLst>
                                        <p:tav tm="0">
                                          <p:val>
                                            <p:strVal val="#ppt_x"/>
                                          </p:val>
                                        </p:tav>
                                        <p:tav tm="100000">
                                          <p:val>
                                            <p:strVal val="#ppt_x"/>
                                          </p:val>
                                        </p:tav>
                                      </p:tavLst>
                                    </p:anim>
                                    <p:anim calcmode="lin" valueType="num">
                                      <p:cBhvr>
                                        <p:cTn id="9"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43"/>
                                        </p:tgtEl>
                                        <p:attrNameLst>
                                          <p:attrName>style.visibility</p:attrName>
                                        </p:attrNameLst>
                                      </p:cBhvr>
                                      <p:to>
                                        <p:strVal val="visible"/>
                                      </p:to>
                                    </p:set>
                                    <p:animEffect transition="in" filter="barn(inVertical)">
                                      <p:cBhvr>
                                        <p:cTn id="14" dur="500"/>
                                        <p:tgtEl>
                                          <p:spTgt spid="104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036"/>
                                        </p:tgtEl>
                                        <p:attrNameLst>
                                          <p:attrName>style.visibility</p:attrName>
                                        </p:attrNameLst>
                                      </p:cBhvr>
                                      <p:to>
                                        <p:strVal val="visible"/>
                                      </p:to>
                                    </p:set>
                                    <p:animEffect transition="in" filter="barn(inVertical)">
                                      <p:cBhvr>
                                        <p:cTn id="17" dur="500"/>
                                        <p:tgtEl>
                                          <p:spTgt spid="103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37"/>
                                        </p:tgtEl>
                                        <p:attrNameLst>
                                          <p:attrName>style.visibility</p:attrName>
                                        </p:attrNameLst>
                                      </p:cBhvr>
                                      <p:to>
                                        <p:strVal val="visible"/>
                                      </p:to>
                                    </p:set>
                                    <p:animEffect transition="in" filter="barn(inVertical)">
                                      <p:cBhvr>
                                        <p:cTn id="22" dur="500"/>
                                        <p:tgtEl>
                                          <p:spTgt spid="103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42"/>
                                        </p:tgtEl>
                                        <p:attrNameLst>
                                          <p:attrName>style.visibility</p:attrName>
                                        </p:attrNameLst>
                                      </p:cBhvr>
                                      <p:to>
                                        <p:strVal val="visible"/>
                                      </p:to>
                                    </p:set>
                                    <p:animEffect transition="in" filter="barn(inVertical)">
                                      <p:cBhvr>
                                        <p:cTn id="27" dur="500"/>
                                        <p:tgtEl>
                                          <p:spTgt spid="1042"/>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39"/>
                                        </p:tgtEl>
                                        <p:attrNameLst>
                                          <p:attrName>style.visibility</p:attrName>
                                        </p:attrNameLst>
                                      </p:cBhvr>
                                      <p:to>
                                        <p:strVal val="visible"/>
                                      </p:to>
                                    </p:set>
                                    <p:animEffect transition="in" filter="barn(inVertical)">
                                      <p:cBhvr>
                                        <p:cTn id="30" dur="500"/>
                                        <p:tgtEl>
                                          <p:spTgt spid="1039"/>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038"/>
                                        </p:tgtEl>
                                        <p:attrNameLst>
                                          <p:attrName>style.visibility</p:attrName>
                                        </p:attrNameLst>
                                      </p:cBhvr>
                                      <p:to>
                                        <p:strVal val="visible"/>
                                      </p:to>
                                    </p:set>
                                    <p:animEffect transition="in" filter="barn(inVertical)">
                                      <p:cBhvr>
                                        <p:cTn id="35" dur="500"/>
                                        <p:tgtEl>
                                          <p:spTgt spid="1038"/>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1041"/>
                                        </p:tgtEl>
                                        <p:attrNameLst>
                                          <p:attrName>style.visibility</p:attrName>
                                        </p:attrNameLst>
                                      </p:cBhvr>
                                      <p:to>
                                        <p:strVal val="visible"/>
                                      </p:to>
                                    </p:set>
                                    <p:animEffect transition="in" filter="barn(inVertical)">
                                      <p:cBhvr>
                                        <p:cTn id="40" dur="500"/>
                                        <p:tgtEl>
                                          <p:spTgt spid="1041"/>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1040"/>
                                        </p:tgtEl>
                                        <p:attrNameLst>
                                          <p:attrName>style.visibility</p:attrName>
                                        </p:attrNameLst>
                                      </p:cBhvr>
                                      <p:to>
                                        <p:strVal val="visible"/>
                                      </p:to>
                                    </p:set>
                                    <p:animEffect transition="in" filter="barn(inVertical)">
                                      <p:cBhvr>
                                        <p:cTn id="43"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p:bldP spid="1036" grpId="0"/>
      <p:bldP spid="1037" grpId="0" animBg="1"/>
      <p:bldP spid="1038" grpId="0" animBg="1"/>
      <p:bldP spid="1039" grpId="0"/>
      <p:bldP spid="1040"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22"/>
          <p:cNvSpPr txBox="1"/>
          <p:nvPr/>
        </p:nvSpPr>
        <p:spPr>
          <a:xfrm>
            <a:off x="2660794" y="4873351"/>
            <a:ext cx="6885900" cy="568800"/>
          </a:xfrm>
          <a:prstGeom prst="rect">
            <a:avLst/>
          </a:prstGeom>
          <a:noFill/>
          <a:ln>
            <a:noFill/>
          </a:ln>
        </p:spPr>
        <p:txBody>
          <a:bodyPr spcFirstLastPara="1" wrap="square" lIns="91425" tIns="89625" rIns="91425" bIns="89625" anchor="b" anchorCtr="0">
            <a:noAutofit/>
          </a:bodyPr>
          <a:lstStyle/>
          <a:p>
            <a:pPr marL="0" marR="0" lvl="0" indent="0" algn="ctr" rtl="0">
              <a:lnSpc>
                <a:spcPct val="90000"/>
              </a:lnSpc>
              <a:spcBef>
                <a:spcPts val="0"/>
              </a:spcBef>
              <a:spcAft>
                <a:spcPts val="0"/>
              </a:spcAft>
              <a:buClr>
                <a:srgbClr val="0078D4"/>
              </a:buClr>
              <a:buSzPts val="2800"/>
              <a:buFont typeface="Quattrocento Sans"/>
              <a:buNone/>
            </a:pPr>
            <a:r>
              <a:rPr lang="en-US" sz="2800" b="0" i="0" u="none" strike="noStrike" cap="none">
                <a:solidFill>
                  <a:srgbClr val="0078D4"/>
                </a:solidFill>
                <a:latin typeface="Quattrocento Sans"/>
                <a:ea typeface="Quattrocento Sans"/>
                <a:cs typeface="Quattrocento Sans"/>
                <a:sym typeface="Quattrocento Sans"/>
              </a:rPr>
              <a:t>How much is this car worth?</a:t>
            </a:r>
            <a:endParaRPr/>
          </a:p>
        </p:txBody>
      </p:sp>
      <p:sp>
        <p:nvSpPr>
          <p:cNvPr id="1090" name="Google Shape;1090;p122"/>
          <p:cNvSpPr/>
          <p:nvPr/>
        </p:nvSpPr>
        <p:spPr>
          <a:xfrm>
            <a:off x="4446814" y="2659496"/>
            <a:ext cx="3298372" cy="1984378"/>
          </a:xfrm>
          <a:custGeom>
            <a:avLst/>
            <a:gdLst/>
            <a:ahLst/>
            <a:cxnLst/>
            <a:rect l="l" t="t" r="r" b="b"/>
            <a:pathLst>
              <a:path w="339" h="204" extrusionOk="0">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5715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1091" name="Google Shape;1091;p122"/>
          <p:cNvSpPr txBox="1">
            <a:spLocks noGrp="1"/>
          </p:cNvSpPr>
          <p:nvPr>
            <p:ph type="title"/>
          </p:nvPr>
        </p:nvSpPr>
        <p:spPr>
          <a:xfrm>
            <a:off x="836245" y="463942"/>
            <a:ext cx="10676100" cy="7581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4400"/>
              <a:buFont typeface="Quattrocento Sans"/>
              <a:buNone/>
            </a:pPr>
            <a:r>
              <a:rPr lang="en-US">
                <a:latin typeface="Quattrocento Sans"/>
                <a:ea typeface="Quattrocento Sans"/>
                <a:cs typeface="Quattrocento Sans"/>
                <a:sym typeface="Quattrocento Sans"/>
              </a:rPr>
              <a:t>Machine Learning Problem Example</a:t>
            </a:r>
            <a:br>
              <a:rPr lang="en-US"/>
            </a:br>
            <a:endParaRPr sz="2000">
              <a:solidFill>
                <a:schemeClr val="dk2"/>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34633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9"/>
                                        </p:tgtEl>
                                        <p:attrNameLst>
                                          <p:attrName>style.visibility</p:attrName>
                                        </p:attrNameLst>
                                      </p:cBhvr>
                                      <p:to>
                                        <p:strVal val="visible"/>
                                      </p:to>
                                    </p:set>
                                    <p:animEffect transition="in" filter="fade">
                                      <p:cBhvr>
                                        <p:cTn id="7" dur="500"/>
                                        <p:tgtEl>
                                          <p:spTgt spid="1089"/>
                                        </p:tgtEl>
                                      </p:cBhvr>
                                    </p:animEffect>
                                  </p:childTnLst>
                                </p:cTn>
                              </p:par>
                              <p:par>
                                <p:cTn id="8" presetID="2" presetClass="entr" presetSubtype="8" fill="hold" nodeType="withEffect">
                                  <p:stCondLst>
                                    <p:cond delay="0"/>
                                  </p:stCondLst>
                                  <p:childTnLst>
                                    <p:set>
                                      <p:cBhvr>
                                        <p:cTn id="9" dur="1" fill="hold">
                                          <p:stCondLst>
                                            <p:cond delay="0"/>
                                          </p:stCondLst>
                                        </p:cTn>
                                        <p:tgtEl>
                                          <p:spTgt spid="1090"/>
                                        </p:tgtEl>
                                        <p:attrNameLst>
                                          <p:attrName>style.visibility</p:attrName>
                                        </p:attrNameLst>
                                      </p:cBhvr>
                                      <p:to>
                                        <p:strVal val="visible"/>
                                      </p:to>
                                    </p:set>
                                    <p:anim calcmode="lin" valueType="num">
                                      <p:cBhvr additive="base">
                                        <p:cTn id="10" dur="750"/>
                                        <p:tgtEl>
                                          <p:spTgt spid="109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3"/>
          <p:cNvSpPr/>
          <p:nvPr/>
        </p:nvSpPr>
        <p:spPr>
          <a:xfrm>
            <a:off x="3084709" y="2268043"/>
            <a:ext cx="22119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algorithm?</a:t>
            </a:r>
            <a:endParaRPr/>
          </a:p>
        </p:txBody>
      </p:sp>
      <p:sp>
        <p:nvSpPr>
          <p:cNvPr id="1101" name="Google Shape;1101;p123"/>
          <p:cNvSpPr/>
          <p:nvPr/>
        </p:nvSpPr>
        <p:spPr>
          <a:xfrm>
            <a:off x="5577476" y="2268043"/>
            <a:ext cx="24105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parameters?</a:t>
            </a:r>
            <a:endParaRPr/>
          </a:p>
        </p:txBody>
      </p:sp>
      <p:sp>
        <p:nvSpPr>
          <p:cNvPr id="1102" name="Google Shape;1102;p123"/>
          <p:cNvSpPr/>
          <p:nvPr/>
        </p:nvSpPr>
        <p:spPr>
          <a:xfrm>
            <a:off x="735582" y="2268043"/>
            <a:ext cx="20682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78D4"/>
              </a:buClr>
              <a:buSzPts val="1800"/>
              <a:buFont typeface="Quattrocento Sans"/>
              <a:buNone/>
            </a:pPr>
            <a:r>
              <a:rPr lang="en-US" sz="1800" b="0" i="0" u="none" strike="noStrike" cap="none">
                <a:solidFill>
                  <a:srgbClr val="0078D4"/>
                </a:solidFill>
                <a:latin typeface="Quattrocento Sans"/>
                <a:ea typeface="Quattrocento Sans"/>
                <a:cs typeface="Quattrocento Sans"/>
                <a:sym typeface="Quattrocento Sans"/>
              </a:rPr>
              <a:t>Which features?</a:t>
            </a:r>
            <a:endParaRPr/>
          </a:p>
        </p:txBody>
      </p:sp>
      <p:sp>
        <p:nvSpPr>
          <p:cNvPr id="1103" name="Google Shape;1103;p123"/>
          <p:cNvSpPr/>
          <p:nvPr/>
        </p:nvSpPr>
        <p:spPr>
          <a:xfrm>
            <a:off x="735582" y="2780150"/>
            <a:ext cx="17760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Mileage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Condition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Car brand</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Year of make</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Regulations</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4" name="Google Shape;1104;p123"/>
          <p:cNvSpPr/>
          <p:nvPr/>
        </p:nvSpPr>
        <p:spPr>
          <a:xfrm>
            <a:off x="3084711" y="2780150"/>
            <a:ext cx="2281500" cy="21045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Gradient Boosted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Nearest Neighbors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SVM</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Bayesian Regression</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LGBM </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
        <p:nvSpPr>
          <p:cNvPr id="1105" name="Google Shape;1105;p123"/>
          <p:cNvSpPr/>
          <p:nvPr/>
        </p:nvSpPr>
        <p:spPr>
          <a:xfrm>
            <a:off x="3084711" y="3156498"/>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Nearest Neighbors</a:t>
            </a:r>
            <a:endParaRPr/>
          </a:p>
        </p:txBody>
      </p:sp>
      <p:grpSp>
        <p:nvGrpSpPr>
          <p:cNvPr id="1106" name="Google Shape;1106;p123"/>
          <p:cNvGrpSpPr/>
          <p:nvPr/>
        </p:nvGrpSpPr>
        <p:grpSpPr>
          <a:xfrm>
            <a:off x="7295194" y="2917624"/>
            <a:ext cx="1450646" cy="147093"/>
            <a:chOff x="8120217" y="3558127"/>
            <a:chExt cx="1940664" cy="147093"/>
          </a:xfrm>
        </p:grpSpPr>
        <p:cxnSp>
          <p:nvCxnSpPr>
            <p:cNvPr id="1107" name="Google Shape;1107;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08" name="Google Shape;1108;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09" name="Google Shape;1109;p123"/>
            <p:cNvGrpSpPr/>
            <p:nvPr/>
          </p:nvGrpSpPr>
          <p:grpSpPr>
            <a:xfrm>
              <a:off x="8335846" y="3593271"/>
              <a:ext cx="1509402" cy="111949"/>
              <a:chOff x="8335846" y="3498428"/>
              <a:chExt cx="1509402" cy="206700"/>
            </a:xfrm>
          </p:grpSpPr>
          <p:cxnSp>
            <p:nvCxnSpPr>
              <p:cNvPr id="1110" name="Google Shape;1110;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1" name="Google Shape;1111;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2" name="Google Shape;1112;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3" name="Google Shape;1113;p123"/>
              <p:cNvCxnSpPr/>
              <p:nvPr/>
            </p:nvCxnSpPr>
            <p:spPr>
              <a:xfrm rot="10800000">
                <a:off x="8982733" y="3498428"/>
                <a:ext cx="0" cy="206700"/>
              </a:xfrm>
              <a:prstGeom prst="straightConnector1">
                <a:avLst/>
              </a:prstGeom>
              <a:noFill/>
              <a:ln w="9525" cap="flat" cmpd="sng">
                <a:solidFill>
                  <a:srgbClr val="D0CECE"/>
                </a:solidFill>
                <a:prstDash val="solid"/>
                <a:miter lim="800000"/>
                <a:headEnd type="none" w="sm" len="sm"/>
                <a:tailEnd type="none" w="sm" len="sm"/>
              </a:ln>
            </p:spPr>
          </p:cxnSp>
          <p:cxnSp>
            <p:nvCxnSpPr>
              <p:cNvPr id="1114" name="Google Shape;1114;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5" name="Google Shape;1115;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6" name="Google Shape;1116;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17" name="Google Shape;1117;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18" name="Google Shape;1118;p123"/>
          <p:cNvGrpSpPr/>
          <p:nvPr/>
        </p:nvGrpSpPr>
        <p:grpSpPr>
          <a:xfrm>
            <a:off x="7295194" y="3257222"/>
            <a:ext cx="1450646" cy="147093"/>
            <a:chOff x="8120217" y="3558127"/>
            <a:chExt cx="1940664" cy="147093"/>
          </a:xfrm>
        </p:grpSpPr>
        <p:cxnSp>
          <p:nvCxnSpPr>
            <p:cNvPr id="1119" name="Google Shape;1119;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0" name="Google Shape;1120;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21" name="Google Shape;1121;p123"/>
            <p:cNvGrpSpPr/>
            <p:nvPr/>
          </p:nvGrpSpPr>
          <p:grpSpPr>
            <a:xfrm>
              <a:off x="8335846" y="3592296"/>
              <a:ext cx="1509402" cy="112924"/>
              <a:chOff x="8335846" y="3496629"/>
              <a:chExt cx="1509402" cy="208500"/>
            </a:xfrm>
          </p:grpSpPr>
          <p:cxnSp>
            <p:nvCxnSpPr>
              <p:cNvPr id="1122" name="Google Shape;1122;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3" name="Google Shape;1123;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4" name="Google Shape;1124;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5" name="Google Shape;1125;p123"/>
              <p:cNvCxnSpPr/>
              <p:nvPr/>
            </p:nvCxnSpPr>
            <p:spPr>
              <a:xfrm rot="10800000">
                <a:off x="8982733" y="3496629"/>
                <a:ext cx="0" cy="208500"/>
              </a:xfrm>
              <a:prstGeom prst="straightConnector1">
                <a:avLst/>
              </a:prstGeom>
              <a:noFill/>
              <a:ln w="9525" cap="flat" cmpd="sng">
                <a:solidFill>
                  <a:srgbClr val="D0CECE"/>
                </a:solidFill>
                <a:prstDash val="solid"/>
                <a:miter lim="800000"/>
                <a:headEnd type="none" w="sm" len="sm"/>
                <a:tailEnd type="none" w="sm" len="sm"/>
              </a:ln>
            </p:spPr>
          </p:cxnSp>
          <p:cxnSp>
            <p:nvCxnSpPr>
              <p:cNvPr id="1126" name="Google Shape;1126;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7" name="Google Shape;1127;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8" name="Google Shape;1128;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29" name="Google Shape;1129;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30" name="Google Shape;1130;p123"/>
          <p:cNvGrpSpPr/>
          <p:nvPr/>
        </p:nvGrpSpPr>
        <p:grpSpPr>
          <a:xfrm>
            <a:off x="7295194" y="3596816"/>
            <a:ext cx="1450646" cy="147093"/>
            <a:chOff x="8120217" y="3558127"/>
            <a:chExt cx="1940664" cy="147093"/>
          </a:xfrm>
        </p:grpSpPr>
        <p:cxnSp>
          <p:nvCxnSpPr>
            <p:cNvPr id="1131" name="Google Shape;1131;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2" name="Google Shape;1132;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33" name="Google Shape;1133;p123"/>
            <p:cNvGrpSpPr/>
            <p:nvPr/>
          </p:nvGrpSpPr>
          <p:grpSpPr>
            <a:xfrm>
              <a:off x="8335846" y="3593759"/>
              <a:ext cx="1509402" cy="111461"/>
              <a:chOff x="8335846" y="3499329"/>
              <a:chExt cx="1509402" cy="205800"/>
            </a:xfrm>
          </p:grpSpPr>
          <p:cxnSp>
            <p:nvCxnSpPr>
              <p:cNvPr id="1134" name="Google Shape;1134;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5" name="Google Shape;1135;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6" name="Google Shape;1136;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7" name="Google Shape;1137;p123"/>
              <p:cNvCxnSpPr/>
              <p:nvPr/>
            </p:nvCxnSpPr>
            <p:spPr>
              <a:xfrm rot="10800000">
                <a:off x="8982733" y="3499329"/>
                <a:ext cx="0" cy="205800"/>
              </a:xfrm>
              <a:prstGeom prst="straightConnector1">
                <a:avLst/>
              </a:prstGeom>
              <a:noFill/>
              <a:ln w="9525" cap="flat" cmpd="sng">
                <a:solidFill>
                  <a:srgbClr val="D0CECE"/>
                </a:solidFill>
                <a:prstDash val="solid"/>
                <a:miter lim="800000"/>
                <a:headEnd type="none" w="sm" len="sm"/>
                <a:tailEnd type="none" w="sm" len="sm"/>
              </a:ln>
            </p:spPr>
          </p:cxnSp>
          <p:cxnSp>
            <p:nvCxnSpPr>
              <p:cNvPr id="1138" name="Google Shape;1138;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39" name="Google Shape;1139;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0" name="Google Shape;1140;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1" name="Google Shape;1141;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grpSp>
        <p:nvGrpSpPr>
          <p:cNvPr id="1142" name="Google Shape;1142;p123"/>
          <p:cNvGrpSpPr/>
          <p:nvPr/>
        </p:nvGrpSpPr>
        <p:grpSpPr>
          <a:xfrm>
            <a:off x="7295194" y="3936410"/>
            <a:ext cx="1450646" cy="147093"/>
            <a:chOff x="8120217" y="3558127"/>
            <a:chExt cx="1940664" cy="147093"/>
          </a:xfrm>
        </p:grpSpPr>
        <p:cxnSp>
          <p:nvCxnSpPr>
            <p:cNvPr id="1143" name="Google Shape;1143;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4" name="Google Shape;1144;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45" name="Google Shape;1145;p123"/>
            <p:cNvGrpSpPr/>
            <p:nvPr/>
          </p:nvGrpSpPr>
          <p:grpSpPr>
            <a:xfrm>
              <a:off x="8335846" y="3595384"/>
              <a:ext cx="1509402" cy="109836"/>
              <a:chOff x="8335846" y="3502329"/>
              <a:chExt cx="1509402" cy="202800"/>
            </a:xfrm>
          </p:grpSpPr>
          <p:cxnSp>
            <p:nvCxnSpPr>
              <p:cNvPr id="1146" name="Google Shape;1146;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7" name="Google Shape;1147;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8" name="Google Shape;1148;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49" name="Google Shape;1149;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50" name="Google Shape;1150;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1" name="Google Shape;1151;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2" name="Google Shape;1152;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53" name="Google Shape;1153;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54" name="Google Shape;1154;p123"/>
          <p:cNvSpPr/>
          <p:nvPr/>
        </p:nvSpPr>
        <p:spPr>
          <a:xfrm>
            <a:off x="8354730" y="297318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5" name="Google Shape;1155;p123"/>
          <p:cNvSpPr/>
          <p:nvPr/>
        </p:nvSpPr>
        <p:spPr>
          <a:xfrm>
            <a:off x="7712911" y="331278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6" name="Google Shape;1156;p123"/>
          <p:cNvSpPr/>
          <p:nvPr/>
        </p:nvSpPr>
        <p:spPr>
          <a:xfrm>
            <a:off x="7863791" y="3652378"/>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7" name="Google Shape;1157;p123"/>
          <p:cNvSpPr/>
          <p:nvPr/>
        </p:nvSpPr>
        <p:spPr>
          <a:xfrm>
            <a:off x="7542627" y="3991973"/>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58" name="Google Shape;1158;p123"/>
          <p:cNvSpPr/>
          <p:nvPr/>
        </p:nvSpPr>
        <p:spPr>
          <a:xfrm>
            <a:off x="9571688" y="3743449"/>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50%</a:t>
            </a:r>
            <a:endParaRPr/>
          </a:p>
        </p:txBody>
      </p:sp>
      <p:sp>
        <p:nvSpPr>
          <p:cNvPr id="1159" name="Google Shape;1159;p123"/>
          <p:cNvSpPr txBox="1"/>
          <p:nvPr/>
        </p:nvSpPr>
        <p:spPr>
          <a:xfrm>
            <a:off x="9605599" y="4225265"/>
            <a:ext cx="585300" cy="24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050"/>
              <a:buFont typeface="Quattrocento Sans"/>
              <a:buNone/>
            </a:pPr>
            <a:r>
              <a:rPr lang="en-US" sz="1050" b="0" i="0" u="none" strike="noStrike" cap="none">
                <a:solidFill>
                  <a:srgbClr val="0078D4"/>
                </a:solidFill>
                <a:latin typeface="Quattrocento Sans"/>
                <a:ea typeface="Quattrocento Sans"/>
                <a:cs typeface="Quattrocento Sans"/>
                <a:sym typeface="Quattrocento Sans"/>
              </a:rPr>
              <a:t>Model</a:t>
            </a:r>
            <a:endParaRPr/>
          </a:p>
        </p:txBody>
      </p:sp>
      <p:sp>
        <p:nvSpPr>
          <p:cNvPr id="1160" name="Google Shape;1160;p123"/>
          <p:cNvSpPr/>
          <p:nvPr/>
        </p:nvSpPr>
        <p:spPr>
          <a:xfrm>
            <a:off x="8982518" y="2767649"/>
            <a:ext cx="324005" cy="2409706"/>
          </a:xfrm>
          <a:custGeom>
            <a:avLst/>
            <a:gdLst/>
            <a:ahLst/>
            <a:cxnLst/>
            <a:rect l="l" t="t" r="r" b="b"/>
            <a:pathLst>
              <a:path w="297252" h="1018903" extrusionOk="0">
                <a:moveTo>
                  <a:pt x="0" y="0"/>
                </a:moveTo>
                <a:lnTo>
                  <a:pt x="297252" y="509452"/>
                </a:lnTo>
                <a:lnTo>
                  <a:pt x="0" y="1018903"/>
                </a:lnTo>
              </a:path>
            </a:pathLst>
          </a:custGeom>
          <a:noFill/>
          <a:ln w="12700" cap="flat" cmpd="sng">
            <a:solidFill>
              <a:schemeClr val="dk2"/>
            </a:solidFill>
            <a:prstDash val="solid"/>
            <a:miter lim="800000"/>
            <a:headEnd type="none" w="sm" len="sm"/>
            <a:tailEnd type="none" w="sm" len="sm"/>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161" name="Google Shape;1161;p123"/>
          <p:cNvGrpSpPr/>
          <p:nvPr/>
        </p:nvGrpSpPr>
        <p:grpSpPr>
          <a:xfrm>
            <a:off x="588262" y="5680406"/>
            <a:ext cx="8661024" cy="663495"/>
            <a:chOff x="837634" y="5844616"/>
            <a:chExt cx="9792000" cy="663495"/>
          </a:xfrm>
        </p:grpSpPr>
        <p:cxnSp>
          <p:nvCxnSpPr>
            <p:cNvPr id="1162" name="Google Shape;1162;p123"/>
            <p:cNvCxnSpPr/>
            <p:nvPr/>
          </p:nvCxnSpPr>
          <p:spPr>
            <a:xfrm rot="5400000">
              <a:off x="5727334" y="954916"/>
              <a:ext cx="12600" cy="9792000"/>
            </a:xfrm>
            <a:prstGeom prst="bentConnector3">
              <a:avLst>
                <a:gd name="adj1" fmla="val 3463827"/>
              </a:avLst>
            </a:prstGeom>
            <a:noFill/>
            <a:ln w="12700" cap="flat" cmpd="sng">
              <a:solidFill>
                <a:schemeClr val="dk2"/>
              </a:solidFill>
              <a:prstDash val="dash"/>
              <a:miter lim="800000"/>
              <a:headEnd type="none" w="sm" len="sm"/>
              <a:tailEnd type="triangle" w="med" len="med"/>
            </a:ln>
          </p:spPr>
        </p:cxnSp>
        <p:sp>
          <p:nvSpPr>
            <p:cNvPr id="1163" name="Google Shape;1163;p123"/>
            <p:cNvSpPr/>
            <p:nvPr/>
          </p:nvSpPr>
          <p:spPr>
            <a:xfrm>
              <a:off x="5160653" y="6221910"/>
              <a:ext cx="1146000" cy="2862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78D4"/>
                </a:buClr>
                <a:buSzPts val="1400"/>
                <a:buFont typeface="Quattrocento Sans"/>
                <a:buNone/>
              </a:pPr>
              <a:r>
                <a:rPr lang="en-US" sz="1400" b="0" i="0" u="none" strike="noStrike" cap="none">
                  <a:solidFill>
                    <a:srgbClr val="0078D4"/>
                  </a:solidFill>
                  <a:latin typeface="Quattrocento Sans"/>
                  <a:ea typeface="Quattrocento Sans"/>
                  <a:cs typeface="Quattrocento Sans"/>
                  <a:sym typeface="Quattrocento Sans"/>
                </a:rPr>
                <a:t>Iterate</a:t>
              </a:r>
              <a:endParaRPr/>
            </a:p>
          </p:txBody>
        </p:sp>
      </p:grpSp>
      <p:sp>
        <p:nvSpPr>
          <p:cNvPr id="1164" name="Google Shape;1164;p123"/>
          <p:cNvSpPr/>
          <p:nvPr/>
        </p:nvSpPr>
        <p:spPr>
          <a:xfrm>
            <a:off x="9571688" y="3751867"/>
            <a:ext cx="653100" cy="459000"/>
          </a:xfrm>
          <a:prstGeom prst="rect">
            <a:avLst/>
          </a:prstGeom>
          <a:solidFill>
            <a:schemeClr val="dk2"/>
          </a:solidFill>
          <a:ln>
            <a:noFill/>
          </a:ln>
        </p:spPr>
        <p:txBody>
          <a:bodyPr spcFirstLastPara="1" wrap="square" lIns="91425" tIns="45700" rIns="91425" bIns="45700" anchor="ctr" anchorCtr="1">
            <a:noAutofit/>
          </a:bodyPr>
          <a:lstStyle/>
          <a:p>
            <a:pPr marL="0" marR="0" lvl="0" indent="0" algn="ctr" rtl="0">
              <a:lnSpc>
                <a:spcPct val="90000"/>
              </a:lnSpc>
              <a:spcBef>
                <a:spcPts val="0"/>
              </a:spcBef>
              <a:spcAft>
                <a:spcPts val="0"/>
              </a:spcAft>
              <a:buClr>
                <a:srgbClr val="FFFFFF"/>
              </a:buClr>
              <a:buSzPts val="1600"/>
              <a:buFont typeface="Quattrocento Sans"/>
              <a:buNone/>
            </a:pPr>
            <a:r>
              <a:rPr lang="en-US" sz="1600" b="0" i="0" u="none" strike="noStrike" cap="none">
                <a:solidFill>
                  <a:srgbClr val="FFFFFF"/>
                </a:solidFill>
                <a:latin typeface="Quattrocento Sans"/>
                <a:ea typeface="Quattrocento Sans"/>
                <a:cs typeface="Quattrocento Sans"/>
                <a:sym typeface="Quattrocento Sans"/>
              </a:rPr>
              <a:t>30%</a:t>
            </a:r>
            <a:endParaRPr/>
          </a:p>
        </p:txBody>
      </p:sp>
      <p:sp>
        <p:nvSpPr>
          <p:cNvPr id="1165" name="Google Shape;1165;p123"/>
          <p:cNvSpPr/>
          <p:nvPr/>
        </p:nvSpPr>
        <p:spPr>
          <a:xfrm>
            <a:off x="3084711" y="2805466"/>
            <a:ext cx="2084100" cy="338400"/>
          </a:xfrm>
          <a:prstGeom prst="rect">
            <a:avLst/>
          </a:prstGeom>
          <a:solidFill>
            <a:schemeClr val="dk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Gradient Boosted</a:t>
            </a:r>
            <a:endParaRPr/>
          </a:p>
        </p:txBody>
      </p:sp>
      <p:grpSp>
        <p:nvGrpSpPr>
          <p:cNvPr id="1166" name="Google Shape;1166;p123"/>
          <p:cNvGrpSpPr/>
          <p:nvPr/>
        </p:nvGrpSpPr>
        <p:grpSpPr>
          <a:xfrm>
            <a:off x="736222" y="2831239"/>
            <a:ext cx="1859700" cy="1345680"/>
            <a:chOff x="887982" y="2981479"/>
            <a:chExt cx="1859700" cy="1345680"/>
          </a:xfrm>
        </p:grpSpPr>
        <p:sp>
          <p:nvSpPr>
            <p:cNvPr id="1167" name="Google Shape;1167;p123"/>
            <p:cNvSpPr/>
            <p:nvPr/>
          </p:nvSpPr>
          <p:spPr>
            <a:xfrm>
              <a:off x="887982" y="298147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Mileage</a:t>
              </a:r>
              <a:endParaRPr/>
            </a:p>
          </p:txBody>
        </p:sp>
        <p:sp>
          <p:nvSpPr>
            <p:cNvPr id="1168" name="Google Shape;1168;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69" name="Google Shape;1169;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grpSp>
      <p:grpSp>
        <p:nvGrpSpPr>
          <p:cNvPr id="1170" name="Google Shape;1170;p123"/>
          <p:cNvGrpSpPr/>
          <p:nvPr/>
        </p:nvGrpSpPr>
        <p:grpSpPr>
          <a:xfrm>
            <a:off x="736222" y="3181181"/>
            <a:ext cx="1859700" cy="995738"/>
            <a:chOff x="887982" y="3331421"/>
            <a:chExt cx="1859700" cy="995738"/>
          </a:xfrm>
        </p:grpSpPr>
        <p:sp>
          <p:nvSpPr>
            <p:cNvPr id="1171" name="Google Shape;1171;p123"/>
            <p:cNvSpPr/>
            <p:nvPr/>
          </p:nvSpPr>
          <p:spPr>
            <a:xfrm>
              <a:off x="887982" y="3681363"/>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Car brand</a:t>
              </a:r>
              <a:endParaRPr/>
            </a:p>
          </p:txBody>
        </p:sp>
        <p:sp>
          <p:nvSpPr>
            <p:cNvPr id="1172" name="Google Shape;1172;p123"/>
            <p:cNvSpPr/>
            <p:nvPr/>
          </p:nvSpPr>
          <p:spPr>
            <a:xfrm>
              <a:off x="887982" y="4031659"/>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Year of make</a:t>
              </a:r>
              <a:endParaRPr/>
            </a:p>
          </p:txBody>
        </p:sp>
        <p:sp>
          <p:nvSpPr>
            <p:cNvPr id="1173" name="Google Shape;1173;p123"/>
            <p:cNvSpPr/>
            <p:nvPr/>
          </p:nvSpPr>
          <p:spPr>
            <a:xfrm>
              <a:off x="887982" y="3331421"/>
              <a:ext cx="1859700" cy="295500"/>
            </a:xfrm>
            <a:prstGeom prst="rect">
              <a:avLst/>
            </a:prstGeom>
            <a:solidFill>
              <a:schemeClr val="dk2"/>
            </a:solidFill>
            <a:ln>
              <a:noFill/>
            </a:ln>
          </p:spPr>
          <p:txBody>
            <a:bodyPr spcFirstLastPara="1" wrap="square" lIns="91425" tIns="54850" rIns="91425" bIns="54850" anchor="ctr" anchorCtr="0">
              <a:noAutofit/>
            </a:bodyPr>
            <a:lstStyle/>
            <a:p>
              <a:pPr marL="0" marR="0" lvl="0" indent="0" algn="l"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Condition</a:t>
              </a:r>
              <a:endParaRPr/>
            </a:p>
          </p:txBody>
        </p:sp>
      </p:grpSp>
      <p:grpSp>
        <p:nvGrpSpPr>
          <p:cNvPr id="1174" name="Google Shape;1174;p123"/>
          <p:cNvGrpSpPr/>
          <p:nvPr/>
        </p:nvGrpSpPr>
        <p:grpSpPr>
          <a:xfrm>
            <a:off x="7295194" y="4281369"/>
            <a:ext cx="1450646" cy="147093"/>
            <a:chOff x="8120217" y="3558127"/>
            <a:chExt cx="1940664" cy="147093"/>
          </a:xfrm>
        </p:grpSpPr>
        <p:cxnSp>
          <p:nvCxnSpPr>
            <p:cNvPr id="1175" name="Google Shape;1175;p123"/>
            <p:cNvCxnSpPr/>
            <p:nvPr/>
          </p:nvCxnSpPr>
          <p:spPr>
            <a:xfrm rot="10800000">
              <a:off x="8120217"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6" name="Google Shape;1176;p123"/>
            <p:cNvCxnSpPr/>
            <p:nvPr/>
          </p:nvCxnSpPr>
          <p:spPr>
            <a:xfrm rot="10800000">
              <a:off x="10060881" y="3558127"/>
              <a:ext cx="0" cy="147000"/>
            </a:xfrm>
            <a:prstGeom prst="straightConnector1">
              <a:avLst/>
            </a:prstGeom>
            <a:noFill/>
            <a:ln w="9525" cap="flat" cmpd="sng">
              <a:solidFill>
                <a:srgbClr val="D0CECE"/>
              </a:solidFill>
              <a:prstDash val="solid"/>
              <a:miter lim="800000"/>
              <a:headEnd type="none" w="sm" len="sm"/>
              <a:tailEnd type="none" w="sm" len="sm"/>
            </a:ln>
          </p:spPr>
        </p:cxnSp>
        <p:grpSp>
          <p:nvGrpSpPr>
            <p:cNvPr id="1177" name="Google Shape;1177;p123"/>
            <p:cNvGrpSpPr/>
            <p:nvPr/>
          </p:nvGrpSpPr>
          <p:grpSpPr>
            <a:xfrm>
              <a:off x="8335846" y="3595384"/>
              <a:ext cx="1509402" cy="109836"/>
              <a:chOff x="8335846" y="3502329"/>
              <a:chExt cx="1509402" cy="202800"/>
            </a:xfrm>
          </p:grpSpPr>
          <p:cxnSp>
            <p:nvCxnSpPr>
              <p:cNvPr id="1178" name="Google Shape;1178;p123"/>
              <p:cNvCxnSpPr/>
              <p:nvPr/>
            </p:nvCxnSpPr>
            <p:spPr>
              <a:xfrm rot="10800000">
                <a:off x="8335846"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79" name="Google Shape;1179;p123"/>
              <p:cNvCxnSpPr/>
              <p:nvPr/>
            </p:nvCxnSpPr>
            <p:spPr>
              <a:xfrm rot="10800000">
                <a:off x="8551475"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0" name="Google Shape;1180;p123"/>
              <p:cNvCxnSpPr/>
              <p:nvPr/>
            </p:nvCxnSpPr>
            <p:spPr>
              <a:xfrm rot="10800000">
                <a:off x="8767104"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1" name="Google Shape;1181;p123"/>
              <p:cNvCxnSpPr/>
              <p:nvPr/>
            </p:nvCxnSpPr>
            <p:spPr>
              <a:xfrm rot="10800000">
                <a:off x="8982733" y="3502329"/>
                <a:ext cx="0" cy="202800"/>
              </a:xfrm>
              <a:prstGeom prst="straightConnector1">
                <a:avLst/>
              </a:prstGeom>
              <a:noFill/>
              <a:ln w="9525" cap="flat" cmpd="sng">
                <a:solidFill>
                  <a:srgbClr val="D0CECE"/>
                </a:solidFill>
                <a:prstDash val="solid"/>
                <a:miter lim="800000"/>
                <a:headEnd type="none" w="sm" len="sm"/>
                <a:tailEnd type="none" w="sm" len="sm"/>
              </a:ln>
            </p:spPr>
          </p:cxnSp>
          <p:cxnSp>
            <p:nvCxnSpPr>
              <p:cNvPr id="1182" name="Google Shape;1182;p123"/>
              <p:cNvCxnSpPr/>
              <p:nvPr/>
            </p:nvCxnSpPr>
            <p:spPr>
              <a:xfrm rot="10800000">
                <a:off x="9198361"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3" name="Google Shape;1183;p123"/>
              <p:cNvCxnSpPr/>
              <p:nvPr/>
            </p:nvCxnSpPr>
            <p:spPr>
              <a:xfrm rot="10800000">
                <a:off x="9413990"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4" name="Google Shape;1184;p123"/>
              <p:cNvCxnSpPr/>
              <p:nvPr/>
            </p:nvCxnSpPr>
            <p:spPr>
              <a:xfrm rot="10800000">
                <a:off x="9629619" y="3558127"/>
                <a:ext cx="0" cy="147000"/>
              </a:xfrm>
              <a:prstGeom prst="straightConnector1">
                <a:avLst/>
              </a:prstGeom>
              <a:noFill/>
              <a:ln w="9525" cap="flat" cmpd="sng">
                <a:solidFill>
                  <a:srgbClr val="D0CECE"/>
                </a:solidFill>
                <a:prstDash val="solid"/>
                <a:miter lim="800000"/>
                <a:headEnd type="none" w="sm" len="sm"/>
                <a:tailEnd type="none" w="sm" len="sm"/>
              </a:ln>
            </p:spPr>
          </p:cxnSp>
          <p:cxnSp>
            <p:nvCxnSpPr>
              <p:cNvPr id="1185" name="Google Shape;1185;p123"/>
              <p:cNvCxnSpPr/>
              <p:nvPr/>
            </p:nvCxnSpPr>
            <p:spPr>
              <a:xfrm rot="10800000">
                <a:off x="9845248" y="3558127"/>
                <a:ext cx="0" cy="147000"/>
              </a:xfrm>
              <a:prstGeom prst="straightConnector1">
                <a:avLst/>
              </a:prstGeom>
              <a:noFill/>
              <a:ln w="9525" cap="flat" cmpd="sng">
                <a:solidFill>
                  <a:srgbClr val="D0CECE"/>
                </a:solidFill>
                <a:prstDash val="solid"/>
                <a:miter lim="800000"/>
                <a:headEnd type="none" w="sm" len="sm"/>
                <a:tailEnd type="none" w="sm" len="sm"/>
              </a:ln>
            </p:spPr>
          </p:cxnSp>
        </p:grpSp>
      </p:grpSp>
      <p:sp>
        <p:nvSpPr>
          <p:cNvPr id="1186" name="Google Shape;1186;p123"/>
          <p:cNvSpPr/>
          <p:nvPr/>
        </p:nvSpPr>
        <p:spPr>
          <a:xfrm>
            <a:off x="8193551" y="4336929"/>
            <a:ext cx="137100" cy="91500"/>
          </a:xfrm>
          <a:prstGeom prst="triangle">
            <a:avLst>
              <a:gd name="adj" fmla="val 50000"/>
            </a:avLst>
          </a:prstGeom>
          <a:solidFill>
            <a:schemeClr val="dk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chemeClr val="lt1"/>
              </a:buClr>
              <a:buSzPts val="2400"/>
              <a:buFont typeface="Calibri"/>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187" name="Google Shape;1187;p123"/>
          <p:cNvSpPr txBox="1">
            <a:spLocks noGrp="1"/>
          </p:cNvSpPr>
          <p:nvPr>
            <p:ph type="title"/>
          </p:nvPr>
        </p:nvSpPr>
        <p:spPr>
          <a:xfrm>
            <a:off x="735754" y="339959"/>
            <a:ext cx="11128800" cy="1107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Creation Is Typically Time-Consuming</a:t>
            </a:r>
            <a:endParaRPr/>
          </a:p>
        </p:txBody>
      </p:sp>
      <p:sp>
        <p:nvSpPr>
          <p:cNvPr id="1188" name="Google Shape;1188;p123"/>
          <p:cNvSpPr/>
          <p:nvPr/>
        </p:nvSpPr>
        <p:spPr>
          <a:xfrm>
            <a:off x="5577476" y="2780150"/>
            <a:ext cx="1371600" cy="17508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1</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2</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3</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Parameter 4</a:t>
            </a:r>
            <a:endParaRPr/>
          </a:p>
          <a:p>
            <a:pPr marL="0" marR="0" lvl="0" indent="0" algn="l" rtl="0">
              <a:lnSpc>
                <a:spcPct val="150000"/>
              </a:lnSpc>
              <a:spcBef>
                <a:spcPts val="600"/>
              </a:spcBef>
              <a:spcAft>
                <a:spcPts val="0"/>
              </a:spcAft>
              <a:buClr>
                <a:srgbClr val="7F7F7F"/>
              </a:buClr>
              <a:buSzPts val="1200"/>
              <a:buFont typeface="Quattrocento Sans"/>
              <a:buNone/>
            </a:pPr>
            <a:r>
              <a:rPr lang="en-US" sz="1200" b="0" i="0" u="none" strike="noStrike" cap="none">
                <a:solidFill>
                  <a:srgbClr val="7F7F7F"/>
                </a:solidFill>
                <a:latin typeface="Quattrocento Sans"/>
                <a:ea typeface="Quattrocento Sans"/>
                <a:cs typeface="Quattrocento Sans"/>
                <a:sym typeface="Quattrocento Sans"/>
              </a:rPr>
              <a:t>…</a:t>
            </a:r>
            <a:endParaRPr/>
          </a:p>
        </p:txBody>
      </p:sp>
    </p:spTree>
    <p:extLst>
      <p:ext uri="{BB962C8B-B14F-4D97-AF65-F5344CB8AC3E}">
        <p14:creationId xmlns:p14="http://schemas.microsoft.com/office/powerpoint/2010/main" val="21262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1"/>
                                        </p:tgtEl>
                                        <p:attrNameLst>
                                          <p:attrName>style.visibility</p:attrName>
                                        </p:attrNameLst>
                                      </p:cBhvr>
                                      <p:to>
                                        <p:strVal val="visible"/>
                                      </p:to>
                                    </p:set>
                                    <p:animEffect transition="in" filter="fade">
                                      <p:cBhvr>
                                        <p:cTn id="7" dur="1000"/>
                                        <p:tgtEl>
                                          <p:spTgt spid="1161"/>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1170"/>
                                        </p:tgtEl>
                                        <p:attrNameLst>
                                          <p:attrName>style.visibility</p:attrName>
                                        </p:attrNameLst>
                                      </p:cBhvr>
                                      <p:to>
                                        <p:strVal val="visible"/>
                                      </p:to>
                                    </p:set>
                                    <p:animEffect transition="in" filter="fade">
                                      <p:cBhvr>
                                        <p:cTn id="11" dur="500"/>
                                        <p:tgtEl>
                                          <p:spTgt spid="117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105"/>
                                        </p:tgtEl>
                                        <p:attrNameLst>
                                          <p:attrName>style.visibility</p:attrName>
                                        </p:attrNameLst>
                                      </p:cBhvr>
                                      <p:to>
                                        <p:strVal val="visible"/>
                                      </p:to>
                                    </p:set>
                                    <p:animEffect transition="in" filter="fade">
                                      <p:cBhvr>
                                        <p:cTn id="15" dur="500"/>
                                        <p:tgtEl>
                                          <p:spTgt spid="1105"/>
                                        </p:tgtEl>
                                      </p:cBhvr>
                                    </p:animEffect>
                                  </p:childTnLst>
                                </p:cTn>
                              </p:par>
                              <p:par>
                                <p:cTn id="16" presetID="10" presetClass="exit" presetSubtype="0" fill="hold" nodeType="withEffect">
                                  <p:stCondLst>
                                    <p:cond delay="0"/>
                                  </p:stCondLst>
                                  <p:childTnLst>
                                    <p:animEffect transition="out" filter="fade">
                                      <p:cBhvr>
                                        <p:cTn id="17" dur="500"/>
                                        <p:tgtEl>
                                          <p:spTgt spid="1165"/>
                                        </p:tgtEl>
                                      </p:cBhvr>
                                    </p:animEffect>
                                    <p:set>
                                      <p:cBhvr>
                                        <p:cTn id="18" dur="1" fill="hold">
                                          <p:stCondLst>
                                            <p:cond delay="500"/>
                                          </p:stCondLst>
                                        </p:cTn>
                                        <p:tgtEl>
                                          <p:spTgt spid="1165"/>
                                        </p:tgtEl>
                                        <p:attrNameLst>
                                          <p:attrName>style.visibility</p:attrName>
                                        </p:attrNameLst>
                                      </p:cBhvr>
                                      <p:to>
                                        <p:strVal val="hidden"/>
                                      </p:to>
                                    </p:se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1158"/>
                                        </p:tgtEl>
                                        <p:attrNameLst>
                                          <p:attrName>style.visibility</p:attrName>
                                        </p:attrNameLst>
                                      </p:cBhvr>
                                      <p:to>
                                        <p:strVal val="visible"/>
                                      </p:to>
                                    </p:set>
                                    <p:animEffect transition="in" filter="fade">
                                      <p:cBhvr>
                                        <p:cTn id="22" dur="500"/>
                                        <p:tgtEl>
                                          <p:spTgt spid="1158"/>
                                        </p:tgtEl>
                                      </p:cBhvr>
                                    </p:animEffect>
                                  </p:childTnLst>
                                </p:cTn>
                              </p:par>
                              <p:par>
                                <p:cTn id="23" presetID="10" presetClass="entr" presetSubtype="0" fill="hold" nodeType="withEffect">
                                  <p:stCondLst>
                                    <p:cond delay="0"/>
                                  </p:stCondLst>
                                  <p:childTnLst>
                                    <p:set>
                                      <p:cBhvr>
                                        <p:cTn id="24" dur="1" fill="hold">
                                          <p:stCondLst>
                                            <p:cond delay="0"/>
                                          </p:stCondLst>
                                        </p:cTn>
                                        <p:tgtEl>
                                          <p:spTgt spid="1159"/>
                                        </p:tgtEl>
                                        <p:attrNameLst>
                                          <p:attrName>style.visibility</p:attrName>
                                        </p:attrNameLst>
                                      </p:cBhvr>
                                      <p:to>
                                        <p:strVal val="visible"/>
                                      </p:to>
                                    </p:set>
                                    <p:animEffect transition="in" filter="fade">
                                      <p:cBhvr>
                                        <p:cTn id="25" dur="500"/>
                                        <p:tgtEl>
                                          <p:spTgt spid="1159"/>
                                        </p:tgtEl>
                                      </p:cBhvr>
                                    </p:animEffect>
                                  </p:childTnLst>
                                </p:cTn>
                              </p:par>
                              <p:par>
                                <p:cTn id="26" presetID="10" presetClass="entr" presetSubtype="0" fill="hold" nodeType="withEffect">
                                  <p:stCondLst>
                                    <p:cond delay="500"/>
                                  </p:stCondLst>
                                  <p:childTnLst>
                                    <p:set>
                                      <p:cBhvr>
                                        <p:cTn id="27" dur="1" fill="hold">
                                          <p:stCondLst>
                                            <p:cond delay="0"/>
                                          </p:stCondLst>
                                        </p:cTn>
                                        <p:tgtEl>
                                          <p:spTgt spid="1188"/>
                                        </p:tgtEl>
                                        <p:attrNameLst>
                                          <p:attrName>style.visibility</p:attrName>
                                        </p:attrNameLst>
                                      </p:cBhvr>
                                      <p:to>
                                        <p:strVal val="visible"/>
                                      </p:to>
                                    </p:set>
                                    <p:animEffect transition="in" filter="fade">
                                      <p:cBhvr>
                                        <p:cTn id="28" dur="500"/>
                                        <p:tgtEl>
                                          <p:spTgt spid="1188"/>
                                        </p:tgtEl>
                                      </p:cBhvr>
                                    </p:animEffect>
                                  </p:childTnLst>
                                </p:cTn>
                              </p:par>
                              <p:par>
                                <p:cTn id="29" presetID="10" presetClass="exit" presetSubtype="0" fill="hold" nodeType="withEffect">
                                  <p:stCondLst>
                                    <p:cond delay="500"/>
                                  </p:stCondLst>
                                  <p:childTnLst>
                                    <p:animEffect transition="out" filter="fade">
                                      <p:cBhvr>
                                        <p:cTn id="30" dur="500"/>
                                        <p:tgtEl>
                                          <p:spTgt spid="1188"/>
                                        </p:tgtEl>
                                      </p:cBhvr>
                                    </p:animEffect>
                                    <p:set>
                                      <p:cBhvr>
                                        <p:cTn id="31" dur="1" fill="hold">
                                          <p:stCondLst>
                                            <p:cond delay="500"/>
                                          </p:stCondLst>
                                        </p:cTn>
                                        <p:tgtEl>
                                          <p:spTgt spid="11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24"/>
          <p:cNvSpPr/>
          <p:nvPr/>
        </p:nvSpPr>
        <p:spPr>
          <a:xfrm>
            <a:off x="0" y="6543376"/>
            <a:ext cx="9162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Source: </a:t>
            </a:r>
            <a:r>
              <a:rPr lang="en-US" sz="1800" b="0" i="0" u="sng" strike="noStrike" cap="none">
                <a:solidFill>
                  <a:schemeClr val="hlink"/>
                </a:solidFill>
                <a:latin typeface="Calibri"/>
                <a:ea typeface="Calibri"/>
                <a:cs typeface="Calibri"/>
                <a:sym typeface="Calibri"/>
                <a:hlinkClick r:id="rId3"/>
              </a:rPr>
              <a:t>http://scikit-learn.org/stable/tutorial/machine_learning_map/index.html</a:t>
            </a:r>
            <a:r>
              <a:rPr lang="en-US" sz="1800" b="0" i="0" u="none" strike="noStrike" cap="none">
                <a:solidFill>
                  <a:schemeClr val="dk1"/>
                </a:solidFill>
                <a:latin typeface="Calibri"/>
                <a:ea typeface="Calibri"/>
                <a:cs typeface="Calibri"/>
                <a:sym typeface="Calibri"/>
              </a:rPr>
              <a:t> </a:t>
            </a:r>
            <a:endParaRPr/>
          </a:p>
        </p:txBody>
      </p:sp>
      <p:pic>
        <p:nvPicPr>
          <p:cNvPr id="1194" name="Google Shape;1194;p124"/>
          <p:cNvPicPr preferRelativeResize="0"/>
          <p:nvPr/>
        </p:nvPicPr>
        <p:blipFill rotWithShape="1">
          <a:blip r:embed="rId4">
            <a:alphaModFix/>
          </a:blip>
          <a:srcRect/>
          <a:stretch/>
        </p:blipFill>
        <p:spPr>
          <a:xfrm>
            <a:off x="765977" y="1171836"/>
            <a:ext cx="10456846" cy="5289494"/>
          </a:xfrm>
          <a:prstGeom prst="rect">
            <a:avLst/>
          </a:prstGeom>
          <a:noFill/>
          <a:ln>
            <a:noFill/>
          </a:ln>
        </p:spPr>
      </p:pic>
      <p:sp>
        <p:nvSpPr>
          <p:cNvPr id="1195" name="Google Shape;1195;p124"/>
          <p:cNvSpPr txBox="1">
            <a:spLocks noGrp="1"/>
          </p:cNvSpPr>
          <p:nvPr>
            <p:ph type="title"/>
          </p:nvPr>
        </p:nvSpPr>
        <p:spPr>
          <a:xfrm>
            <a:off x="765977" y="299816"/>
            <a:ext cx="11018400" cy="554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Machine Learning Complexity</a:t>
            </a:r>
            <a:endParaRPr/>
          </a:p>
        </p:txBody>
      </p:sp>
    </p:spTree>
    <p:extLst>
      <p:ext uri="{BB962C8B-B14F-4D97-AF65-F5344CB8AC3E}">
        <p14:creationId xmlns:p14="http://schemas.microsoft.com/office/powerpoint/2010/main" val="301884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125"/>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05" name="Google Shape;1205;p125"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06" name="Google Shape;1206;p125"/>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07" name="Google Shape;1207;p125"/>
          <p:cNvSpPr txBox="1"/>
          <p:nvPr/>
        </p:nvSpPr>
        <p:spPr>
          <a:xfrm>
            <a:off x="1861456" y="2016575"/>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08" name="Google Shape;1208;p125"/>
          <p:cNvSpPr txBox="1"/>
          <p:nvPr/>
        </p:nvSpPr>
        <p:spPr>
          <a:xfrm>
            <a:off x="1858739" y="36303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1</a:t>
            </a:r>
            <a:endParaRPr/>
          </a:p>
        </p:txBody>
      </p:sp>
      <p:sp>
        <p:nvSpPr>
          <p:cNvPr id="1209" name="Google Shape;1209;p125"/>
          <p:cNvSpPr/>
          <p:nvPr/>
        </p:nvSpPr>
        <p:spPr>
          <a:xfrm>
            <a:off x="1387930" y="528230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0" name="Google Shape;1210;p125"/>
          <p:cNvSpPr txBox="1"/>
          <p:nvPr/>
        </p:nvSpPr>
        <p:spPr>
          <a:xfrm>
            <a:off x="1494067" y="547824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1</a:t>
            </a:r>
            <a:endParaRPr/>
          </a:p>
        </p:txBody>
      </p:sp>
      <p:sp>
        <p:nvSpPr>
          <p:cNvPr id="1211" name="Google Shape;1211;p125"/>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2" name="Google Shape;1212;p125"/>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1</a:t>
            </a:r>
            <a:endParaRPr/>
          </a:p>
        </p:txBody>
      </p:sp>
      <p:cxnSp>
        <p:nvCxnSpPr>
          <p:cNvPr id="1213" name="Google Shape;1213;p125"/>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14" name="Google Shape;1214;p125"/>
          <p:cNvCxnSpPr>
            <a:endCxn id="1211" idx="1"/>
          </p:cNvCxnSpPr>
          <p:nvPr/>
        </p:nvCxnSpPr>
        <p:spPr>
          <a:xfrm>
            <a:off x="7726124" y="3936987"/>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15" name="Google Shape;1215;p125"/>
          <p:cNvCxnSpPr>
            <a:stCxn id="1206" idx="3"/>
          </p:cNvCxnSpPr>
          <p:nvPr/>
        </p:nvCxnSpPr>
        <p:spPr>
          <a:xfrm>
            <a:off x="3551613" y="2200243"/>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16" name="Google Shape;1216;p125"/>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17" name="Google Shape;1217;p125"/>
          <p:cNvSpPr/>
          <p:nvPr/>
        </p:nvSpPr>
        <p:spPr>
          <a:xfrm>
            <a:off x="1622456" y="5426540"/>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18" name="Google Shape;1218;p125"/>
          <p:cNvSpPr txBox="1"/>
          <p:nvPr/>
        </p:nvSpPr>
        <p:spPr>
          <a:xfrm>
            <a:off x="1728593" y="5622485"/>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2</a:t>
            </a:r>
            <a:endParaRPr/>
          </a:p>
        </p:txBody>
      </p:sp>
      <p:sp>
        <p:nvSpPr>
          <p:cNvPr id="1219" name="Google Shape;1219;p125"/>
          <p:cNvSpPr/>
          <p:nvPr/>
        </p:nvSpPr>
        <p:spPr>
          <a:xfrm>
            <a:off x="9086382" y="3671053"/>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0" name="Google Shape;1220;p125"/>
          <p:cNvSpPr txBox="1"/>
          <p:nvPr/>
        </p:nvSpPr>
        <p:spPr>
          <a:xfrm>
            <a:off x="9625225" y="3964963"/>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2</a:t>
            </a:r>
            <a:endParaRPr/>
          </a:p>
        </p:txBody>
      </p:sp>
      <p:sp>
        <p:nvSpPr>
          <p:cNvPr id="1221" name="Google Shape;1221;p125"/>
          <p:cNvSpPr/>
          <p:nvPr/>
        </p:nvSpPr>
        <p:spPr>
          <a:xfrm>
            <a:off x="1847030" y="56224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2" name="Google Shape;1222;p125"/>
          <p:cNvSpPr txBox="1"/>
          <p:nvPr/>
        </p:nvSpPr>
        <p:spPr>
          <a:xfrm>
            <a:off x="1904045" y="5780652"/>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3</a:t>
            </a:r>
            <a:endParaRPr/>
          </a:p>
        </p:txBody>
      </p:sp>
      <p:sp>
        <p:nvSpPr>
          <p:cNvPr id="1223" name="Google Shape;1223;p125"/>
          <p:cNvSpPr/>
          <p:nvPr/>
        </p:nvSpPr>
        <p:spPr>
          <a:xfrm>
            <a:off x="9284890" y="38676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4" name="Google Shape;1224;p125"/>
          <p:cNvSpPr txBox="1"/>
          <p:nvPr/>
        </p:nvSpPr>
        <p:spPr>
          <a:xfrm>
            <a:off x="9823733" y="41615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3</a:t>
            </a:r>
            <a:endParaRPr/>
          </a:p>
        </p:txBody>
      </p:sp>
      <p:sp>
        <p:nvSpPr>
          <p:cNvPr id="1225" name="Google Shape;1225;p125"/>
          <p:cNvSpPr txBox="1"/>
          <p:nvPr/>
        </p:nvSpPr>
        <p:spPr>
          <a:xfrm>
            <a:off x="5484629" y="3387413"/>
            <a:ext cx="1674000" cy="923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Model Training</a:t>
            </a:r>
            <a:endParaRPr/>
          </a:p>
          <a:p>
            <a:pPr marL="0" marR="0" lvl="0" indent="0" algn="ctr" rtl="0">
              <a:spcBef>
                <a:spcPts val="0"/>
              </a:spcBef>
              <a:spcAft>
                <a:spcPts val="0"/>
              </a:spcAft>
              <a:buNone/>
            </a:pPr>
            <a:r>
              <a:rPr lang="en-US" sz="2000" b="1">
                <a:solidFill>
                  <a:schemeClr val="lt1"/>
                </a:solidFill>
                <a:latin typeface="Calibri"/>
                <a:ea typeface="Calibri"/>
                <a:cs typeface="Calibri"/>
                <a:sym typeface="Calibri"/>
              </a:rPr>
              <a:t>Infrastructure</a:t>
            </a:r>
            <a:endParaRPr/>
          </a:p>
        </p:txBody>
      </p:sp>
      <p:sp>
        <p:nvSpPr>
          <p:cNvPr id="1226" name="Google Shape;1226;p125"/>
          <p:cNvSpPr/>
          <p:nvPr/>
        </p:nvSpPr>
        <p:spPr>
          <a:xfrm>
            <a:off x="1478976" y="3630386"/>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7" name="Google Shape;1227;p125"/>
          <p:cNvSpPr txBox="1"/>
          <p:nvPr/>
        </p:nvSpPr>
        <p:spPr>
          <a:xfrm>
            <a:off x="2011139" y="3782786"/>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Training Algorithm 2</a:t>
            </a:r>
            <a:endParaRPr/>
          </a:p>
        </p:txBody>
      </p:sp>
      <p:sp>
        <p:nvSpPr>
          <p:cNvPr id="1228" name="Google Shape;1228;p125"/>
          <p:cNvSpPr/>
          <p:nvPr/>
        </p:nvSpPr>
        <p:spPr>
          <a:xfrm>
            <a:off x="1999430" y="5774885"/>
            <a:ext cx="22290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29" name="Google Shape;1229;p125"/>
          <p:cNvSpPr txBox="1"/>
          <p:nvPr/>
        </p:nvSpPr>
        <p:spPr>
          <a:xfrm>
            <a:off x="2056445" y="5933052"/>
            <a:ext cx="2076300" cy="612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Hyperparameter</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Values – config 4</a:t>
            </a:r>
            <a:endParaRPr/>
          </a:p>
        </p:txBody>
      </p:sp>
      <p:sp>
        <p:nvSpPr>
          <p:cNvPr id="1230" name="Google Shape;1230;p125"/>
          <p:cNvSpPr/>
          <p:nvPr/>
        </p:nvSpPr>
        <p:spPr>
          <a:xfrm>
            <a:off x="9437290" y="4020041"/>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31" name="Google Shape;1231;p125"/>
          <p:cNvSpPr txBox="1"/>
          <p:nvPr/>
        </p:nvSpPr>
        <p:spPr>
          <a:xfrm>
            <a:off x="9976133" y="4313951"/>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Model 4</a:t>
            </a:r>
            <a:endParaRPr/>
          </a:p>
        </p:txBody>
      </p:sp>
      <p:sp>
        <p:nvSpPr>
          <p:cNvPr id="1232" name="Google Shape;1232;p125"/>
          <p:cNvSpPr txBox="1"/>
          <p:nvPr/>
        </p:nvSpPr>
        <p:spPr>
          <a:xfrm>
            <a:off x="8964523" y="5868335"/>
            <a:ext cx="30492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Repetitive &amp; Manual</a:t>
            </a:r>
            <a:endParaRPr/>
          </a:p>
        </p:txBody>
      </p:sp>
      <p:sp>
        <p:nvSpPr>
          <p:cNvPr id="1233" name="Google Shape;1233;p125"/>
          <p:cNvSpPr txBox="1">
            <a:spLocks noGrp="1"/>
          </p:cNvSpPr>
          <p:nvPr>
            <p:ph type="title"/>
          </p:nvPr>
        </p:nvSpPr>
        <p:spPr>
          <a:xfrm>
            <a:off x="838200"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Model Selection &amp; Hyperparameter Tuning</a:t>
            </a:r>
            <a:endParaRPr/>
          </a:p>
        </p:txBody>
      </p:sp>
    </p:spTree>
    <p:extLst>
      <p:ext uri="{BB962C8B-B14F-4D97-AF65-F5344CB8AC3E}">
        <p14:creationId xmlns:p14="http://schemas.microsoft.com/office/powerpoint/2010/main" val="54972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08"/>
                                        </p:tgtEl>
                                        <p:attrNameLst>
                                          <p:attrName>style.visibility</p:attrName>
                                        </p:attrNameLst>
                                      </p:cBhvr>
                                      <p:to>
                                        <p:strVal val="visible"/>
                                      </p:to>
                                    </p:set>
                                    <p:animEffect transition="in" filter="fade">
                                      <p:cBhvr>
                                        <p:cTn id="15" dur="500"/>
                                        <p:tgtEl>
                                          <p:spTgt spid="1208"/>
                                        </p:tgtEl>
                                      </p:cBhvr>
                                    </p:animEffect>
                                  </p:childTnLst>
                                </p:cTn>
                              </p:par>
                              <p:par>
                                <p:cTn id="16" presetID="10" presetClass="entr" presetSubtype="0" fill="hold" nodeType="withEffect">
                                  <p:stCondLst>
                                    <p:cond delay="0"/>
                                  </p:stCondLst>
                                  <p:childTnLst>
                                    <p:set>
                                      <p:cBhvr>
                                        <p:cTn id="17" dur="1" fill="hold">
                                          <p:stCondLst>
                                            <p:cond delay="0"/>
                                          </p:stCondLst>
                                        </p:cTn>
                                        <p:tgtEl>
                                          <p:spTgt spid="1204"/>
                                        </p:tgtEl>
                                        <p:attrNameLst>
                                          <p:attrName>style.visibility</p:attrName>
                                        </p:attrNameLst>
                                      </p:cBhvr>
                                      <p:to>
                                        <p:strVal val="visible"/>
                                      </p:to>
                                    </p:set>
                                    <p:animEffect transition="in" filter="fade">
                                      <p:cBhvr>
                                        <p:cTn id="18" dur="500"/>
                                        <p:tgtEl>
                                          <p:spTgt spid="1204"/>
                                        </p:tgtEl>
                                      </p:cBhvr>
                                    </p:animEffect>
                                  </p:childTnLst>
                                </p:cTn>
                              </p:par>
                              <p:par>
                                <p:cTn id="19" presetID="10" presetClass="entr" presetSubtype="0" fill="hold" nodeType="withEffect">
                                  <p:stCondLst>
                                    <p:cond delay="0"/>
                                  </p:stCondLst>
                                  <p:childTnLst>
                                    <p:set>
                                      <p:cBhvr>
                                        <p:cTn id="20" dur="1" fill="hold">
                                          <p:stCondLst>
                                            <p:cond delay="0"/>
                                          </p:stCondLst>
                                        </p:cTn>
                                        <p:tgtEl>
                                          <p:spTgt spid="1213"/>
                                        </p:tgtEl>
                                        <p:attrNameLst>
                                          <p:attrName>style.visibility</p:attrName>
                                        </p:attrNameLst>
                                      </p:cBhvr>
                                      <p:to>
                                        <p:strVal val="visible"/>
                                      </p:to>
                                    </p:set>
                                    <p:animEffect transition="in" filter="fade">
                                      <p:cBhvr>
                                        <p:cTn id="21" dur="500"/>
                                        <p:tgtEl>
                                          <p:spTgt spid="121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1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2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2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1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1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22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2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1222"/>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224"/>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22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122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122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229"/>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1228"/>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231"/>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23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232"/>
                                        </p:tgtEl>
                                        <p:attrNameLst>
                                          <p:attrName>style.visibility</p:attrName>
                                        </p:attrNameLst>
                                      </p:cBhvr>
                                      <p:to>
                                        <p:strVal val="visible"/>
                                      </p:to>
                                    </p:set>
                                    <p:animEffect transition="in" filter="fade">
                                      <p:cBhvr>
                                        <p:cTn id="84" dur="500"/>
                                        <p:tgtEl>
                                          <p:spTgt spid="1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126"/>
          <p:cNvSpPr txBox="1">
            <a:spLocks noGrp="1"/>
          </p:cNvSpPr>
          <p:nvPr>
            <p:ph type="title"/>
          </p:nvPr>
        </p:nvSpPr>
        <p:spPr>
          <a:xfrm>
            <a:off x="378281" y="209868"/>
            <a:ext cx="10914900" cy="6261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Quattrocento Sans"/>
              <a:buNone/>
            </a:pPr>
            <a:r>
              <a:rPr lang="en-US">
                <a:latin typeface="Quattrocento Sans"/>
                <a:ea typeface="Quattrocento Sans"/>
                <a:cs typeface="Quattrocento Sans"/>
                <a:sym typeface="Quattrocento Sans"/>
              </a:rPr>
              <a:t>Introducing Automated Machine Learning</a:t>
            </a:r>
            <a:endParaRPr/>
          </a:p>
        </p:txBody>
      </p:sp>
      <p:sp>
        <p:nvSpPr>
          <p:cNvPr id="1243" name="Google Shape;1243;p126"/>
          <p:cNvSpPr/>
          <p:nvPr/>
        </p:nvSpPr>
        <p:spPr>
          <a:xfrm>
            <a:off x="1322613" y="3475778"/>
            <a:ext cx="2229000" cy="922500"/>
          </a:xfrm>
          <a:prstGeom prst="roundRect">
            <a:avLst>
              <a:gd name="adj" fmla="val 16667"/>
            </a:avLst>
          </a:prstGeom>
          <a:solidFill>
            <a:srgbClr val="2E75B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pic>
        <p:nvPicPr>
          <p:cNvPr id="1244" name="Google Shape;1244;p126" descr="Cloud"/>
          <p:cNvPicPr preferRelativeResize="0"/>
          <p:nvPr/>
        </p:nvPicPr>
        <p:blipFill rotWithShape="1">
          <a:blip r:embed="rId3">
            <a:alphaModFix/>
          </a:blip>
          <a:srcRect/>
          <a:stretch/>
        </p:blipFill>
        <p:spPr>
          <a:xfrm>
            <a:off x="4735285" y="1961011"/>
            <a:ext cx="3184072" cy="3184072"/>
          </a:xfrm>
          <a:prstGeom prst="rect">
            <a:avLst/>
          </a:prstGeom>
          <a:noFill/>
          <a:ln>
            <a:noFill/>
          </a:ln>
        </p:spPr>
      </p:pic>
      <p:sp>
        <p:nvSpPr>
          <p:cNvPr id="1245" name="Google Shape;1245;p126"/>
          <p:cNvSpPr/>
          <p:nvPr/>
        </p:nvSpPr>
        <p:spPr>
          <a:xfrm>
            <a:off x="1322613" y="1738993"/>
            <a:ext cx="2229000" cy="922500"/>
          </a:xfrm>
          <a:prstGeom prst="roundRect">
            <a:avLst>
              <a:gd name="adj" fmla="val 16667"/>
            </a:avLst>
          </a:prstGeom>
          <a:solidFill>
            <a:schemeClr val="accent5"/>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6" name="Google Shape;1246;p126"/>
          <p:cNvSpPr txBox="1"/>
          <p:nvPr/>
        </p:nvSpPr>
        <p:spPr>
          <a:xfrm>
            <a:off x="1499820" y="2011519"/>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Dataset</a:t>
            </a:r>
            <a:endParaRPr/>
          </a:p>
        </p:txBody>
      </p:sp>
      <p:sp>
        <p:nvSpPr>
          <p:cNvPr id="1247" name="Google Shape;1247;p126"/>
          <p:cNvSpPr txBox="1"/>
          <p:nvPr/>
        </p:nvSpPr>
        <p:spPr>
          <a:xfrm>
            <a:off x="1499820" y="3610989"/>
            <a:ext cx="15111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Optimization</a:t>
            </a:r>
            <a:endParaRPr sz="2000" b="1">
              <a:solidFill>
                <a:schemeClr val="lt1"/>
              </a:solidFill>
              <a:latin typeface="Calibri"/>
              <a:ea typeface="Calibri"/>
              <a:cs typeface="Calibri"/>
              <a:sym typeface="Calibri"/>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Metric</a:t>
            </a:r>
            <a:endParaRPr/>
          </a:p>
        </p:txBody>
      </p:sp>
      <p:sp>
        <p:nvSpPr>
          <p:cNvPr id="1248" name="Google Shape;1248;p126"/>
          <p:cNvSpPr/>
          <p:nvPr/>
        </p:nvSpPr>
        <p:spPr>
          <a:xfrm>
            <a:off x="1322612" y="5282300"/>
            <a:ext cx="2294100" cy="922500"/>
          </a:xfrm>
          <a:prstGeom prst="roundRect">
            <a:avLst>
              <a:gd name="adj" fmla="val 16667"/>
            </a:avLst>
          </a:prstGeom>
          <a:solidFill>
            <a:srgbClr val="00B050"/>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49" name="Google Shape;1249;p126"/>
          <p:cNvSpPr txBox="1"/>
          <p:nvPr/>
        </p:nvSpPr>
        <p:spPr>
          <a:xfrm>
            <a:off x="1499820" y="5389799"/>
            <a:ext cx="2229000" cy="6156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Constraints</a:t>
            </a:r>
            <a:endParaRPr/>
          </a:p>
          <a:p>
            <a:pPr marL="0" marR="0" lvl="0" indent="0" algn="l" rtl="0">
              <a:spcBef>
                <a:spcPts val="0"/>
              </a:spcBef>
              <a:spcAft>
                <a:spcPts val="0"/>
              </a:spcAft>
              <a:buNone/>
            </a:pPr>
            <a:r>
              <a:rPr lang="en-US" sz="2000" b="1">
                <a:solidFill>
                  <a:schemeClr val="lt1"/>
                </a:solidFill>
                <a:latin typeface="Calibri"/>
                <a:ea typeface="Calibri"/>
                <a:cs typeface="Calibri"/>
                <a:sym typeface="Calibri"/>
              </a:rPr>
              <a:t>(Time/Cost)</a:t>
            </a:r>
            <a:endParaRPr/>
          </a:p>
        </p:txBody>
      </p:sp>
      <p:sp>
        <p:nvSpPr>
          <p:cNvPr id="1250" name="Google Shape;1250;p126"/>
          <p:cNvSpPr/>
          <p:nvPr/>
        </p:nvSpPr>
        <p:spPr>
          <a:xfrm>
            <a:off x="8942624" y="3497037"/>
            <a:ext cx="2229000" cy="922500"/>
          </a:xfrm>
          <a:prstGeom prst="roundRect">
            <a:avLst>
              <a:gd name="adj" fmla="val 16667"/>
            </a:avLst>
          </a:prstGeom>
          <a:solidFill>
            <a:schemeClr val="accent2"/>
          </a:solidFill>
          <a:ln>
            <a:noFill/>
          </a:ln>
        </p:spPr>
        <p:txBody>
          <a:bodyPr spcFirstLastPara="1" wrap="square" lIns="0" tIns="46625" rIns="0" bIns="46625" anchor="ctr" anchorCtr="0">
            <a:noAutofit/>
          </a:bodyPr>
          <a:lstStyle/>
          <a:p>
            <a:pPr marL="0" marR="0" lvl="0" indent="0" algn="ctr" rtl="0">
              <a:spcBef>
                <a:spcPts val="0"/>
              </a:spcBef>
              <a:spcAft>
                <a:spcPts val="0"/>
              </a:spcAft>
              <a:buNone/>
            </a:pPr>
            <a:endParaRPr sz="1600">
              <a:solidFill>
                <a:srgbClr val="FFFFFF"/>
              </a:solidFill>
              <a:latin typeface="Calibri"/>
              <a:ea typeface="Calibri"/>
              <a:cs typeface="Calibri"/>
              <a:sym typeface="Calibri"/>
            </a:endParaRPr>
          </a:p>
        </p:txBody>
      </p:sp>
      <p:sp>
        <p:nvSpPr>
          <p:cNvPr id="1251" name="Google Shape;1251;p126"/>
          <p:cNvSpPr txBox="1"/>
          <p:nvPr/>
        </p:nvSpPr>
        <p:spPr>
          <a:xfrm>
            <a:off x="9481467" y="3790947"/>
            <a:ext cx="1330800" cy="307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000" b="1">
                <a:solidFill>
                  <a:schemeClr val="lt1"/>
                </a:solidFill>
                <a:latin typeface="Calibri"/>
                <a:ea typeface="Calibri"/>
                <a:cs typeface="Calibri"/>
                <a:sym typeface="Calibri"/>
              </a:rPr>
              <a:t>ML Model</a:t>
            </a:r>
            <a:endParaRPr/>
          </a:p>
        </p:txBody>
      </p:sp>
      <p:cxnSp>
        <p:nvCxnSpPr>
          <p:cNvPr id="1252" name="Google Shape;1252;p126"/>
          <p:cNvCxnSpPr/>
          <p:nvPr/>
        </p:nvCxnSpPr>
        <p:spPr>
          <a:xfrm>
            <a:off x="3551463" y="3932082"/>
            <a:ext cx="1412400" cy="0"/>
          </a:xfrm>
          <a:prstGeom prst="straightConnector1">
            <a:avLst/>
          </a:prstGeom>
          <a:noFill/>
          <a:ln w="63500" cap="flat" cmpd="sng">
            <a:solidFill>
              <a:srgbClr val="002060"/>
            </a:solidFill>
            <a:prstDash val="solid"/>
            <a:miter lim="800000"/>
            <a:headEnd type="none" w="sm" len="sm"/>
            <a:tailEnd type="triangle" w="med" len="med"/>
          </a:ln>
        </p:spPr>
      </p:cxnSp>
      <p:cxnSp>
        <p:nvCxnSpPr>
          <p:cNvPr id="1253" name="Google Shape;1253;p126"/>
          <p:cNvCxnSpPr/>
          <p:nvPr/>
        </p:nvCxnSpPr>
        <p:spPr>
          <a:xfrm>
            <a:off x="7726139" y="3937060"/>
            <a:ext cx="1216500" cy="21300"/>
          </a:xfrm>
          <a:prstGeom prst="straightConnector1">
            <a:avLst/>
          </a:prstGeom>
          <a:noFill/>
          <a:ln w="63500" cap="flat" cmpd="sng">
            <a:solidFill>
              <a:srgbClr val="002060"/>
            </a:solidFill>
            <a:prstDash val="solid"/>
            <a:miter lim="800000"/>
            <a:headEnd type="none" w="sm" len="sm"/>
            <a:tailEnd type="triangle" w="med" len="med"/>
          </a:ln>
        </p:spPr>
      </p:cxnSp>
      <p:cxnSp>
        <p:nvCxnSpPr>
          <p:cNvPr id="1254" name="Google Shape;1254;p126"/>
          <p:cNvCxnSpPr/>
          <p:nvPr/>
        </p:nvCxnSpPr>
        <p:spPr>
          <a:xfrm>
            <a:off x="3551463" y="2200275"/>
            <a:ext cx="2544600" cy="534900"/>
          </a:xfrm>
          <a:prstGeom prst="bentConnector3">
            <a:avLst>
              <a:gd name="adj1" fmla="val 100051"/>
            </a:avLst>
          </a:prstGeom>
          <a:noFill/>
          <a:ln w="63500" cap="flat" cmpd="sng">
            <a:solidFill>
              <a:srgbClr val="002060"/>
            </a:solidFill>
            <a:prstDash val="solid"/>
            <a:miter lim="800000"/>
            <a:headEnd type="none" w="sm" len="sm"/>
            <a:tailEnd type="triangle" w="med" len="med"/>
          </a:ln>
        </p:spPr>
      </p:cxnSp>
      <p:cxnSp>
        <p:nvCxnSpPr>
          <p:cNvPr id="1255" name="Google Shape;1255;p126"/>
          <p:cNvCxnSpPr/>
          <p:nvPr/>
        </p:nvCxnSpPr>
        <p:spPr>
          <a:xfrm rot="10800000" flipH="1">
            <a:off x="3616780" y="4341982"/>
            <a:ext cx="2612700" cy="1401600"/>
          </a:xfrm>
          <a:prstGeom prst="bentConnector3">
            <a:avLst>
              <a:gd name="adj1" fmla="val 99683"/>
            </a:avLst>
          </a:prstGeom>
          <a:noFill/>
          <a:ln w="63500" cap="flat" cmpd="sng">
            <a:solidFill>
              <a:srgbClr val="002060"/>
            </a:solidFill>
            <a:prstDash val="solid"/>
            <a:miter lim="800000"/>
            <a:headEnd type="none" w="sm" len="sm"/>
            <a:tailEnd type="triangle" w="med" len="med"/>
          </a:ln>
        </p:spPr>
      </p:cxnSp>
      <p:sp>
        <p:nvSpPr>
          <p:cNvPr id="1256" name="Google Shape;1256;p126"/>
          <p:cNvSpPr txBox="1"/>
          <p:nvPr/>
        </p:nvSpPr>
        <p:spPr>
          <a:xfrm>
            <a:off x="5417954" y="3682688"/>
            <a:ext cx="1674000" cy="30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a:solidFill>
                  <a:schemeClr val="lt1"/>
                </a:solidFill>
                <a:latin typeface="Calibri"/>
                <a:ea typeface="Calibri"/>
                <a:cs typeface="Calibri"/>
                <a:sym typeface="Calibri"/>
              </a:rPr>
              <a:t>Automated ML</a:t>
            </a:r>
            <a:endParaRPr sz="1800">
              <a:solidFill>
                <a:schemeClr val="dk1"/>
              </a:solidFill>
              <a:latin typeface="Calibri"/>
              <a:ea typeface="Calibri"/>
              <a:cs typeface="Calibri"/>
              <a:sym typeface="Calibri"/>
            </a:endParaRPr>
          </a:p>
        </p:txBody>
      </p:sp>
      <p:sp>
        <p:nvSpPr>
          <p:cNvPr id="1257" name="Google Shape;1257;p126"/>
          <p:cNvSpPr txBox="1"/>
          <p:nvPr/>
        </p:nvSpPr>
        <p:spPr>
          <a:xfrm>
            <a:off x="8964473" y="6234460"/>
            <a:ext cx="3154800" cy="4308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800">
                <a:solidFill>
                  <a:schemeClr val="dk1"/>
                </a:solidFill>
                <a:latin typeface="Quattrocento Sans"/>
                <a:ea typeface="Quattrocento Sans"/>
                <a:cs typeface="Quattrocento Sans"/>
                <a:sym typeface="Quattrocento Sans"/>
              </a:rPr>
              <a:t>Accessible &amp; Faster</a:t>
            </a:r>
            <a:endParaRPr/>
          </a:p>
        </p:txBody>
      </p:sp>
    </p:spTree>
    <p:extLst>
      <p:ext uri="{BB962C8B-B14F-4D97-AF65-F5344CB8AC3E}">
        <p14:creationId xmlns:p14="http://schemas.microsoft.com/office/powerpoint/2010/main" val="245966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7"/>
                                        </p:tgtEl>
                                        <p:attrNameLst>
                                          <p:attrName>style.visibility</p:attrName>
                                        </p:attrNameLst>
                                      </p:cBhvr>
                                      <p:to>
                                        <p:strVal val="visible"/>
                                      </p:to>
                                    </p:set>
                                    <p:animEffect transition="in" filter="fade">
                                      <p:cBhvr>
                                        <p:cTn id="7" dur="500"/>
                                        <p:tgtEl>
                                          <p:spTgt spid="1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63" name="Google Shape;1263;p127"/>
          <p:cNvSpPr txBox="1">
            <a:spLocks noGrp="1"/>
          </p:cNvSpPr>
          <p:nvPr>
            <p:ph type="body" idx="1"/>
          </p:nvPr>
        </p:nvSpPr>
        <p:spPr>
          <a:xfrm>
            <a:off x="838200" y="2102185"/>
            <a:ext cx="3797700" cy="4351200"/>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Based on Microsoft Research</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Brain trained with several million experiments</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Collaborative filtering and Bayesian optimization</a:t>
            </a:r>
            <a:endParaRPr/>
          </a:p>
          <a:p>
            <a:pPr marL="342900" lvl="0" indent="-215900" algn="l" rtl="0">
              <a:lnSpc>
                <a:spcPct val="90000"/>
              </a:lnSpc>
              <a:spcBef>
                <a:spcPts val="1000"/>
              </a:spcBef>
              <a:spcAft>
                <a:spcPts val="0"/>
              </a:spcAft>
              <a:buClr>
                <a:schemeClr val="dk1"/>
              </a:buClr>
              <a:buSzPts val="2000"/>
              <a:buFont typeface="Arial"/>
              <a:buNone/>
            </a:pPr>
            <a:endParaRPr sz="2000">
              <a:latin typeface="Quattrocento Sans"/>
              <a:ea typeface="Quattrocento Sans"/>
              <a:cs typeface="Quattrocento Sans"/>
              <a:sym typeface="Quattrocento Sans"/>
            </a:endParaRPr>
          </a:p>
          <a:p>
            <a:pPr marL="342900" lvl="0" indent="-342900" algn="l" rtl="0">
              <a:lnSpc>
                <a:spcPct val="90000"/>
              </a:lnSpc>
              <a:spcBef>
                <a:spcPts val="1000"/>
              </a:spcBef>
              <a:spcAft>
                <a:spcPts val="0"/>
              </a:spcAft>
              <a:buClr>
                <a:schemeClr val="dk1"/>
              </a:buClr>
              <a:buSzPts val="2000"/>
              <a:buFont typeface="Arial"/>
              <a:buChar char="•"/>
            </a:pPr>
            <a:r>
              <a:rPr lang="en-US" sz="2000">
                <a:latin typeface="Quattrocento Sans"/>
                <a:ea typeface="Quattrocento Sans"/>
                <a:cs typeface="Quattrocento Sans"/>
                <a:sym typeface="Quattrocento Sans"/>
              </a:rPr>
              <a:t>Privacy preserving: No need to “see” the data</a:t>
            </a:r>
            <a:endParaRPr/>
          </a:p>
        </p:txBody>
      </p:sp>
      <p:pic>
        <p:nvPicPr>
          <p:cNvPr id="1264" name="Google Shape;1264;p127" descr="A picture containing screenshot&#10;&#10;Description generated with very high confidence"/>
          <p:cNvPicPr preferRelativeResize="0"/>
          <p:nvPr/>
        </p:nvPicPr>
        <p:blipFill rotWithShape="1">
          <a:blip r:embed="rId3">
            <a:alphaModFix/>
          </a:blip>
          <a:srcRect/>
          <a:stretch/>
        </p:blipFill>
        <p:spPr>
          <a:xfrm>
            <a:off x="5024451" y="2068933"/>
            <a:ext cx="6329347" cy="3798216"/>
          </a:xfrm>
          <a:prstGeom prst="rect">
            <a:avLst/>
          </a:prstGeom>
          <a:noFill/>
          <a:ln>
            <a:noFill/>
          </a:ln>
        </p:spPr>
      </p:pic>
    </p:spTree>
    <p:extLst>
      <p:ext uri="{BB962C8B-B14F-4D97-AF65-F5344CB8AC3E}">
        <p14:creationId xmlns:p14="http://schemas.microsoft.com/office/powerpoint/2010/main" val="56322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2"/>
          <p:cNvGraphicFramePr/>
          <p:nvPr/>
        </p:nvGraphicFramePr>
        <p:xfrm>
          <a:off x="324229" y="1937703"/>
          <a:ext cx="11517749" cy="40517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a:t>Time to adapt is shrinking</a:t>
            </a:r>
          </a:p>
        </p:txBody>
      </p:sp>
      <p:sp>
        <p:nvSpPr>
          <p:cNvPr id="11" name="Rectangle 10"/>
          <p:cNvSpPr/>
          <p:nvPr/>
        </p:nvSpPr>
        <p:spPr bwMode="auto">
          <a:xfrm>
            <a:off x="449279" y="1211893"/>
            <a:ext cx="11290272" cy="443897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3" name="TextBox 2"/>
          <p:cNvSpPr txBox="1"/>
          <p:nvPr/>
        </p:nvSpPr>
        <p:spPr>
          <a:xfrm>
            <a:off x="10450983" y="5925464"/>
            <a:ext cx="1188382" cy="230767"/>
          </a:xfrm>
          <a:prstGeom prst="rect">
            <a:avLst/>
          </a:prstGeom>
          <a:noFill/>
        </p:spPr>
        <p:txBody>
          <a:bodyPr wrap="square" lIns="0" tIns="0" rIns="0" bIns="0" rtlCol="0">
            <a:noAutofit/>
          </a:bodyPr>
          <a:lstStyle/>
          <a:p>
            <a:pPr algn="r" defTabSz="914049">
              <a:lnSpc>
                <a:spcPct val="90000"/>
              </a:lnSpc>
              <a:spcAft>
                <a:spcPts val="600"/>
              </a:spcAft>
              <a:defRPr/>
            </a:pPr>
            <a:r>
              <a:rPr lang="en-US" sz="1200">
                <a:latin typeface="Segoe UI"/>
              </a:rPr>
              <a:t>Source: BBC</a:t>
            </a:r>
          </a:p>
        </p:txBody>
      </p:sp>
      <p:cxnSp>
        <p:nvCxnSpPr>
          <p:cNvPr id="16" name="Straight Connector 15"/>
          <p:cNvCxnSpPr/>
          <p:nvPr/>
        </p:nvCxnSpPr>
        <p:spPr>
          <a:xfrm flipH="1">
            <a:off x="1618094" y="2013603"/>
            <a:ext cx="973701" cy="0"/>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bwMode="auto">
          <a:xfrm>
            <a:off x="2801807" y="1732078"/>
            <a:ext cx="4292975" cy="5630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A hundred years ago, </a:t>
            </a:r>
            <a:r>
              <a:rPr lang="en-US" sz="1500">
                <a:solidFill>
                  <a:schemeClr val="tx1"/>
                </a:solidFill>
                <a:latin typeface="Segoe UI"/>
                <a:ea typeface="Segoe UI" panose="020B0502040204020203" pitchFamily="34" charset="0"/>
                <a:cs typeface="Segoe UI" panose="020B0502040204020203" pitchFamily="34" charset="0"/>
              </a:rPr>
              <a:t>the average lifespan of  a company listed on the S&amp;P 500 index was 67 years</a:t>
            </a:r>
          </a:p>
        </p:txBody>
      </p:sp>
      <p:cxnSp>
        <p:nvCxnSpPr>
          <p:cNvPr id="18" name="Straight Connector 17"/>
          <p:cNvCxnSpPr/>
          <p:nvPr/>
        </p:nvCxnSpPr>
        <p:spPr>
          <a:xfrm flipV="1">
            <a:off x="2608723" y="1815028"/>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9016175" y="2046779"/>
            <a:ext cx="2825801" cy="1263669"/>
            <a:chOff x="8785175" y="2046386"/>
            <a:chExt cx="2826603" cy="1264027"/>
          </a:xfrm>
        </p:grpSpPr>
        <p:sp>
          <p:nvSpPr>
            <p:cNvPr id="12" name="Rectangle 11"/>
            <p:cNvSpPr/>
            <p:nvPr/>
          </p:nvSpPr>
          <p:spPr bwMode="auto">
            <a:xfrm>
              <a:off x="8785175" y="2430424"/>
              <a:ext cx="2826603" cy="3504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75% </a:t>
              </a:r>
              <a:r>
                <a:rPr lang="en-US" sz="1500">
                  <a:solidFill>
                    <a:schemeClr val="tx1"/>
                  </a:solidFill>
                  <a:latin typeface="Segoe UI"/>
                  <a:ea typeface="Segoe UI" panose="020B0502040204020203" pitchFamily="34" charset="0"/>
                  <a:cs typeface="Segoe UI" panose="020B0502040204020203" pitchFamily="34" charset="0"/>
                </a:rPr>
                <a:t>of the S&amp;P 500 will be new (not on the index today)</a:t>
              </a:r>
            </a:p>
          </p:txBody>
        </p:sp>
        <p:sp>
          <p:nvSpPr>
            <p:cNvPr id="15" name="Rectangle 14"/>
            <p:cNvSpPr/>
            <p:nvPr/>
          </p:nvSpPr>
          <p:spPr bwMode="auto">
            <a:xfrm>
              <a:off x="8785176" y="3002465"/>
              <a:ext cx="2687842" cy="30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25% </a:t>
              </a:r>
              <a:r>
                <a:rPr lang="en-US" sz="1500">
                  <a:solidFill>
                    <a:schemeClr val="tx1"/>
                  </a:solidFill>
                  <a:latin typeface="Segoe UI"/>
                  <a:ea typeface="Segoe UI" panose="020B0502040204020203" pitchFamily="34" charset="0"/>
                  <a:cs typeface="Segoe UI" panose="020B0502040204020203" pitchFamily="34" charset="0"/>
                </a:rPr>
                <a:t>of the S&amp;P 500 will</a:t>
              </a:r>
            </a:p>
            <a:p>
              <a:pPr defTabSz="932114" fontAlgn="base">
                <a:spcBef>
                  <a:spcPct val="0"/>
                </a:spcBef>
                <a:spcAft>
                  <a:spcPct val="0"/>
                </a:spcAft>
                <a:defRPr/>
              </a:pPr>
              <a:r>
                <a:rPr lang="en-US" sz="1500">
                  <a:solidFill>
                    <a:schemeClr val="tx1"/>
                  </a:solidFill>
                  <a:latin typeface="Segoe UI"/>
                  <a:ea typeface="Segoe UI" panose="020B0502040204020203" pitchFamily="34" charset="0"/>
                  <a:cs typeface="Segoe UI" panose="020B0502040204020203" pitchFamily="34" charset="0"/>
                </a:rPr>
                <a:t>be ones on the index today</a:t>
              </a:r>
            </a:p>
          </p:txBody>
        </p:sp>
        <p:sp>
          <p:nvSpPr>
            <p:cNvPr id="4" name="Rectangle 3"/>
            <p:cNvSpPr/>
            <p:nvPr/>
          </p:nvSpPr>
          <p:spPr bwMode="auto">
            <a:xfrm>
              <a:off x="8785176" y="2046386"/>
              <a:ext cx="2724146" cy="3619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6" rIns="91414" bIns="45706" numCol="1" spcCol="0" rtlCol="0" fromWordArt="0" anchor="ctr" anchorCtr="0" forceAA="0" compatLnSpc="1">
              <a:prstTxWarp prst="textNoShape">
                <a:avLst/>
              </a:prstTxWarp>
              <a:noAutofit/>
            </a:bodyPr>
            <a:lstStyle/>
            <a:p>
              <a:pPr defTabSz="932114" fontAlgn="base">
                <a:spcBef>
                  <a:spcPct val="0"/>
                </a:spcBef>
                <a:spcAft>
                  <a:spcPct val="0"/>
                </a:spcAft>
                <a:defRPr/>
              </a:pPr>
              <a:r>
                <a:rPr lang="en-US" sz="1500" b="1">
                  <a:solidFill>
                    <a:schemeClr val="tx1"/>
                  </a:solidFill>
                  <a:latin typeface="Segoe UI"/>
                  <a:ea typeface="Segoe UI" panose="020B0502040204020203" pitchFamily="34" charset="0"/>
                  <a:cs typeface="Segoe UI" panose="020B0502040204020203" pitchFamily="34" charset="0"/>
                </a:rPr>
                <a:t>In the 2020s…</a:t>
              </a:r>
            </a:p>
          </p:txBody>
        </p:sp>
      </p:grpSp>
      <p:cxnSp>
        <p:nvCxnSpPr>
          <p:cNvPr id="19" name="Straight Connector 18"/>
          <p:cNvCxnSpPr/>
          <p:nvPr/>
        </p:nvCxnSpPr>
        <p:spPr>
          <a:xfrm rot="5400000" flipV="1">
            <a:off x="10127953" y="3321040"/>
            <a:ext cx="0" cy="397153"/>
          </a:xfrm>
          <a:prstGeom prst="line">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6200000" flipH="1">
            <a:off x="10106808" y="3555937"/>
            <a:ext cx="1199809" cy="1151977"/>
          </a:xfrm>
          <a:prstGeom prst="bentConnector3">
            <a:avLst/>
          </a:prstGeom>
          <a:ln w="9525">
            <a:solidFill>
              <a:srgbClr val="D2D2D2">
                <a:alpha val="85882"/>
              </a:srgbClr>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852584"/>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12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4410"/>
              <a:buFont typeface="Quattrocento Sans"/>
              <a:buNone/>
            </a:pPr>
            <a:r>
              <a:rPr lang="en-US" sz="4410">
                <a:solidFill>
                  <a:srgbClr val="000000"/>
                </a:solidFill>
                <a:latin typeface="Quattrocento Sans"/>
                <a:ea typeface="Quattrocento Sans"/>
                <a:cs typeface="Quattrocento Sans"/>
                <a:sym typeface="Quattrocento Sans"/>
              </a:rPr>
              <a:t>Automated ML Capabilities</a:t>
            </a:r>
            <a:br>
              <a:rPr lang="en-US" sz="3959">
                <a:solidFill>
                  <a:srgbClr val="000000"/>
                </a:solidFill>
                <a:latin typeface="Quattrocento Sans"/>
                <a:ea typeface="Quattrocento Sans"/>
                <a:cs typeface="Quattrocento Sans"/>
                <a:sym typeface="Quattrocento Sans"/>
              </a:rPr>
            </a:br>
            <a:endParaRPr sz="3959"/>
          </a:p>
        </p:txBody>
      </p:sp>
      <p:sp>
        <p:nvSpPr>
          <p:cNvPr id="1270" name="Google Shape;1270;p128"/>
          <p:cNvSpPr txBox="1">
            <a:spLocks noGrp="1"/>
          </p:cNvSpPr>
          <p:nvPr>
            <p:ph type="body" idx="1"/>
          </p:nvPr>
        </p:nvSpPr>
        <p:spPr>
          <a:xfrm>
            <a:off x="838200" y="1395500"/>
            <a:ext cx="4680000" cy="5109900"/>
          </a:xfrm>
          <a:prstGeom prst="rect">
            <a:avLst/>
          </a:prstGeom>
          <a:noFill/>
          <a:ln>
            <a:noFill/>
          </a:ln>
        </p:spPr>
        <p:txBody>
          <a:bodyPr spcFirstLastPara="1" wrap="square" lIns="91425" tIns="45700" rIns="91425" bIns="45700" anchor="t" anchorCtr="0">
            <a:noAutofit/>
          </a:bodyPr>
          <a:lstStyle/>
          <a:p>
            <a:pPr marL="342900" lvl="0" indent="-342900" algn="l" rtl="0">
              <a:lnSpc>
                <a:spcPct val="80000"/>
              </a:lnSpc>
              <a:spcBef>
                <a:spcPts val="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ML Scenarios: Classification &amp; Regression</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Integration: Azure Machine Learning, Azure Notebooks, Jupyter Notebooks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Data Type: Numeric, Text</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Languages: Python SDK for deployment and hosting for inference </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Training Compute: Local Machine, Remote Azure DSVM (Linux), Azure Batch AI</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Transparency: View run history, model metrics</a:t>
            </a:r>
            <a:endParaRPr/>
          </a:p>
          <a:p>
            <a:pPr marL="342900" lvl="0" indent="-342900" algn="l" rtl="0">
              <a:lnSpc>
                <a:spcPct val="80000"/>
              </a:lnSpc>
              <a:spcBef>
                <a:spcPts val="1000"/>
              </a:spcBef>
              <a:spcAft>
                <a:spcPts val="0"/>
              </a:spcAft>
              <a:buClr>
                <a:schemeClr val="dk1"/>
              </a:buClr>
              <a:buSzPts val="1850"/>
              <a:buFont typeface="Arial"/>
              <a:buChar char="•"/>
            </a:pPr>
            <a:r>
              <a:rPr lang="en-US" sz="1850">
                <a:latin typeface="Quattrocento Sans"/>
                <a:ea typeface="Quattrocento Sans"/>
                <a:cs typeface="Quattrocento Sans"/>
                <a:sym typeface="Quattrocento Sans"/>
              </a:rPr>
              <a:t>Scale: Faster model training using multiple cores and parallel experiments</a:t>
            </a:r>
            <a:endParaRPr/>
          </a:p>
        </p:txBody>
      </p:sp>
      <p:pic>
        <p:nvPicPr>
          <p:cNvPr id="1271" name="Google Shape;1271;p128" descr="A picture containing screenshot&#10;&#10;Description generated with very high confidence"/>
          <p:cNvPicPr preferRelativeResize="0"/>
          <p:nvPr/>
        </p:nvPicPr>
        <p:blipFill rotWithShape="1">
          <a:blip r:embed="rId3">
            <a:alphaModFix/>
          </a:blip>
          <a:srcRect/>
          <a:stretch/>
        </p:blipFill>
        <p:spPr>
          <a:xfrm>
            <a:off x="5756625" y="2102175"/>
            <a:ext cx="5597177" cy="3177575"/>
          </a:xfrm>
          <a:prstGeom prst="rect">
            <a:avLst/>
          </a:prstGeom>
          <a:noFill/>
          <a:ln>
            <a:noFill/>
          </a:ln>
        </p:spPr>
      </p:pic>
    </p:spTree>
    <p:extLst>
      <p:ext uri="{BB962C8B-B14F-4D97-AF65-F5344CB8AC3E}">
        <p14:creationId xmlns:p14="http://schemas.microsoft.com/office/powerpoint/2010/main" val="8574365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444817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10" dirty="0">
                <a:solidFill>
                  <a:srgbClr val="000000"/>
                </a:solidFill>
                <a:latin typeface="Segoe UI Semibold"/>
                <a:cs typeface="Segoe UI Semibold"/>
              </a:rPr>
              <a:t>Automated</a:t>
            </a:r>
            <a:r>
              <a:rPr sz="3600" b="0" spc="-65" dirty="0">
                <a:solidFill>
                  <a:srgbClr val="000000"/>
                </a:solidFill>
                <a:latin typeface="Segoe UI Semibold"/>
                <a:cs typeface="Segoe UI Semibold"/>
              </a:rPr>
              <a:t> </a:t>
            </a:r>
            <a:r>
              <a:rPr sz="3600" b="0" spc="-5" dirty="0">
                <a:solidFill>
                  <a:srgbClr val="000000"/>
                </a:solidFill>
                <a:latin typeface="Segoe UI Semibold"/>
                <a:cs typeface="Segoe UI Semibold"/>
              </a:rPr>
              <a:t>ML</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Current</a:t>
            </a:r>
            <a:r>
              <a:rPr sz="1950" b="0" spc="20" dirty="0">
                <a:solidFill>
                  <a:srgbClr val="000000"/>
                </a:solidFill>
                <a:latin typeface="Segoe UI"/>
                <a:cs typeface="Segoe UI"/>
              </a:rPr>
              <a:t> </a:t>
            </a:r>
            <a:r>
              <a:rPr sz="1950" b="0" spc="-5" dirty="0">
                <a:solidFill>
                  <a:srgbClr val="000000"/>
                </a:solidFill>
                <a:latin typeface="Segoe UI"/>
                <a:cs typeface="Segoe UI"/>
              </a:rPr>
              <a:t>Capabilities</a:t>
            </a:r>
            <a:endParaRPr sz="1950">
              <a:latin typeface="Segoe UI"/>
              <a:cs typeface="Segoe UI"/>
            </a:endParaRPr>
          </a:p>
        </p:txBody>
      </p:sp>
      <p:sp>
        <p:nvSpPr>
          <p:cNvPr id="3" name="object 3"/>
          <p:cNvSpPr/>
          <p:nvPr/>
        </p:nvSpPr>
        <p:spPr>
          <a:xfrm>
            <a:off x="536473" y="2595372"/>
            <a:ext cx="1726158" cy="196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233796" y="2349373"/>
            <a:ext cx="1133728" cy="15455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43067" y="2597276"/>
            <a:ext cx="935482" cy="19583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243067" y="2841117"/>
            <a:ext cx="989584" cy="19583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36473" y="3222244"/>
            <a:ext cx="1049502" cy="1524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5236464" y="3222244"/>
            <a:ext cx="450723" cy="152400"/>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5768847" y="3230372"/>
            <a:ext cx="458469" cy="14427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536473" y="3661155"/>
            <a:ext cx="935202" cy="189611"/>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5243067" y="3653028"/>
            <a:ext cx="594106" cy="19773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536473" y="4279900"/>
            <a:ext cx="2507970" cy="197738"/>
          </a:xfrm>
          <a:prstGeom prst="rect">
            <a:avLst/>
          </a:prstGeom>
          <a:blipFill>
            <a:blip r:embed="rId11" cstate="print"/>
            <a:stretch>
              <a:fillRect/>
            </a:stretch>
          </a:blipFill>
        </p:spPr>
        <p:txBody>
          <a:bodyPr wrap="square" lIns="0" tIns="0" rIns="0" bIns="0" rtlCol="0"/>
          <a:lstStyle/>
          <a:p>
            <a:endParaRPr/>
          </a:p>
        </p:txBody>
      </p:sp>
      <p:sp>
        <p:nvSpPr>
          <p:cNvPr id="13" name="object 13"/>
          <p:cNvSpPr/>
          <p:nvPr/>
        </p:nvSpPr>
        <p:spPr>
          <a:xfrm>
            <a:off x="5243067" y="4036059"/>
            <a:ext cx="876681" cy="152400"/>
          </a:xfrm>
          <a:prstGeom prst="rect">
            <a:avLst/>
          </a:prstGeom>
          <a:blipFill>
            <a:blip r:embed="rId12" cstate="print"/>
            <a:stretch>
              <a:fillRect/>
            </a:stretch>
          </a:blipFill>
        </p:spPr>
        <p:txBody>
          <a:bodyPr wrap="square" lIns="0" tIns="0" rIns="0" bIns="0" rtlCol="0"/>
          <a:lstStyle/>
          <a:p>
            <a:endParaRPr/>
          </a:p>
        </p:txBody>
      </p:sp>
      <p:sp>
        <p:nvSpPr>
          <p:cNvPr id="14" name="object 14"/>
          <p:cNvSpPr/>
          <p:nvPr/>
        </p:nvSpPr>
        <p:spPr>
          <a:xfrm>
            <a:off x="5228590" y="4288028"/>
            <a:ext cx="344297" cy="144272"/>
          </a:xfrm>
          <a:prstGeom prst="rect">
            <a:avLst/>
          </a:prstGeom>
          <a:blipFill>
            <a:blip r:embed="rId13" cstate="print"/>
            <a:stretch>
              <a:fillRect/>
            </a:stretch>
          </a:blipFill>
        </p:spPr>
        <p:txBody>
          <a:bodyPr wrap="square" lIns="0" tIns="0" rIns="0" bIns="0" rtlCol="0"/>
          <a:lstStyle/>
          <a:p>
            <a:endParaRPr/>
          </a:p>
        </p:txBody>
      </p:sp>
      <p:sp>
        <p:nvSpPr>
          <p:cNvPr id="15" name="object 15"/>
          <p:cNvSpPr/>
          <p:nvPr/>
        </p:nvSpPr>
        <p:spPr>
          <a:xfrm>
            <a:off x="5236464" y="4523740"/>
            <a:ext cx="450723" cy="152400"/>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5706617" y="4610921"/>
            <a:ext cx="54037" cy="12767"/>
          </a:xfrm>
          <a:prstGeom prst="rect">
            <a:avLst/>
          </a:prstGeom>
          <a:blipFill>
            <a:blip r:embed="rId15" cstate="print"/>
            <a:stretch>
              <a:fillRect/>
            </a:stretch>
          </a:blipFill>
        </p:spPr>
        <p:txBody>
          <a:bodyPr wrap="square" lIns="0" tIns="0" rIns="0" bIns="0" rtlCol="0"/>
          <a:lstStyle/>
          <a:p>
            <a:endParaRPr/>
          </a:p>
        </p:txBody>
      </p:sp>
      <p:sp>
        <p:nvSpPr>
          <p:cNvPr id="17" name="object 17"/>
          <p:cNvSpPr/>
          <p:nvPr/>
        </p:nvSpPr>
        <p:spPr>
          <a:xfrm>
            <a:off x="5789548" y="4521580"/>
            <a:ext cx="2717419" cy="198881"/>
          </a:xfrm>
          <a:prstGeom prst="rect">
            <a:avLst/>
          </a:prstGeom>
          <a:blipFill>
            <a:blip r:embed="rId16" cstate="print"/>
            <a:stretch>
              <a:fillRect/>
            </a:stretch>
          </a:blipFill>
        </p:spPr>
        <p:txBody>
          <a:bodyPr wrap="square" lIns="0" tIns="0" rIns="0" bIns="0" rtlCol="0"/>
          <a:lstStyle/>
          <a:p>
            <a:endParaRPr/>
          </a:p>
        </p:txBody>
      </p:sp>
      <p:sp>
        <p:nvSpPr>
          <p:cNvPr id="18" name="object 18"/>
          <p:cNvSpPr/>
          <p:nvPr/>
        </p:nvSpPr>
        <p:spPr>
          <a:xfrm>
            <a:off x="8527288" y="4523740"/>
            <a:ext cx="1411351" cy="197739"/>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536473" y="4914900"/>
            <a:ext cx="1116558" cy="144272"/>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5243067" y="4906771"/>
            <a:ext cx="2694432" cy="197738"/>
          </a:xfrm>
          <a:prstGeom prst="rect">
            <a:avLst/>
          </a:prstGeom>
          <a:blipFill>
            <a:blip r:embed="rId19" cstate="print"/>
            <a:stretch>
              <a:fillRect/>
            </a:stretch>
          </a:blipFill>
        </p:spPr>
        <p:txBody>
          <a:bodyPr wrap="square" lIns="0" tIns="0" rIns="0" bIns="0" rtlCol="0"/>
          <a:lstStyle/>
          <a:p>
            <a:endParaRPr/>
          </a:p>
        </p:txBody>
      </p:sp>
      <p:graphicFrame>
        <p:nvGraphicFramePr>
          <p:cNvPr id="21" name="object 21"/>
          <p:cNvGraphicFramePr>
            <a:graphicFrameLocks noGrp="1"/>
          </p:cNvGraphicFramePr>
          <p:nvPr/>
        </p:nvGraphicFramePr>
        <p:xfrm>
          <a:off x="420077" y="1891029"/>
          <a:ext cx="11472544" cy="4393510"/>
        </p:xfrm>
        <a:graphic>
          <a:graphicData uri="http://schemas.openxmlformats.org/drawingml/2006/table">
            <a:tbl>
              <a:tblPr firstRow="1" bandRow="1">
                <a:tableStyleId>{2D5ABB26-0587-4C30-8999-92F81FD0307C}</a:tableStyleId>
              </a:tblPr>
              <a:tblGrid>
                <a:gridCol w="1512570">
                  <a:extLst>
                    <a:ext uri="{9D8B030D-6E8A-4147-A177-3AD203B41FA5}">
                      <a16:colId xmlns:a16="http://schemas.microsoft.com/office/drawing/2014/main" val="20000"/>
                    </a:ext>
                  </a:extLst>
                </a:gridCol>
                <a:gridCol w="3805554">
                  <a:extLst>
                    <a:ext uri="{9D8B030D-6E8A-4147-A177-3AD203B41FA5}">
                      <a16:colId xmlns:a16="http://schemas.microsoft.com/office/drawing/2014/main" val="20001"/>
                    </a:ext>
                  </a:extLst>
                </a:gridCol>
                <a:gridCol w="6154420">
                  <a:extLst>
                    <a:ext uri="{9D8B030D-6E8A-4147-A177-3AD203B41FA5}">
                      <a16:colId xmlns:a16="http://schemas.microsoft.com/office/drawing/2014/main" val="20002"/>
                    </a:ext>
                  </a:extLst>
                </a:gridCol>
              </a:tblGrid>
              <a:tr h="360425">
                <a:tc>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359410">
                        <a:lnSpc>
                          <a:spcPct val="100000"/>
                        </a:lnSpc>
                        <a:spcBef>
                          <a:spcPts val="325"/>
                        </a:spcBef>
                      </a:pPr>
                      <a:r>
                        <a:rPr sz="1750" b="1" spc="10" dirty="0">
                          <a:solidFill>
                            <a:srgbClr val="0078D3"/>
                          </a:solidFill>
                          <a:latin typeface="Segoe UI"/>
                          <a:cs typeface="Segoe UI"/>
                        </a:rPr>
                        <a:t>Category</a:t>
                      </a:r>
                      <a:endParaRPr sz="1750">
                        <a:latin typeface="Segoe UI"/>
                        <a:cs typeface="Segoe UI"/>
                      </a:endParaRPr>
                    </a:p>
                  </a:txBody>
                  <a:tcPr marL="0" marR="0" marT="41275" marB="0">
                    <a:lnT w="12700">
                      <a:solidFill>
                        <a:srgbClr val="0078D3"/>
                      </a:solidFill>
                      <a:prstDash val="solid"/>
                    </a:lnT>
                    <a:lnB w="12700">
                      <a:solidFill>
                        <a:srgbClr val="0078D3"/>
                      </a:solidFill>
                      <a:prstDash val="solid"/>
                    </a:lnB>
                  </a:tcPr>
                </a:tc>
                <a:tc>
                  <a:txBody>
                    <a:bodyPr/>
                    <a:lstStyle/>
                    <a:p>
                      <a:pPr marR="603885" algn="ctr">
                        <a:lnSpc>
                          <a:spcPct val="100000"/>
                        </a:lnSpc>
                        <a:spcBef>
                          <a:spcPts val="325"/>
                        </a:spcBef>
                      </a:pPr>
                      <a:r>
                        <a:rPr sz="1750" b="1" spc="-25" dirty="0">
                          <a:solidFill>
                            <a:srgbClr val="0078D3"/>
                          </a:solidFill>
                          <a:latin typeface="Segoe UI"/>
                          <a:cs typeface="Segoe UI"/>
                        </a:rPr>
                        <a:t>Value</a:t>
                      </a:r>
                      <a:endParaRPr sz="1750">
                        <a:latin typeface="Segoe UI"/>
                        <a:cs typeface="Segoe UI"/>
                      </a:endParaRPr>
                    </a:p>
                  </a:txBody>
                  <a:tcPr marL="0" marR="0" marT="41275"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0078D3"/>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430784">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r h="822960">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4"/>
                  </a:ext>
                </a:extLst>
              </a:tr>
              <a:tr h="430783">
                <a:tc gridSpan="3">
                  <a:txBody>
                    <a:bodyPr/>
                    <a:lstStyle/>
                    <a:p>
                      <a:pPr>
                        <a:lnSpc>
                          <a:spcPct val="100000"/>
                        </a:lnSpc>
                      </a:pPr>
                      <a:endParaRPr sz="22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BEBEBE"/>
                      </a:solidFill>
                      <a:prstDash val="solid"/>
                    </a:lnT>
                    <a:lnB w="12700">
                      <a:solidFill>
                        <a:srgbClr val="BEBEBE"/>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r h="579069">
                <a:tc rowSpan="2">
                  <a:txBody>
                    <a:bodyPr/>
                    <a:lstStyle/>
                    <a:p>
                      <a:pPr>
                        <a:lnSpc>
                          <a:spcPct val="100000"/>
                        </a:lnSpc>
                      </a:pPr>
                      <a:endParaRPr sz="2050">
                        <a:latin typeface="Times New Roman"/>
                        <a:cs typeface="Times New Roman"/>
                      </a:endParaRPr>
                    </a:p>
                    <a:p>
                      <a:pPr marL="90805" marR="588010">
                        <a:lnSpc>
                          <a:spcPct val="100000"/>
                        </a:lnSpc>
                      </a:pPr>
                      <a:r>
                        <a:rPr sz="1600" u="sng" spc="-5" dirty="0">
                          <a:solidFill>
                            <a:srgbClr val="0462C1"/>
                          </a:solidFill>
                          <a:uFill>
                            <a:solidFill>
                              <a:srgbClr val="0462C1"/>
                            </a:solidFill>
                          </a:uFill>
                          <a:latin typeface="Segoe UI"/>
                          <a:cs typeface="Segoe UI"/>
                        </a:rPr>
                        <a:t>Compu</a:t>
                      </a:r>
                      <a:r>
                        <a:rPr sz="1600" u="sng" spc="-20" dirty="0">
                          <a:solidFill>
                            <a:srgbClr val="0462C1"/>
                          </a:solidFill>
                          <a:uFill>
                            <a:solidFill>
                              <a:srgbClr val="0462C1"/>
                            </a:solidFill>
                          </a:uFill>
                          <a:latin typeface="Segoe UI"/>
                          <a:cs typeface="Segoe UI"/>
                        </a:rPr>
                        <a:t>t</a:t>
                      </a:r>
                      <a:r>
                        <a:rPr sz="1600" u="sng" dirty="0">
                          <a:solidFill>
                            <a:srgbClr val="0462C1"/>
                          </a:solidFill>
                          <a:uFill>
                            <a:solidFill>
                              <a:srgbClr val="0462C1"/>
                            </a:solidFill>
                          </a:uFill>
                          <a:latin typeface="Segoe UI"/>
                          <a:cs typeface="Segoe UI"/>
                        </a:rPr>
                        <a:t>e </a:t>
                      </a:r>
                      <a:r>
                        <a:rPr sz="1600" dirty="0">
                          <a:solidFill>
                            <a:srgbClr val="0462C1"/>
                          </a:solidFill>
                          <a:latin typeface="Segoe UI"/>
                          <a:cs typeface="Segoe UI"/>
                        </a:rPr>
                        <a:t> </a:t>
                      </a:r>
                      <a:r>
                        <a:rPr sz="1600" u="sng" spc="-35" dirty="0">
                          <a:solidFill>
                            <a:srgbClr val="0462C1"/>
                          </a:solidFill>
                          <a:uFill>
                            <a:solidFill>
                              <a:srgbClr val="0462C1"/>
                            </a:solidFill>
                          </a:uFill>
                          <a:latin typeface="Segoe UI"/>
                          <a:cs typeface="Segoe UI"/>
                          <a:hlinkClick r:id="rId20"/>
                        </a:rPr>
                        <a:t>Target</a:t>
                      </a:r>
                      <a:endParaRPr sz="1600">
                        <a:latin typeface="Segoe UI"/>
                        <a:cs typeface="Segoe UI"/>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BEBEBE"/>
                      </a:solidFill>
                      <a:prstDash val="solid"/>
                    </a:lnT>
                    <a:lnB w="12700">
                      <a:solidFill>
                        <a:srgbClr val="D2D2D2"/>
                      </a:solidFill>
                      <a:prstDash val="solid"/>
                    </a:lnB>
                  </a:tcPr>
                </a:tc>
                <a:tc hMerge="1">
                  <a:txBody>
                    <a:bodyPr/>
                    <a:lstStyle/>
                    <a:p>
                      <a:endParaRPr/>
                    </a:p>
                  </a:txBody>
                  <a:tcPr marL="0" marR="0" marT="0" marB="0"/>
                </a:tc>
                <a:extLst>
                  <a:ext uri="{0D108BD9-81ED-4DB2-BD59-A6C34878D82A}">
                    <a16:rowId xmlns:a16="http://schemas.microsoft.com/office/drawing/2014/main" val="10006"/>
                  </a:ext>
                </a:extLst>
              </a:tr>
              <a:tr h="515746">
                <a:tc vMerge="1">
                  <a:txBody>
                    <a:bodyPr/>
                    <a:lstStyle/>
                    <a:p>
                      <a:endParaRPr/>
                    </a:p>
                  </a:txBody>
                  <a:tcPr marL="0" marR="0" marT="0" marB="0">
                    <a:lnL w="12700">
                      <a:solidFill>
                        <a:srgbClr val="FFFFFF"/>
                      </a:solidFill>
                      <a:prstDash val="solid"/>
                    </a:lnL>
                    <a:lnR w="12700">
                      <a:solidFill>
                        <a:srgbClr val="D2D2D2"/>
                      </a:solidFill>
                      <a:prstDash val="solid"/>
                    </a:lnR>
                    <a:lnT w="12700">
                      <a:solidFill>
                        <a:srgbClr val="BEBEBE"/>
                      </a:solidFill>
                      <a:prstDash val="solid"/>
                    </a:lnT>
                    <a:lnB w="12700">
                      <a:solidFill>
                        <a:srgbClr val="BEBEBE"/>
                      </a:solidFill>
                      <a:prstDash val="solid"/>
                    </a:lnB>
                  </a:tcPr>
                </a:tc>
                <a:tc gridSpan="2">
                  <a:txBody>
                    <a:bodyPr/>
                    <a:lstStyle/>
                    <a:p>
                      <a:pPr>
                        <a:lnSpc>
                          <a:spcPct val="100000"/>
                        </a:lnSpc>
                      </a:pPr>
                      <a:endParaRPr sz="2200">
                        <a:latin typeface="Times New Roman"/>
                        <a:cs typeface="Times New Roman"/>
                      </a:endParaRPr>
                    </a:p>
                  </a:txBody>
                  <a:tcPr marL="0" marR="0" marT="0" marB="0">
                    <a:lnL w="12700">
                      <a:solidFill>
                        <a:srgbClr val="D2D2D2"/>
                      </a:solidFill>
                      <a:prstDash val="solid"/>
                    </a:lnL>
                    <a:lnR w="12700">
                      <a:solidFill>
                        <a:srgbClr val="FFFFFF"/>
                      </a:solidFill>
                      <a:prstDash val="solid"/>
                    </a:lnR>
                    <a:lnT w="12700">
                      <a:solidFill>
                        <a:srgbClr val="D2D2D2"/>
                      </a:solidFill>
                      <a:prstDash val="solid"/>
                    </a:lnT>
                    <a:lnB w="12700">
                      <a:solidFill>
                        <a:srgbClr val="BEBEBE"/>
                      </a:solidFill>
                      <a:prstDash val="solid"/>
                    </a:lnB>
                  </a:tcPr>
                </a:tc>
                <a:tc hMerge="1">
                  <a:txBody>
                    <a:bodyPr/>
                    <a:lstStyle/>
                    <a:p>
                      <a:endParaRPr/>
                    </a:p>
                  </a:txBody>
                  <a:tcPr marL="0" marR="0" marT="0" marB="0"/>
                </a:tc>
                <a:extLst>
                  <a:ext uri="{0D108BD9-81ED-4DB2-BD59-A6C34878D82A}">
                    <a16:rowId xmlns:a16="http://schemas.microsoft.com/office/drawing/2014/main" val="10007"/>
                  </a:ext>
                </a:extLst>
              </a:tr>
            </a:tbl>
          </a:graphicData>
        </a:graphic>
      </p:graphicFrame>
      <p:sp>
        <p:nvSpPr>
          <p:cNvPr id="22" name="object 22"/>
          <p:cNvSpPr/>
          <p:nvPr/>
        </p:nvSpPr>
        <p:spPr>
          <a:xfrm>
            <a:off x="2032761" y="5289803"/>
            <a:ext cx="2510028" cy="197739"/>
          </a:xfrm>
          <a:prstGeom prst="rect">
            <a:avLst/>
          </a:prstGeom>
          <a:blipFill>
            <a:blip r:embed="rId21" cstate="print"/>
            <a:stretch>
              <a:fillRect/>
            </a:stretch>
          </a:blipFill>
        </p:spPr>
        <p:txBody>
          <a:bodyPr wrap="square" lIns="0" tIns="0" rIns="0" bIns="0" rtlCol="0"/>
          <a:lstStyle/>
          <a:p>
            <a:endParaRPr/>
          </a:p>
        </p:txBody>
      </p:sp>
      <p:sp>
        <p:nvSpPr>
          <p:cNvPr id="23" name="object 23"/>
          <p:cNvSpPr/>
          <p:nvPr/>
        </p:nvSpPr>
        <p:spPr>
          <a:xfrm>
            <a:off x="2034667" y="5535548"/>
            <a:ext cx="578865" cy="195859"/>
          </a:xfrm>
          <a:prstGeom prst="rect">
            <a:avLst/>
          </a:prstGeom>
          <a:blipFill>
            <a:blip r:embed="rId22" cstate="print"/>
            <a:stretch>
              <a:fillRect/>
            </a:stretch>
          </a:blipFill>
        </p:spPr>
        <p:txBody>
          <a:bodyPr wrap="square" lIns="0" tIns="0" rIns="0" bIns="0" rtlCol="0"/>
          <a:lstStyle/>
          <a:p>
            <a:endParaRPr/>
          </a:p>
        </p:txBody>
      </p:sp>
      <p:sp>
        <p:nvSpPr>
          <p:cNvPr id="24" name="object 24"/>
          <p:cNvSpPr/>
          <p:nvPr/>
        </p:nvSpPr>
        <p:spPr>
          <a:xfrm>
            <a:off x="5226684" y="5411723"/>
            <a:ext cx="4234307" cy="196672"/>
          </a:xfrm>
          <a:prstGeom prst="rect">
            <a:avLst/>
          </a:prstGeom>
          <a:blipFill>
            <a:blip r:embed="rId23" cstate="print"/>
            <a:stretch>
              <a:fillRect/>
            </a:stretch>
          </a:blipFill>
        </p:spPr>
        <p:txBody>
          <a:bodyPr wrap="square" lIns="0" tIns="0" rIns="0" bIns="0" rtlCol="0"/>
          <a:lstStyle/>
          <a:p>
            <a:endParaRPr/>
          </a:p>
        </p:txBody>
      </p:sp>
      <p:sp>
        <p:nvSpPr>
          <p:cNvPr id="25" name="object 25"/>
          <p:cNvSpPr/>
          <p:nvPr/>
        </p:nvSpPr>
        <p:spPr>
          <a:xfrm>
            <a:off x="2032761" y="5959182"/>
            <a:ext cx="2486405" cy="152412"/>
          </a:xfrm>
          <a:prstGeom prst="rect">
            <a:avLst/>
          </a:prstGeom>
          <a:blipFill>
            <a:blip r:embed="rId24" cstate="print"/>
            <a:stretch>
              <a:fillRect/>
            </a:stretch>
          </a:blipFill>
        </p:spPr>
        <p:txBody>
          <a:bodyPr wrap="square" lIns="0" tIns="0" rIns="0" bIns="0" rtlCol="0"/>
          <a:lstStyle/>
          <a:p>
            <a:endParaRPr/>
          </a:p>
        </p:txBody>
      </p:sp>
      <p:sp>
        <p:nvSpPr>
          <p:cNvPr id="26" name="object 26"/>
          <p:cNvSpPr/>
          <p:nvPr/>
        </p:nvSpPr>
        <p:spPr>
          <a:xfrm>
            <a:off x="5243067" y="5959182"/>
            <a:ext cx="5659628" cy="196659"/>
          </a:xfrm>
          <a:prstGeom prst="rect">
            <a:avLst/>
          </a:prstGeom>
          <a:blipFill>
            <a:blip r:embed="rId2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91901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018" y="244856"/>
            <a:ext cx="7085965" cy="696595"/>
          </a:xfrm>
          <a:prstGeom prst="rect">
            <a:avLst/>
          </a:prstGeom>
        </p:spPr>
        <p:txBody>
          <a:bodyPr vert="horz" wrap="square" lIns="0" tIns="12700" rIns="0" bIns="0" rtlCol="0">
            <a:spAutoFit/>
          </a:bodyPr>
          <a:lstStyle/>
          <a:p>
            <a:pPr marL="12700">
              <a:lnSpc>
                <a:spcPct val="100000"/>
              </a:lnSpc>
              <a:spcBef>
                <a:spcPts val="100"/>
              </a:spcBef>
            </a:pPr>
            <a:r>
              <a:rPr sz="4400" b="0" spc="-55" dirty="0">
                <a:solidFill>
                  <a:srgbClr val="000000"/>
                </a:solidFill>
                <a:latin typeface="Calibri Light"/>
                <a:cs typeface="Calibri Light"/>
              </a:rPr>
              <a:t>Web </a:t>
            </a:r>
            <a:r>
              <a:rPr sz="4400" b="0" dirty="0">
                <a:solidFill>
                  <a:srgbClr val="000000"/>
                </a:solidFill>
                <a:latin typeface="Calibri Light"/>
                <a:cs typeface="Calibri Light"/>
              </a:rPr>
              <a:t>UI </a:t>
            </a:r>
            <a:r>
              <a:rPr sz="4400" b="0" spc="-15" dirty="0">
                <a:solidFill>
                  <a:srgbClr val="000000"/>
                </a:solidFill>
                <a:latin typeface="Calibri Light"/>
                <a:cs typeface="Calibri Light"/>
              </a:rPr>
              <a:t>[Azure </a:t>
            </a:r>
            <a:r>
              <a:rPr sz="4400" b="0" spc="-10" dirty="0">
                <a:solidFill>
                  <a:srgbClr val="000000"/>
                </a:solidFill>
                <a:latin typeface="Calibri Light"/>
                <a:cs typeface="Calibri Light"/>
              </a:rPr>
              <a:t>portal </a:t>
            </a:r>
            <a:r>
              <a:rPr sz="4400" b="0" dirty="0">
                <a:solidFill>
                  <a:srgbClr val="000000"/>
                </a:solidFill>
                <a:latin typeface="Calibri Light"/>
                <a:cs typeface="Calibri Light"/>
              </a:rPr>
              <a:t>-</a:t>
            </a:r>
            <a:r>
              <a:rPr sz="4400" b="0" spc="35" dirty="0">
                <a:solidFill>
                  <a:srgbClr val="000000"/>
                </a:solidFill>
                <a:latin typeface="Calibri Light"/>
                <a:cs typeface="Calibri Light"/>
              </a:rPr>
              <a:t> </a:t>
            </a:r>
            <a:r>
              <a:rPr sz="4400" b="0" spc="-25" dirty="0">
                <a:solidFill>
                  <a:srgbClr val="000000"/>
                </a:solidFill>
                <a:latin typeface="Calibri Light"/>
                <a:cs typeface="Calibri Light"/>
              </a:rPr>
              <a:t>Preview]</a:t>
            </a:r>
            <a:endParaRPr sz="4400">
              <a:latin typeface="Calibri Light"/>
              <a:cs typeface="Calibri Light"/>
            </a:endParaRPr>
          </a:p>
        </p:txBody>
      </p:sp>
      <p:sp>
        <p:nvSpPr>
          <p:cNvPr id="3" name="object 3"/>
          <p:cNvSpPr/>
          <p:nvPr/>
        </p:nvSpPr>
        <p:spPr>
          <a:xfrm>
            <a:off x="300227" y="4029455"/>
            <a:ext cx="11587480" cy="1400810"/>
          </a:xfrm>
          <a:custGeom>
            <a:avLst/>
            <a:gdLst/>
            <a:ahLst/>
            <a:cxnLst/>
            <a:rect l="l" t="t" r="r" b="b"/>
            <a:pathLst>
              <a:path w="11587480" h="1400810">
                <a:moveTo>
                  <a:pt x="10886694" y="0"/>
                </a:moveTo>
                <a:lnTo>
                  <a:pt x="10886694" y="350139"/>
                </a:lnTo>
                <a:lnTo>
                  <a:pt x="0" y="350139"/>
                </a:lnTo>
                <a:lnTo>
                  <a:pt x="350139" y="700278"/>
                </a:lnTo>
                <a:lnTo>
                  <a:pt x="0" y="1050417"/>
                </a:lnTo>
                <a:lnTo>
                  <a:pt x="10886694" y="1050417"/>
                </a:lnTo>
                <a:lnTo>
                  <a:pt x="10886694" y="1400556"/>
                </a:lnTo>
                <a:lnTo>
                  <a:pt x="11586972" y="700278"/>
                </a:lnTo>
                <a:lnTo>
                  <a:pt x="10886694" y="0"/>
                </a:lnTo>
                <a:close/>
              </a:path>
            </a:pathLst>
          </a:custGeom>
          <a:solidFill>
            <a:srgbClr val="CFD4EA"/>
          </a:solidFill>
        </p:spPr>
        <p:txBody>
          <a:bodyPr wrap="square" lIns="0" tIns="0" rIns="0" bIns="0" rtlCol="0"/>
          <a:lstStyle/>
          <a:p>
            <a:endParaRPr/>
          </a:p>
        </p:txBody>
      </p:sp>
      <p:sp>
        <p:nvSpPr>
          <p:cNvPr id="4" name="object 4"/>
          <p:cNvSpPr/>
          <p:nvPr/>
        </p:nvSpPr>
        <p:spPr>
          <a:xfrm>
            <a:off x="1844039" y="4549140"/>
            <a:ext cx="350520" cy="350520"/>
          </a:xfrm>
          <a:custGeom>
            <a:avLst/>
            <a:gdLst/>
            <a:ahLst/>
            <a:cxnLst/>
            <a:rect l="l" t="t" r="r" b="b"/>
            <a:pathLst>
              <a:path w="350519"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5" name="object 5"/>
          <p:cNvSpPr/>
          <p:nvPr/>
        </p:nvSpPr>
        <p:spPr>
          <a:xfrm>
            <a:off x="1844039" y="4549140"/>
            <a:ext cx="350520" cy="350520"/>
          </a:xfrm>
          <a:custGeom>
            <a:avLst/>
            <a:gdLst/>
            <a:ahLst/>
            <a:cxnLst/>
            <a:rect l="l" t="t" r="r" b="b"/>
            <a:pathLst>
              <a:path w="350519"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6" name="object 6"/>
          <p:cNvSpPr txBox="1"/>
          <p:nvPr/>
        </p:nvSpPr>
        <p:spPr>
          <a:xfrm>
            <a:off x="4167885" y="5038404"/>
            <a:ext cx="3205480" cy="1365250"/>
          </a:xfrm>
          <a:prstGeom prst="rect">
            <a:avLst/>
          </a:prstGeom>
        </p:spPr>
        <p:txBody>
          <a:bodyPr vert="horz" wrap="square" lIns="0" tIns="106680" rIns="0" bIns="0" rtlCol="0">
            <a:spAutoFit/>
          </a:bodyPr>
          <a:lstStyle/>
          <a:p>
            <a:pPr marL="12700">
              <a:lnSpc>
                <a:spcPct val="100000"/>
              </a:lnSpc>
              <a:spcBef>
                <a:spcPts val="840"/>
              </a:spcBef>
            </a:pPr>
            <a:r>
              <a:rPr sz="1400" spc="-5" dirty="0">
                <a:latin typeface="Calibri"/>
                <a:cs typeface="Calibri"/>
              </a:rPr>
              <a:t>Public </a:t>
            </a:r>
            <a:r>
              <a:rPr sz="1400" spc="-10" dirty="0">
                <a:latin typeface="Calibri"/>
                <a:cs typeface="Calibri"/>
              </a:rPr>
              <a:t>Preview </a:t>
            </a:r>
            <a:r>
              <a:rPr sz="1400" dirty="0">
                <a:latin typeface="Calibri"/>
                <a:cs typeface="Calibri"/>
              </a:rPr>
              <a:t>- April </a:t>
            </a:r>
            <a:r>
              <a:rPr sz="1400" spc="-5" dirty="0">
                <a:latin typeface="Calibri"/>
                <a:cs typeface="Calibri"/>
              </a:rPr>
              <a:t>2019</a:t>
            </a:r>
            <a:endParaRPr sz="1400">
              <a:latin typeface="Calibri"/>
              <a:cs typeface="Calibri"/>
            </a:endParaRPr>
          </a:p>
          <a:p>
            <a:pPr marL="76200" indent="-63500">
              <a:lnSpc>
                <a:spcPct val="100000"/>
              </a:lnSpc>
              <a:spcBef>
                <a:spcPts val="520"/>
              </a:spcBef>
              <a:buSzPct val="90000"/>
              <a:buChar char="•"/>
              <a:tabLst>
                <a:tab pos="76835" algn="l"/>
              </a:tabLst>
            </a:pPr>
            <a:r>
              <a:rPr sz="1000" spc="-10" dirty="0">
                <a:latin typeface="Calibri"/>
                <a:cs typeface="Calibri"/>
              </a:rPr>
              <a:t>Set </a:t>
            </a:r>
            <a:r>
              <a:rPr sz="1000" spc="-5" dirty="0">
                <a:latin typeface="Calibri"/>
                <a:cs typeface="Calibri"/>
              </a:rPr>
              <a:t>advanced settings for the training</a:t>
            </a:r>
            <a:r>
              <a:rPr sz="1000" spc="35" dirty="0">
                <a:latin typeface="Calibri"/>
                <a:cs typeface="Calibri"/>
              </a:rPr>
              <a:t> </a:t>
            </a:r>
            <a:r>
              <a:rPr sz="1000" spc="-5" dirty="0">
                <a:latin typeface="Calibri"/>
                <a:cs typeface="Calibri"/>
              </a:rPr>
              <a:t>job</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Forecasting</a:t>
            </a:r>
            <a:r>
              <a:rPr sz="1000" spc="5" dirty="0">
                <a:latin typeface="Calibri"/>
                <a:cs typeface="Calibri"/>
              </a:rPr>
              <a:t> </a:t>
            </a:r>
            <a:r>
              <a:rPr sz="1000" spc="-5" dirty="0">
                <a:latin typeface="Calibri"/>
                <a:cs typeface="Calibri"/>
              </a:rPr>
              <a:t>support</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Automatically deploy a</a:t>
            </a:r>
            <a:r>
              <a:rPr sz="1000" spc="10" dirty="0">
                <a:latin typeface="Calibri"/>
                <a:cs typeface="Calibri"/>
              </a:rPr>
              <a:t> </a:t>
            </a:r>
            <a:r>
              <a:rPr sz="1000" spc="-5" dirty="0">
                <a:latin typeface="Calibri"/>
                <a:cs typeface="Calibri"/>
              </a:rPr>
              <a:t>model</a:t>
            </a:r>
            <a:endParaRPr sz="1000">
              <a:latin typeface="Calibri"/>
              <a:cs typeface="Calibri"/>
            </a:endParaRPr>
          </a:p>
          <a:p>
            <a:pPr marL="76200" indent="-63500">
              <a:lnSpc>
                <a:spcPct val="100000"/>
              </a:lnSpc>
              <a:spcBef>
                <a:spcPts val="80"/>
              </a:spcBef>
              <a:buSzPct val="90000"/>
              <a:buChar char="•"/>
              <a:tabLst>
                <a:tab pos="76835" algn="l"/>
              </a:tabLst>
            </a:pPr>
            <a:r>
              <a:rPr sz="1000" spc="-5" dirty="0">
                <a:latin typeface="Calibri"/>
                <a:cs typeface="Calibri"/>
              </a:rPr>
              <a:t>Advanced data exploration (visualizations, correlations,</a:t>
            </a:r>
            <a:r>
              <a:rPr sz="1000" spc="75" dirty="0">
                <a:latin typeface="Calibri"/>
                <a:cs typeface="Calibri"/>
              </a:rPr>
              <a:t> </a:t>
            </a:r>
            <a:r>
              <a:rPr sz="1000" spc="-5" dirty="0">
                <a:latin typeface="Calibri"/>
                <a:cs typeface="Calibri"/>
              </a:rPr>
              <a:t>etc.)</a:t>
            </a:r>
            <a:endParaRPr sz="1000">
              <a:latin typeface="Calibri"/>
              <a:cs typeface="Calibri"/>
            </a:endParaRPr>
          </a:p>
          <a:p>
            <a:pPr marL="76200" indent="-63500">
              <a:lnSpc>
                <a:spcPct val="100000"/>
              </a:lnSpc>
              <a:spcBef>
                <a:spcPts val="75"/>
              </a:spcBef>
              <a:buSzPct val="90000"/>
              <a:buChar char="•"/>
              <a:tabLst>
                <a:tab pos="76835" algn="l"/>
              </a:tabLst>
            </a:pPr>
            <a:r>
              <a:rPr sz="1000" spc="-10" dirty="0">
                <a:latin typeface="Calibri"/>
                <a:cs typeface="Calibri"/>
              </a:rPr>
              <a:t>View </a:t>
            </a:r>
            <a:r>
              <a:rPr sz="1000" spc="-5" dirty="0">
                <a:latin typeface="Calibri"/>
                <a:cs typeface="Calibri"/>
              </a:rPr>
              <a:t>model</a:t>
            </a:r>
            <a:r>
              <a:rPr sz="1000" spc="20" dirty="0">
                <a:latin typeface="Calibri"/>
                <a:cs typeface="Calibri"/>
              </a:rPr>
              <a:t> </a:t>
            </a:r>
            <a:r>
              <a:rPr sz="1000" spc="-5" dirty="0">
                <a:latin typeface="Calibri"/>
                <a:cs typeface="Calibri"/>
              </a:rPr>
              <a:t>Explainability</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data sources </a:t>
            </a:r>
            <a:r>
              <a:rPr sz="1000" spc="-10" dirty="0">
                <a:latin typeface="Calibri"/>
                <a:cs typeface="Calibri"/>
              </a:rPr>
              <a:t>(e.g. </a:t>
            </a:r>
            <a:r>
              <a:rPr sz="1000" spc="-5" dirty="0">
                <a:latin typeface="Calibri"/>
                <a:cs typeface="Calibri"/>
              </a:rPr>
              <a:t>Azure SQL, ADLS,</a:t>
            </a:r>
            <a:r>
              <a:rPr sz="1000" spc="80" dirty="0">
                <a:latin typeface="Calibri"/>
                <a:cs typeface="Calibri"/>
              </a:rPr>
              <a:t> </a:t>
            </a:r>
            <a:r>
              <a:rPr sz="1000" spc="-10" dirty="0">
                <a:latin typeface="Calibri"/>
                <a:cs typeface="Calibri"/>
              </a:rPr>
              <a:t>…)</a:t>
            </a:r>
            <a:endParaRPr sz="1000">
              <a:latin typeface="Calibri"/>
              <a:cs typeface="Calibri"/>
            </a:endParaRPr>
          </a:p>
        </p:txBody>
      </p:sp>
      <p:sp>
        <p:nvSpPr>
          <p:cNvPr id="7" name="object 7"/>
          <p:cNvSpPr/>
          <p:nvPr/>
        </p:nvSpPr>
        <p:spPr>
          <a:xfrm>
            <a:off x="5596128"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8" name="object 8"/>
          <p:cNvSpPr/>
          <p:nvPr/>
        </p:nvSpPr>
        <p:spPr>
          <a:xfrm>
            <a:off x="5596128"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9" name="object 9"/>
          <p:cNvSpPr txBox="1"/>
          <p:nvPr/>
        </p:nvSpPr>
        <p:spPr>
          <a:xfrm>
            <a:off x="8116569" y="3402771"/>
            <a:ext cx="2303780" cy="877569"/>
          </a:xfrm>
          <a:prstGeom prst="rect">
            <a:avLst/>
          </a:prstGeom>
        </p:spPr>
        <p:txBody>
          <a:bodyPr vert="horz" wrap="square" lIns="0" tIns="106680" rIns="0" bIns="0" rtlCol="0">
            <a:spAutoFit/>
          </a:bodyPr>
          <a:lstStyle/>
          <a:p>
            <a:pPr marL="12700">
              <a:lnSpc>
                <a:spcPct val="100000"/>
              </a:lnSpc>
              <a:spcBef>
                <a:spcPts val="840"/>
              </a:spcBef>
            </a:pPr>
            <a:r>
              <a:rPr sz="1400" spc="-10" dirty="0">
                <a:latin typeface="Calibri"/>
                <a:cs typeface="Calibri"/>
              </a:rPr>
              <a:t>May </a:t>
            </a:r>
            <a:r>
              <a:rPr sz="1400" spc="-5" dirty="0">
                <a:latin typeface="Calibri"/>
                <a:cs typeface="Calibri"/>
              </a:rPr>
              <a:t>2019 </a:t>
            </a:r>
            <a:r>
              <a:rPr sz="1400" dirty="0">
                <a:latin typeface="Calibri"/>
                <a:cs typeface="Calibri"/>
              </a:rPr>
              <a:t>– </a:t>
            </a:r>
            <a:r>
              <a:rPr sz="1400" spc="-5" dirty="0">
                <a:latin typeface="Calibri"/>
                <a:cs typeface="Calibri"/>
              </a:rPr>
              <a:t>General</a:t>
            </a:r>
            <a:r>
              <a:rPr sz="1400" spc="-55" dirty="0">
                <a:latin typeface="Calibri"/>
                <a:cs typeface="Calibri"/>
              </a:rPr>
              <a:t> </a:t>
            </a:r>
            <a:r>
              <a:rPr sz="1400" spc="-5" dirty="0">
                <a:latin typeface="Calibri"/>
                <a:cs typeface="Calibri"/>
              </a:rPr>
              <a:t>Availability</a:t>
            </a:r>
            <a:endParaRPr sz="1400">
              <a:latin typeface="Calibri"/>
              <a:cs typeface="Calibri"/>
            </a:endParaRPr>
          </a:p>
          <a:p>
            <a:pPr marL="76200" indent="-63500">
              <a:lnSpc>
                <a:spcPct val="100000"/>
              </a:lnSpc>
              <a:spcBef>
                <a:spcPts val="520"/>
              </a:spcBef>
              <a:buSzPct val="90000"/>
              <a:buChar char="•"/>
              <a:tabLst>
                <a:tab pos="76835" algn="l"/>
              </a:tabLst>
            </a:pPr>
            <a:r>
              <a:rPr sz="1000" spc="-5" dirty="0">
                <a:latin typeface="Calibri"/>
                <a:cs typeface="Calibri"/>
              </a:rPr>
              <a:t>Apply data</a:t>
            </a:r>
            <a:r>
              <a:rPr sz="1000" spc="-10" dirty="0">
                <a:latin typeface="Calibri"/>
                <a:cs typeface="Calibri"/>
              </a:rPr>
              <a:t> </a:t>
            </a:r>
            <a:r>
              <a:rPr sz="1000" spc="-5" dirty="0">
                <a:latin typeface="Calibri"/>
                <a:cs typeface="Calibri"/>
              </a:rPr>
              <a:t>transformations</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Support additional 1p &amp; 3p data</a:t>
            </a:r>
            <a:r>
              <a:rPr sz="1000" spc="5" dirty="0">
                <a:latin typeface="Calibri"/>
                <a:cs typeface="Calibri"/>
              </a:rPr>
              <a:t> </a:t>
            </a:r>
            <a:r>
              <a:rPr sz="1000" spc="-5" dirty="0">
                <a:latin typeface="Calibri"/>
                <a:cs typeface="Calibri"/>
              </a:rPr>
              <a:t>source</a:t>
            </a:r>
            <a:endParaRPr sz="1000">
              <a:latin typeface="Calibri"/>
              <a:cs typeface="Calibri"/>
            </a:endParaRPr>
          </a:p>
          <a:p>
            <a:pPr marL="76200" indent="-63500">
              <a:lnSpc>
                <a:spcPct val="100000"/>
              </a:lnSpc>
              <a:spcBef>
                <a:spcPts val="85"/>
              </a:spcBef>
              <a:buSzPct val="90000"/>
              <a:buChar char="•"/>
              <a:tabLst>
                <a:tab pos="76835" algn="l"/>
              </a:tabLst>
            </a:pPr>
            <a:r>
              <a:rPr sz="1000" spc="-5" dirty="0">
                <a:latin typeface="Calibri"/>
                <a:cs typeface="Calibri"/>
              </a:rPr>
              <a:t>Continue experiment in Jupyter</a:t>
            </a:r>
            <a:r>
              <a:rPr sz="1000" spc="20" dirty="0">
                <a:latin typeface="Calibri"/>
                <a:cs typeface="Calibri"/>
              </a:rPr>
              <a:t> </a:t>
            </a:r>
            <a:r>
              <a:rPr sz="1000" spc="-5" dirty="0">
                <a:latin typeface="Calibri"/>
                <a:cs typeface="Calibri"/>
              </a:rPr>
              <a:t>Notebook</a:t>
            </a:r>
            <a:endParaRPr sz="1000">
              <a:latin typeface="Calibri"/>
              <a:cs typeface="Calibri"/>
            </a:endParaRPr>
          </a:p>
        </p:txBody>
      </p:sp>
      <p:sp>
        <p:nvSpPr>
          <p:cNvPr id="10" name="object 10"/>
          <p:cNvSpPr/>
          <p:nvPr/>
        </p:nvSpPr>
        <p:spPr>
          <a:xfrm>
            <a:off x="9090659" y="4549140"/>
            <a:ext cx="350520" cy="350520"/>
          </a:xfrm>
          <a:custGeom>
            <a:avLst/>
            <a:gdLst/>
            <a:ahLst/>
            <a:cxnLst/>
            <a:rect l="l" t="t" r="r" b="b"/>
            <a:pathLst>
              <a:path w="350520" h="350520">
                <a:moveTo>
                  <a:pt x="175260" y="0"/>
                </a:moveTo>
                <a:lnTo>
                  <a:pt x="128675" y="6261"/>
                </a:lnTo>
                <a:lnTo>
                  <a:pt x="86811" y="23932"/>
                </a:lnTo>
                <a:lnTo>
                  <a:pt x="51339" y="51339"/>
                </a:lnTo>
                <a:lnTo>
                  <a:pt x="23932" y="86811"/>
                </a:lnTo>
                <a:lnTo>
                  <a:pt x="6261" y="128675"/>
                </a:lnTo>
                <a:lnTo>
                  <a:pt x="0" y="175260"/>
                </a:lnTo>
                <a:lnTo>
                  <a:pt x="6261" y="221844"/>
                </a:lnTo>
                <a:lnTo>
                  <a:pt x="23932" y="263708"/>
                </a:lnTo>
                <a:lnTo>
                  <a:pt x="51339" y="299180"/>
                </a:lnTo>
                <a:lnTo>
                  <a:pt x="86811" y="326587"/>
                </a:lnTo>
                <a:lnTo>
                  <a:pt x="128675" y="344258"/>
                </a:lnTo>
                <a:lnTo>
                  <a:pt x="175260" y="350520"/>
                </a:lnTo>
                <a:lnTo>
                  <a:pt x="221844" y="344258"/>
                </a:lnTo>
                <a:lnTo>
                  <a:pt x="263708" y="326587"/>
                </a:lnTo>
                <a:lnTo>
                  <a:pt x="299180" y="299180"/>
                </a:lnTo>
                <a:lnTo>
                  <a:pt x="326587" y="263708"/>
                </a:lnTo>
                <a:lnTo>
                  <a:pt x="344258" y="221844"/>
                </a:lnTo>
                <a:lnTo>
                  <a:pt x="350520" y="175260"/>
                </a:lnTo>
                <a:lnTo>
                  <a:pt x="344258" y="128675"/>
                </a:lnTo>
                <a:lnTo>
                  <a:pt x="326587" y="86811"/>
                </a:lnTo>
                <a:lnTo>
                  <a:pt x="299180" y="51339"/>
                </a:lnTo>
                <a:lnTo>
                  <a:pt x="263708" y="23932"/>
                </a:lnTo>
                <a:lnTo>
                  <a:pt x="221844" y="6261"/>
                </a:lnTo>
                <a:lnTo>
                  <a:pt x="175260" y="0"/>
                </a:lnTo>
                <a:close/>
              </a:path>
            </a:pathLst>
          </a:custGeom>
          <a:solidFill>
            <a:srgbClr val="4471C4"/>
          </a:solidFill>
        </p:spPr>
        <p:txBody>
          <a:bodyPr wrap="square" lIns="0" tIns="0" rIns="0" bIns="0" rtlCol="0"/>
          <a:lstStyle/>
          <a:p>
            <a:endParaRPr/>
          </a:p>
        </p:txBody>
      </p:sp>
      <p:sp>
        <p:nvSpPr>
          <p:cNvPr id="11" name="object 11"/>
          <p:cNvSpPr/>
          <p:nvPr/>
        </p:nvSpPr>
        <p:spPr>
          <a:xfrm>
            <a:off x="9090659" y="4549140"/>
            <a:ext cx="350520" cy="350520"/>
          </a:xfrm>
          <a:custGeom>
            <a:avLst/>
            <a:gdLst/>
            <a:ahLst/>
            <a:cxnLst/>
            <a:rect l="l" t="t" r="r" b="b"/>
            <a:pathLst>
              <a:path w="350520" h="350520">
                <a:moveTo>
                  <a:pt x="0" y="175260"/>
                </a:moveTo>
                <a:lnTo>
                  <a:pt x="6261" y="128675"/>
                </a:lnTo>
                <a:lnTo>
                  <a:pt x="23932" y="86811"/>
                </a:lnTo>
                <a:lnTo>
                  <a:pt x="51339" y="51339"/>
                </a:lnTo>
                <a:lnTo>
                  <a:pt x="86811" y="23932"/>
                </a:lnTo>
                <a:lnTo>
                  <a:pt x="128675" y="6261"/>
                </a:lnTo>
                <a:lnTo>
                  <a:pt x="175260" y="0"/>
                </a:lnTo>
                <a:lnTo>
                  <a:pt x="221844" y="6261"/>
                </a:lnTo>
                <a:lnTo>
                  <a:pt x="263708" y="23932"/>
                </a:lnTo>
                <a:lnTo>
                  <a:pt x="299180" y="51339"/>
                </a:lnTo>
                <a:lnTo>
                  <a:pt x="326587" y="86811"/>
                </a:lnTo>
                <a:lnTo>
                  <a:pt x="344258" y="128675"/>
                </a:lnTo>
                <a:lnTo>
                  <a:pt x="350520" y="175260"/>
                </a:lnTo>
                <a:lnTo>
                  <a:pt x="344258" y="221844"/>
                </a:lnTo>
                <a:lnTo>
                  <a:pt x="326587" y="263708"/>
                </a:lnTo>
                <a:lnTo>
                  <a:pt x="299180" y="299180"/>
                </a:lnTo>
                <a:lnTo>
                  <a:pt x="263708" y="326587"/>
                </a:lnTo>
                <a:lnTo>
                  <a:pt x="221844" y="344258"/>
                </a:lnTo>
                <a:lnTo>
                  <a:pt x="175260" y="350520"/>
                </a:lnTo>
                <a:lnTo>
                  <a:pt x="128675" y="344258"/>
                </a:lnTo>
                <a:lnTo>
                  <a:pt x="86811" y="326587"/>
                </a:lnTo>
                <a:lnTo>
                  <a:pt x="51339" y="299180"/>
                </a:lnTo>
                <a:lnTo>
                  <a:pt x="23932" y="263708"/>
                </a:lnTo>
                <a:lnTo>
                  <a:pt x="6261" y="221844"/>
                </a:lnTo>
                <a:lnTo>
                  <a:pt x="0" y="175260"/>
                </a:lnTo>
                <a:close/>
              </a:path>
            </a:pathLst>
          </a:custGeom>
          <a:ln w="12192">
            <a:solidFill>
              <a:srgbClr val="FFFFFF"/>
            </a:solidFill>
          </a:ln>
        </p:spPr>
        <p:txBody>
          <a:bodyPr wrap="square" lIns="0" tIns="0" rIns="0" bIns="0" rtlCol="0"/>
          <a:lstStyle/>
          <a:p>
            <a:endParaRPr/>
          </a:p>
        </p:txBody>
      </p:sp>
      <p:sp>
        <p:nvSpPr>
          <p:cNvPr id="12" name="object 12"/>
          <p:cNvSpPr txBox="1"/>
          <p:nvPr/>
        </p:nvSpPr>
        <p:spPr>
          <a:xfrm>
            <a:off x="10299572" y="6606337"/>
            <a:ext cx="179768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FF0000"/>
                </a:solidFill>
                <a:latin typeface="Calibri"/>
                <a:cs typeface="Calibri"/>
              </a:rPr>
              <a:t>Microsoft confidential</a:t>
            </a:r>
            <a:r>
              <a:rPr sz="1200" spc="-85" dirty="0">
                <a:solidFill>
                  <a:srgbClr val="FF0000"/>
                </a:solidFill>
                <a:latin typeface="Calibri"/>
                <a:cs typeface="Calibri"/>
              </a:rPr>
              <a:t> </a:t>
            </a:r>
            <a:r>
              <a:rPr sz="1200" spc="-5" dirty="0">
                <a:solidFill>
                  <a:srgbClr val="FF0000"/>
                </a:solidFill>
                <a:latin typeface="Calibri"/>
                <a:cs typeface="Calibri"/>
              </a:rPr>
              <a:t>(NDA)</a:t>
            </a:r>
            <a:endParaRPr sz="1200">
              <a:latin typeface="Calibri"/>
              <a:cs typeface="Calibri"/>
            </a:endParaRPr>
          </a:p>
        </p:txBody>
      </p:sp>
      <p:sp>
        <p:nvSpPr>
          <p:cNvPr id="13" name="object 13"/>
          <p:cNvSpPr txBox="1"/>
          <p:nvPr/>
        </p:nvSpPr>
        <p:spPr>
          <a:xfrm>
            <a:off x="379272" y="1136396"/>
            <a:ext cx="7591425" cy="3150870"/>
          </a:xfrm>
          <a:prstGeom prst="rect">
            <a:avLst/>
          </a:prstGeom>
        </p:spPr>
        <p:txBody>
          <a:bodyPr vert="horz" wrap="square" lIns="0" tIns="12700" rIns="0" bIns="0" rtlCol="0">
            <a:spAutoFit/>
          </a:bodyPr>
          <a:lstStyle/>
          <a:p>
            <a:pPr marL="273685">
              <a:lnSpc>
                <a:spcPct val="100000"/>
              </a:lnSpc>
              <a:spcBef>
                <a:spcPts val="100"/>
              </a:spcBef>
            </a:pPr>
            <a:r>
              <a:rPr sz="1800" b="0" spc="-10" dirty="0">
                <a:latin typeface="Segoe UI Light"/>
                <a:cs typeface="Segoe UI Light"/>
              </a:rPr>
              <a:t>Create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experiments </a:t>
            </a:r>
            <a:r>
              <a:rPr sz="1800" b="0" spc="-10" dirty="0">
                <a:latin typeface="Segoe UI Light"/>
                <a:cs typeface="Segoe UI Light"/>
              </a:rPr>
              <a:t>from </a:t>
            </a:r>
            <a:r>
              <a:rPr sz="1800" b="0" dirty="0">
                <a:latin typeface="Segoe UI Light"/>
                <a:cs typeface="Segoe UI Light"/>
              </a:rPr>
              <a:t>UI </a:t>
            </a:r>
            <a:r>
              <a:rPr sz="1800" b="0" spc="-5" dirty="0">
                <a:latin typeface="Segoe UI Light"/>
                <a:cs typeface="Segoe UI Light"/>
              </a:rPr>
              <a:t>only (“no</a:t>
            </a:r>
            <a:r>
              <a:rPr sz="1800" b="0" dirty="0">
                <a:latin typeface="Segoe UI Light"/>
                <a:cs typeface="Segoe UI Light"/>
              </a:rPr>
              <a:t> code”)</a:t>
            </a:r>
            <a:endParaRPr sz="1800">
              <a:latin typeface="Segoe UI Light"/>
              <a:cs typeface="Segoe UI Light"/>
            </a:endParaRPr>
          </a:p>
          <a:p>
            <a:pPr marL="616585" indent="-342900">
              <a:lnSpc>
                <a:spcPct val="100000"/>
              </a:lnSpc>
              <a:buFont typeface="Arial"/>
              <a:buChar char="•"/>
              <a:tabLst>
                <a:tab pos="616585" algn="l"/>
                <a:tab pos="617220" algn="l"/>
              </a:tabLst>
            </a:pPr>
            <a:r>
              <a:rPr sz="1800" b="0" dirty="0">
                <a:latin typeface="Segoe UI Light"/>
                <a:cs typeface="Segoe UI Light"/>
              </a:rPr>
              <a:t>Get </a:t>
            </a:r>
            <a:r>
              <a:rPr sz="1800" b="0" spc="10" dirty="0">
                <a:latin typeface="Segoe UI Light"/>
                <a:cs typeface="Segoe UI Light"/>
              </a:rPr>
              <a:t>started </a:t>
            </a:r>
            <a:r>
              <a:rPr sz="1800" b="0" dirty="0">
                <a:latin typeface="Segoe UI Light"/>
                <a:cs typeface="Segoe UI Light"/>
              </a:rPr>
              <a:t>with ML</a:t>
            </a:r>
            <a:r>
              <a:rPr sz="1800" b="0" spc="-55" dirty="0">
                <a:latin typeface="Segoe UI Light"/>
                <a:cs typeface="Segoe UI Light"/>
              </a:rPr>
              <a:t> </a:t>
            </a:r>
            <a:r>
              <a:rPr sz="1800" b="0" spc="-5" dirty="0">
                <a:latin typeface="Segoe UI Light"/>
                <a:cs typeface="Segoe UI Light"/>
              </a:rPr>
              <a:t>quickly</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20" dirty="0">
                <a:latin typeface="Segoe UI Light"/>
                <a:cs typeface="Segoe UI Light"/>
              </a:rPr>
              <a:t>Powered </a:t>
            </a:r>
            <a:r>
              <a:rPr sz="1800" b="0" spc="-5" dirty="0">
                <a:latin typeface="Segoe UI Light"/>
                <a:cs typeface="Segoe UI Light"/>
              </a:rPr>
              <a:t>by </a:t>
            </a:r>
            <a:r>
              <a:rPr sz="1800" b="0" dirty="0">
                <a:latin typeface="Segoe UI Light"/>
                <a:cs typeface="Segoe UI Light"/>
              </a:rPr>
              <a:t>the </a:t>
            </a:r>
            <a:r>
              <a:rPr sz="1800" b="0" spc="-5" dirty="0">
                <a:latin typeface="Segoe UI Light"/>
                <a:cs typeface="Segoe UI Light"/>
              </a:rPr>
              <a:t>automated </a:t>
            </a:r>
            <a:r>
              <a:rPr sz="1800" b="0" dirty="0">
                <a:latin typeface="Segoe UI Light"/>
                <a:cs typeface="Segoe UI Light"/>
              </a:rPr>
              <a:t>ML </a:t>
            </a:r>
            <a:r>
              <a:rPr sz="1800" b="0" spc="-5" dirty="0">
                <a:latin typeface="Segoe UI Light"/>
                <a:cs typeface="Segoe UI Light"/>
              </a:rPr>
              <a:t>SDK </a:t>
            </a:r>
            <a:r>
              <a:rPr sz="1800" b="0" dirty="0">
                <a:latin typeface="Segoe UI Light"/>
                <a:cs typeface="Segoe UI Light"/>
              </a:rPr>
              <a:t>– easily customize </a:t>
            </a:r>
            <a:r>
              <a:rPr sz="1800" b="0" spc="-5" dirty="0">
                <a:latin typeface="Segoe UI Light"/>
                <a:cs typeface="Segoe UI Light"/>
              </a:rPr>
              <a:t>advanced</a:t>
            </a:r>
            <a:r>
              <a:rPr sz="1800" b="0" spc="-65" dirty="0">
                <a:latin typeface="Segoe UI Light"/>
                <a:cs typeface="Segoe UI Light"/>
              </a:rPr>
              <a:t> </a:t>
            </a:r>
            <a:r>
              <a:rPr sz="1800" b="0" spc="-5" dirty="0">
                <a:latin typeface="Segoe UI Light"/>
                <a:cs typeface="Segoe UI Light"/>
              </a:rPr>
              <a:t>settings</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Automate </a:t>
            </a:r>
            <a:r>
              <a:rPr sz="1800" b="0" dirty="0">
                <a:latin typeface="Segoe UI Light"/>
                <a:cs typeface="Segoe UI Light"/>
              </a:rPr>
              <a:t>the end-to-end ML </a:t>
            </a:r>
            <a:r>
              <a:rPr sz="1800" b="0" spc="-5" dirty="0">
                <a:latin typeface="Segoe UI Light"/>
                <a:cs typeface="Segoe UI Light"/>
              </a:rPr>
              <a:t>workflow </a:t>
            </a:r>
            <a:r>
              <a:rPr sz="1800" b="0" spc="-10" dirty="0">
                <a:latin typeface="Segoe UI Light"/>
                <a:cs typeface="Segoe UI Light"/>
              </a:rPr>
              <a:t>from </a:t>
            </a:r>
            <a:r>
              <a:rPr sz="1800" b="0" spc="-5" dirty="0">
                <a:latin typeface="Segoe UI Light"/>
                <a:cs typeface="Segoe UI Light"/>
              </a:rPr>
              <a:t>the</a:t>
            </a:r>
            <a:r>
              <a:rPr sz="1800" b="0" spc="-20" dirty="0">
                <a:latin typeface="Segoe UI Light"/>
                <a:cs typeface="Segoe UI Light"/>
              </a:rPr>
              <a:t> </a:t>
            </a:r>
            <a:r>
              <a:rPr sz="1800" b="0" dirty="0">
                <a:latin typeface="Segoe UI Light"/>
                <a:cs typeface="Segoe UI Light"/>
              </a:rPr>
              <a:t>UI</a:t>
            </a:r>
            <a:endParaRPr sz="1800">
              <a:latin typeface="Segoe UI Light"/>
              <a:cs typeface="Segoe UI Light"/>
            </a:endParaRPr>
          </a:p>
          <a:p>
            <a:pPr marL="616585" indent="-342900">
              <a:lnSpc>
                <a:spcPct val="100000"/>
              </a:lnSpc>
              <a:buFont typeface="Arial"/>
              <a:buChar char="•"/>
              <a:tabLst>
                <a:tab pos="616585" algn="l"/>
                <a:tab pos="617220" algn="l"/>
              </a:tabLst>
            </a:pPr>
            <a:r>
              <a:rPr sz="1800" b="0" spc="-5" dirty="0">
                <a:latin typeface="Segoe UI Light"/>
                <a:cs typeface="Segoe UI Light"/>
              </a:rPr>
              <a:t>Easily explore and monitor all your experiments </a:t>
            </a:r>
            <a:r>
              <a:rPr sz="1800" b="0" spc="-15" dirty="0">
                <a:latin typeface="Segoe UI Light"/>
                <a:cs typeface="Segoe UI Light"/>
              </a:rPr>
              <a:t>from </a:t>
            </a:r>
            <a:r>
              <a:rPr sz="1800" b="0" dirty="0">
                <a:latin typeface="Segoe UI Light"/>
                <a:cs typeface="Segoe UI Light"/>
              </a:rPr>
              <a:t>a </a:t>
            </a:r>
            <a:r>
              <a:rPr sz="1800" b="0" spc="-5" dirty="0">
                <a:latin typeface="Segoe UI Light"/>
                <a:cs typeface="Segoe UI Light"/>
              </a:rPr>
              <a:t>single</a:t>
            </a:r>
            <a:r>
              <a:rPr sz="1800" b="0" spc="95" dirty="0">
                <a:latin typeface="Segoe UI Light"/>
                <a:cs typeface="Segoe UI Light"/>
              </a:rPr>
              <a:t> </a:t>
            </a:r>
            <a:r>
              <a:rPr sz="1800" b="0" spc="-5" dirty="0">
                <a:latin typeface="Segoe UI Light"/>
                <a:cs typeface="Segoe UI Light"/>
              </a:rPr>
              <a:t>place</a:t>
            </a:r>
            <a:endParaRPr sz="1800">
              <a:latin typeface="Segoe UI Light"/>
              <a:cs typeface="Segoe UI Light"/>
            </a:endParaRPr>
          </a:p>
          <a:p>
            <a:pPr marL="12700">
              <a:lnSpc>
                <a:spcPct val="100000"/>
              </a:lnSpc>
              <a:spcBef>
                <a:spcPts val="1475"/>
              </a:spcBef>
            </a:pPr>
            <a:r>
              <a:rPr sz="1800" b="0" dirty="0">
                <a:latin typeface="Segoe UI Light"/>
                <a:cs typeface="Segoe UI Light"/>
              </a:rPr>
              <a:t>Roadmap</a:t>
            </a:r>
            <a:endParaRPr sz="1800">
              <a:latin typeface="Segoe UI Light"/>
              <a:cs typeface="Segoe UI Light"/>
            </a:endParaRPr>
          </a:p>
          <a:p>
            <a:pPr marL="60960">
              <a:lnSpc>
                <a:spcPct val="100000"/>
              </a:lnSpc>
              <a:spcBef>
                <a:spcPts val="710"/>
              </a:spcBef>
            </a:pPr>
            <a:r>
              <a:rPr sz="1300" spc="-10" dirty="0">
                <a:latin typeface="Calibri"/>
                <a:cs typeface="Calibri"/>
              </a:rPr>
              <a:t>Private </a:t>
            </a:r>
            <a:r>
              <a:rPr sz="1300" spc="-5" dirty="0">
                <a:latin typeface="Calibri"/>
                <a:cs typeface="Calibri"/>
              </a:rPr>
              <a:t>Preview -</a:t>
            </a:r>
            <a:r>
              <a:rPr sz="1300" spc="5" dirty="0">
                <a:latin typeface="Calibri"/>
                <a:cs typeface="Calibri"/>
              </a:rPr>
              <a:t> </a:t>
            </a:r>
            <a:r>
              <a:rPr sz="1300" spc="-5" dirty="0">
                <a:latin typeface="Calibri"/>
                <a:cs typeface="Calibri"/>
              </a:rPr>
              <a:t>2/11</a:t>
            </a:r>
            <a:endParaRPr sz="1300">
              <a:latin typeface="Calibri"/>
              <a:cs typeface="Calibri"/>
            </a:endParaRPr>
          </a:p>
          <a:p>
            <a:pPr marL="119380" indent="-58419">
              <a:lnSpc>
                <a:spcPct val="100000"/>
              </a:lnSpc>
              <a:spcBef>
                <a:spcPts val="484"/>
              </a:spcBef>
              <a:buSzPct val="90000"/>
              <a:buChar char="•"/>
              <a:tabLst>
                <a:tab pos="125730" algn="l"/>
              </a:tabLst>
            </a:pPr>
            <a:r>
              <a:rPr sz="1000" spc="-5" dirty="0">
                <a:latin typeface="Calibri"/>
                <a:cs typeface="Calibri"/>
              </a:rPr>
              <a:t>Getting started</a:t>
            </a:r>
            <a:r>
              <a:rPr sz="1000" spc="10" dirty="0">
                <a:latin typeface="Calibri"/>
                <a:cs typeface="Calibri"/>
              </a:rPr>
              <a:t> </a:t>
            </a:r>
            <a:r>
              <a:rPr sz="1000" spc="-5" dirty="0">
                <a:latin typeface="Calibri"/>
                <a:cs typeface="Calibri"/>
              </a:rPr>
              <a:t>experience</a:t>
            </a:r>
            <a:endParaRPr sz="1000">
              <a:latin typeface="Calibri"/>
              <a:cs typeface="Calibri"/>
            </a:endParaRPr>
          </a:p>
          <a:p>
            <a:pPr marL="119380" marR="4988560" indent="-58419">
              <a:lnSpc>
                <a:spcPts val="1100"/>
              </a:lnSpc>
              <a:spcBef>
                <a:spcPts val="190"/>
              </a:spcBef>
              <a:buSzPct val="90000"/>
              <a:buChar char="•"/>
              <a:tabLst>
                <a:tab pos="125730" algn="l"/>
              </a:tabLst>
            </a:pPr>
            <a:r>
              <a:rPr sz="1000" spc="-5" dirty="0">
                <a:latin typeface="Calibri"/>
                <a:cs typeface="Calibri"/>
              </a:rPr>
              <a:t>Start an automated ml training job on your data  (upload/Blob)</a:t>
            </a:r>
            <a:endParaRPr sz="1000">
              <a:latin typeface="Calibri"/>
              <a:cs typeface="Calibri"/>
            </a:endParaRPr>
          </a:p>
          <a:p>
            <a:pPr marL="125095" indent="-64135">
              <a:lnSpc>
                <a:spcPct val="100000"/>
              </a:lnSpc>
              <a:spcBef>
                <a:spcPts val="70"/>
              </a:spcBef>
              <a:buSzPct val="90000"/>
              <a:buChar char="•"/>
              <a:tabLst>
                <a:tab pos="125730" algn="l"/>
              </a:tabLst>
            </a:pPr>
            <a:r>
              <a:rPr sz="1000" spc="-5" dirty="0">
                <a:latin typeface="Calibri"/>
                <a:cs typeface="Calibri"/>
              </a:rPr>
              <a:t>Explore data</a:t>
            </a:r>
            <a:endParaRPr sz="1000">
              <a:latin typeface="Calibri"/>
              <a:cs typeface="Calibri"/>
            </a:endParaRPr>
          </a:p>
          <a:p>
            <a:pPr marL="125095" indent="-64135">
              <a:lnSpc>
                <a:spcPct val="100000"/>
              </a:lnSpc>
              <a:spcBef>
                <a:spcPts val="70"/>
              </a:spcBef>
              <a:buSzPct val="90000"/>
              <a:buChar char="•"/>
              <a:tabLst>
                <a:tab pos="125730" algn="l"/>
              </a:tabLst>
            </a:pPr>
            <a:r>
              <a:rPr sz="1000" spc="-10" dirty="0">
                <a:latin typeface="Calibri"/>
                <a:cs typeface="Calibri"/>
              </a:rPr>
              <a:t>View </a:t>
            </a:r>
            <a:r>
              <a:rPr sz="1000" spc="-5" dirty="0">
                <a:latin typeface="Calibri"/>
                <a:cs typeface="Calibri"/>
              </a:rPr>
              <a:t>progress and results for training job and each</a:t>
            </a:r>
            <a:r>
              <a:rPr sz="1000" spc="60" dirty="0">
                <a:latin typeface="Calibri"/>
                <a:cs typeface="Calibri"/>
              </a:rPr>
              <a:t> </a:t>
            </a:r>
            <a:r>
              <a:rPr sz="1000" spc="-5" dirty="0">
                <a:latin typeface="Calibri"/>
                <a:cs typeface="Calibri"/>
              </a:rPr>
              <a:t>iteration</a:t>
            </a:r>
            <a:endParaRPr sz="1000">
              <a:latin typeface="Calibri"/>
              <a:cs typeface="Calibri"/>
            </a:endParaRPr>
          </a:p>
          <a:p>
            <a:pPr marL="125095" indent="-64135">
              <a:lnSpc>
                <a:spcPct val="100000"/>
              </a:lnSpc>
              <a:spcBef>
                <a:spcPts val="85"/>
              </a:spcBef>
              <a:buSzPct val="90000"/>
              <a:buChar char="•"/>
              <a:tabLst>
                <a:tab pos="125730" algn="l"/>
              </a:tabLst>
            </a:pPr>
            <a:r>
              <a:rPr sz="1000" spc="-10" dirty="0">
                <a:latin typeface="Calibri"/>
                <a:cs typeface="Calibri"/>
              </a:rPr>
              <a:t>View </a:t>
            </a:r>
            <a:r>
              <a:rPr sz="1000" spc="-5" dirty="0">
                <a:latin typeface="Calibri"/>
                <a:cs typeface="Calibri"/>
              </a:rPr>
              <a:t>automated ML dashboard for an</a:t>
            </a:r>
            <a:r>
              <a:rPr sz="1000" spc="40" dirty="0">
                <a:latin typeface="Calibri"/>
                <a:cs typeface="Calibri"/>
              </a:rPr>
              <a:t> </a:t>
            </a:r>
            <a:r>
              <a:rPr sz="1000" spc="-10" dirty="0">
                <a:latin typeface="Calibri"/>
                <a:cs typeface="Calibri"/>
              </a:rPr>
              <a:t>overview</a:t>
            </a:r>
            <a:endParaRPr sz="1000">
              <a:latin typeface="Calibri"/>
              <a:cs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5279" y="795527"/>
            <a:ext cx="1769364" cy="53721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5" name="object 5"/>
          <p:cNvSpPr txBox="1">
            <a:spLocks noGrp="1"/>
          </p:cNvSpPr>
          <p:nvPr>
            <p:ph type="title"/>
          </p:nvPr>
        </p:nvSpPr>
        <p:spPr>
          <a:xfrm>
            <a:off x="8890507" y="17780"/>
            <a:ext cx="287083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0” </a:t>
            </a:r>
            <a:r>
              <a:rPr sz="1800" b="0" spc="-15" dirty="0">
                <a:solidFill>
                  <a:srgbClr val="FFFFFF"/>
                </a:solidFill>
                <a:latin typeface="Calibri"/>
                <a:cs typeface="Calibri"/>
              </a:rPr>
              <a:t>(First </a:t>
            </a:r>
            <a:r>
              <a:rPr sz="1800" b="0" spc="-5" dirty="0">
                <a:solidFill>
                  <a:srgbClr val="FFFFFF"/>
                </a:solidFill>
                <a:latin typeface="Calibri"/>
                <a:cs typeface="Calibri"/>
              </a:rPr>
              <a:t>time)</a:t>
            </a:r>
            <a:r>
              <a:rPr sz="1800" b="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6" name="object 6"/>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7" name="object 7"/>
          <p:cNvSpPr/>
          <p:nvPr/>
        </p:nvSpPr>
        <p:spPr>
          <a:xfrm>
            <a:off x="2170176" y="795527"/>
            <a:ext cx="8836152" cy="5620512"/>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203704" y="1694688"/>
            <a:ext cx="3586479" cy="388620"/>
          </a:xfrm>
          <a:prstGeom prst="rect">
            <a:avLst/>
          </a:prstGeom>
          <a:solidFill>
            <a:srgbClr val="FFFFFF"/>
          </a:solidFill>
        </p:spPr>
        <p:txBody>
          <a:bodyPr vert="horz" wrap="square" lIns="0" tIns="37465" rIns="0" bIns="0" rtlCol="0">
            <a:spAutoFit/>
          </a:bodyPr>
          <a:lstStyle/>
          <a:p>
            <a:pPr marL="90805" marR="112395">
              <a:lnSpc>
                <a:spcPct val="100000"/>
              </a:lnSpc>
              <a:spcBef>
                <a:spcPts val="295"/>
              </a:spcBef>
            </a:pPr>
            <a:r>
              <a:rPr sz="1000" spc="-10" dirty="0">
                <a:latin typeface="Calibri"/>
                <a:cs typeface="Calibri"/>
              </a:rPr>
              <a:t>Create </a:t>
            </a:r>
            <a:r>
              <a:rPr sz="1000" spc="-5" dirty="0">
                <a:latin typeface="Calibri"/>
                <a:cs typeface="Calibri"/>
              </a:rPr>
              <a:t>your first experiment with automated machine learning to  produce quality models with zero effort</a:t>
            </a:r>
            <a:endParaRPr sz="1000">
              <a:latin typeface="Calibri"/>
              <a:cs typeface="Calibri"/>
            </a:endParaRPr>
          </a:p>
        </p:txBody>
      </p:sp>
      <p:sp>
        <p:nvSpPr>
          <p:cNvPr id="9" name="object 9"/>
          <p:cNvSpPr txBox="1"/>
          <p:nvPr/>
        </p:nvSpPr>
        <p:spPr>
          <a:xfrm>
            <a:off x="2203704" y="3506723"/>
            <a:ext cx="5105400" cy="611505"/>
          </a:xfrm>
          <a:prstGeom prst="rect">
            <a:avLst/>
          </a:prstGeom>
          <a:solidFill>
            <a:srgbClr val="FFFFFF"/>
          </a:solidFill>
        </p:spPr>
        <p:txBody>
          <a:bodyPr vert="horz" wrap="square" lIns="0" tIns="37465" rIns="0" bIns="0" rtlCol="0">
            <a:spAutoFit/>
          </a:bodyPr>
          <a:lstStyle/>
          <a:p>
            <a:pPr marL="90805" marR="97155">
              <a:lnSpc>
                <a:spcPct val="100000"/>
              </a:lnSpc>
              <a:spcBef>
                <a:spcPts val="295"/>
              </a:spcBef>
            </a:pPr>
            <a:r>
              <a:rPr sz="1000" spc="-5" dirty="0">
                <a:latin typeface="Calibri"/>
                <a:cs typeface="Calibri"/>
              </a:rPr>
              <a:t>Automate the process of algorithm selection, hyperparameter tuning, and </a:t>
            </a:r>
            <a:r>
              <a:rPr sz="1000" spc="-10" dirty="0">
                <a:latin typeface="Calibri"/>
                <a:cs typeface="Calibri"/>
              </a:rPr>
              <a:t>best </a:t>
            </a:r>
            <a:r>
              <a:rPr sz="1000" spc="-5" dirty="0">
                <a:latin typeface="Calibri"/>
                <a:cs typeface="Calibri"/>
              </a:rPr>
              <a:t>model selection  with automated machine learning, and accelerate your productivity. Select your data and let  automated ML do the </a:t>
            </a:r>
            <a:r>
              <a:rPr sz="1000" spc="-10" dirty="0">
                <a:latin typeface="Calibri"/>
                <a:cs typeface="Calibri"/>
              </a:rPr>
              <a:t>rest </a:t>
            </a:r>
            <a:r>
              <a:rPr sz="1000" spc="-5" dirty="0">
                <a:latin typeface="Calibri"/>
                <a:cs typeface="Calibri"/>
              </a:rPr>
              <a:t>to provide the best model </a:t>
            </a:r>
            <a:r>
              <a:rPr sz="1000" spc="-10" dirty="0">
                <a:latin typeface="Calibri"/>
                <a:cs typeface="Calibri"/>
              </a:rPr>
              <a:t>from </a:t>
            </a:r>
            <a:r>
              <a:rPr sz="1000" spc="-5" dirty="0">
                <a:latin typeface="Calibri"/>
                <a:cs typeface="Calibri"/>
              </a:rPr>
              <a:t>endless possible</a:t>
            </a:r>
            <a:r>
              <a:rPr sz="1000" spc="85" dirty="0">
                <a:latin typeface="Calibri"/>
                <a:cs typeface="Calibri"/>
              </a:rPr>
              <a:t> </a:t>
            </a:r>
            <a:r>
              <a:rPr sz="1000" spc="-5" dirty="0">
                <a:latin typeface="Calibri"/>
                <a:cs typeface="Calibri"/>
              </a:rPr>
              <a:t>options</a:t>
            </a:r>
            <a:endParaRPr sz="1000">
              <a:latin typeface="Calibri"/>
              <a:cs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amlcompute-4a57de20b3f1</a:t>
            </a:r>
            <a:endParaRPr sz="800">
              <a:latin typeface="Calibri"/>
              <a:cs typeface="Calibri"/>
            </a:endParaRPr>
          </a:p>
        </p:txBody>
      </p:sp>
      <p:sp>
        <p:nvSpPr>
          <p:cNvPr id="6" name="object 6"/>
          <p:cNvSpPr txBox="1"/>
          <p:nvPr/>
        </p:nvSpPr>
        <p:spPr>
          <a:xfrm>
            <a:off x="3848100" y="2602992"/>
            <a:ext cx="859790" cy="220979"/>
          </a:xfrm>
          <a:prstGeom prst="rect">
            <a:avLst/>
          </a:prstGeom>
          <a:solidFill>
            <a:srgbClr val="005CDA"/>
          </a:solidFill>
        </p:spPr>
        <p:txBody>
          <a:bodyPr vert="horz" wrap="square" lIns="0" tIns="43180" rIns="0" bIns="0" rtlCol="0">
            <a:spAutoFit/>
          </a:bodyPr>
          <a:lstStyle/>
          <a:p>
            <a:pPr marL="1270" algn="ctr">
              <a:lnSpc>
                <a:spcPct val="100000"/>
              </a:lnSpc>
              <a:spcBef>
                <a:spcPts val="340"/>
              </a:spcBef>
            </a:pPr>
            <a:r>
              <a:rPr sz="800" spc="-5" dirty="0">
                <a:solidFill>
                  <a:srgbClr val="FFFFFF"/>
                </a:solidFill>
                <a:latin typeface="Calibri"/>
                <a:cs typeface="Calibri"/>
              </a:rPr>
              <a:t>Next</a:t>
            </a:r>
            <a:endParaRPr sz="800">
              <a:latin typeface="Calibri"/>
              <a:cs typeface="Calibri"/>
            </a:endParaRPr>
          </a:p>
        </p:txBody>
      </p:sp>
      <p:sp>
        <p:nvSpPr>
          <p:cNvPr id="7" name="object 7"/>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8" name="object 8"/>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9" name="object 9"/>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389632" y="2609088"/>
            <a:ext cx="847725" cy="208915"/>
          </a:xfrm>
          <a:prstGeom prst="rect">
            <a:avLst/>
          </a:prstGeom>
          <a:ln w="12191">
            <a:solidFill>
              <a:srgbClr val="005CDA"/>
            </a:solidFill>
          </a:ln>
        </p:spPr>
        <p:txBody>
          <a:bodyPr vert="horz" wrap="square" lIns="0" tIns="36830" rIns="0" bIns="0" rtlCol="0">
            <a:spAutoFit/>
          </a:bodyPr>
          <a:lstStyle/>
          <a:p>
            <a:pPr marL="1270"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
        <p:nvSpPr>
          <p:cNvPr id="11" name="object 11"/>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3" name="object 13"/>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376297" y="849324"/>
            <a:ext cx="4522470" cy="269240"/>
          </a:xfrm>
          <a:prstGeom prst="rect">
            <a:avLst/>
          </a:prstGeom>
        </p:spPr>
        <p:txBody>
          <a:bodyPr vert="horz" wrap="square" lIns="0" tIns="12065" rIns="0" bIns="0" rtlCol="0">
            <a:spAutoFit/>
          </a:bodyPr>
          <a:lstStyle/>
          <a:p>
            <a:pPr marL="12700">
              <a:lnSpc>
                <a:spcPct val="100000"/>
              </a:lnSpc>
              <a:spcBef>
                <a:spcPts val="95"/>
              </a:spcBef>
            </a:pPr>
            <a:r>
              <a:rPr sz="1600" b="0" spc="-15" dirty="0">
                <a:solidFill>
                  <a:srgbClr val="000000"/>
                </a:solidFill>
                <a:latin typeface="Calibri"/>
                <a:cs typeface="Calibri"/>
              </a:rPr>
              <a:t>Create </a:t>
            </a:r>
            <a:r>
              <a:rPr sz="1600" b="0" spc="-5" dirty="0">
                <a:solidFill>
                  <a:srgbClr val="000000"/>
                </a:solidFill>
                <a:latin typeface="Calibri"/>
                <a:cs typeface="Calibri"/>
              </a:rPr>
              <a:t>a </a:t>
            </a:r>
            <a:r>
              <a:rPr sz="1600" b="0" spc="-10" dirty="0">
                <a:solidFill>
                  <a:srgbClr val="000000"/>
                </a:solidFill>
                <a:latin typeface="Calibri"/>
                <a:cs typeface="Calibri"/>
              </a:rPr>
              <a:t>new </a:t>
            </a:r>
            <a:r>
              <a:rPr sz="1600" b="0" spc="-5" dirty="0">
                <a:solidFill>
                  <a:srgbClr val="000000"/>
                </a:solidFill>
                <a:latin typeface="Calibri"/>
                <a:cs typeface="Calibri"/>
              </a:rPr>
              <a:t>automated machine learning</a:t>
            </a:r>
            <a:r>
              <a:rPr sz="1600" b="0" spc="35" dirty="0">
                <a:solidFill>
                  <a:srgbClr val="000000"/>
                </a:solidFill>
                <a:latin typeface="Calibri"/>
                <a:cs typeface="Calibri"/>
              </a:rPr>
              <a:t> </a:t>
            </a:r>
            <a:r>
              <a:rPr sz="1600" b="0" spc="-10" dirty="0">
                <a:solidFill>
                  <a:srgbClr val="000000"/>
                </a:solidFill>
                <a:latin typeface="Calibri"/>
                <a:cs typeface="Calibri"/>
              </a:rPr>
              <a:t>experiment</a:t>
            </a:r>
            <a:endParaRPr sz="1600">
              <a:latin typeface="Calibri"/>
              <a:cs typeface="Calibri"/>
            </a:endParaRPr>
          </a:p>
        </p:txBody>
      </p:sp>
      <p:sp>
        <p:nvSpPr>
          <p:cNvPr id="4" name="object 4"/>
          <p:cNvSpPr txBox="1"/>
          <p:nvPr/>
        </p:nvSpPr>
        <p:spPr>
          <a:xfrm>
            <a:off x="2282189" y="1764868"/>
            <a:ext cx="1104900" cy="163195"/>
          </a:xfrm>
          <a:prstGeom prst="rect">
            <a:avLst/>
          </a:prstGeom>
        </p:spPr>
        <p:txBody>
          <a:bodyPr vert="horz" wrap="square" lIns="0" tIns="12700" rIns="0" bIns="0" rtlCol="0">
            <a:spAutoFit/>
          </a:bodyPr>
          <a:lstStyle/>
          <a:p>
            <a:pPr marL="12700">
              <a:lnSpc>
                <a:spcPct val="100000"/>
              </a:lnSpc>
              <a:spcBef>
                <a:spcPts val="100"/>
              </a:spcBef>
            </a:pPr>
            <a:r>
              <a:rPr sz="1350" baseline="-15432" dirty="0">
                <a:solidFill>
                  <a:srgbClr val="FF0000"/>
                </a:solidFill>
                <a:latin typeface="Calibri"/>
                <a:cs typeface="Calibri"/>
              </a:rPr>
              <a:t>* </a:t>
            </a:r>
            <a:r>
              <a:rPr sz="900" spc="-5" dirty="0">
                <a:latin typeface="Calibri"/>
                <a:cs typeface="Calibri"/>
              </a:rPr>
              <a:t>Training compute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5" name="object 5"/>
          <p:cNvSpPr txBox="1"/>
          <p:nvPr/>
        </p:nvSpPr>
        <p:spPr>
          <a:xfrm>
            <a:off x="2392679" y="1981200"/>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solidFill>
                  <a:srgbClr val="A6A6A6"/>
                </a:solidFill>
                <a:latin typeface="Calibri"/>
                <a:cs typeface="Calibri"/>
              </a:rPr>
              <a:t>Select</a:t>
            </a:r>
            <a:r>
              <a:rPr sz="800" spc="-10" dirty="0">
                <a:solidFill>
                  <a:srgbClr val="A6A6A6"/>
                </a:solidFill>
                <a:latin typeface="Calibri"/>
                <a:cs typeface="Calibri"/>
              </a:rPr>
              <a:t> </a:t>
            </a:r>
            <a:r>
              <a:rPr sz="800" spc="-5" dirty="0">
                <a:solidFill>
                  <a:srgbClr val="A6A6A6"/>
                </a:solidFill>
                <a:latin typeface="Calibri"/>
                <a:cs typeface="Calibri"/>
              </a:rPr>
              <a:t>existing…</a:t>
            </a:r>
            <a:endParaRPr sz="800">
              <a:latin typeface="Calibri"/>
              <a:cs typeface="Calibri"/>
            </a:endParaRPr>
          </a:p>
        </p:txBody>
      </p:sp>
      <p:sp>
        <p:nvSpPr>
          <p:cNvPr id="6" name="object 6"/>
          <p:cNvSpPr txBox="1"/>
          <p:nvPr/>
        </p:nvSpPr>
        <p:spPr>
          <a:xfrm>
            <a:off x="2306573" y="1240028"/>
            <a:ext cx="93218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Experiment</a:t>
            </a:r>
            <a:r>
              <a:rPr sz="900" spc="-35" dirty="0">
                <a:latin typeface="Calibri"/>
                <a:cs typeface="Calibri"/>
              </a:rPr>
              <a:t> </a:t>
            </a:r>
            <a:r>
              <a:rPr sz="900" spc="-5" dirty="0">
                <a:latin typeface="Calibri"/>
                <a:cs typeface="Calibri"/>
              </a:rPr>
              <a:t>name</a:t>
            </a:r>
            <a:endParaRPr sz="900">
              <a:latin typeface="Calibri"/>
              <a:cs typeface="Calibri"/>
            </a:endParaRPr>
          </a:p>
        </p:txBody>
      </p:sp>
      <p:sp>
        <p:nvSpPr>
          <p:cNvPr id="7" name="object 7"/>
          <p:cNvSpPr txBox="1"/>
          <p:nvPr/>
        </p:nvSpPr>
        <p:spPr>
          <a:xfrm>
            <a:off x="2389632" y="1427988"/>
            <a:ext cx="2312035" cy="222885"/>
          </a:xfrm>
          <a:prstGeom prst="rect">
            <a:avLst/>
          </a:prstGeom>
          <a:ln w="12192">
            <a:solidFill>
              <a:srgbClr val="BEBEBE"/>
            </a:solidFill>
          </a:ln>
        </p:spPr>
        <p:txBody>
          <a:bodyPr vert="horz" wrap="square" lIns="0" tIns="42545" rIns="0" bIns="0" rtlCol="0">
            <a:spAutoFit/>
          </a:bodyPr>
          <a:lstStyle/>
          <a:p>
            <a:pPr marL="92075">
              <a:lnSpc>
                <a:spcPct val="100000"/>
              </a:lnSpc>
              <a:spcBef>
                <a:spcPts val="335"/>
              </a:spcBef>
            </a:pPr>
            <a:r>
              <a:rPr sz="800" spc="-5" dirty="0">
                <a:latin typeface="Calibri"/>
                <a:cs typeface="Calibri"/>
              </a:rPr>
              <a:t>myfirstautomlexperiment</a:t>
            </a:r>
            <a:endParaRPr sz="800">
              <a:latin typeface="Calibri"/>
              <a:cs typeface="Calibri"/>
            </a:endParaRPr>
          </a:p>
        </p:txBody>
      </p:sp>
      <p:sp>
        <p:nvSpPr>
          <p:cNvPr id="8" name="object 8"/>
          <p:cNvSpPr/>
          <p:nvPr/>
        </p:nvSpPr>
        <p:spPr>
          <a:xfrm>
            <a:off x="4507991" y="1463039"/>
            <a:ext cx="152400" cy="163067"/>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4527803" y="2046732"/>
            <a:ext cx="132587" cy="114300"/>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2402585" y="2251329"/>
            <a:ext cx="497840" cy="147955"/>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006FC0"/>
                </a:solidFill>
                <a:latin typeface="Calibri"/>
                <a:cs typeface="Calibri"/>
              </a:rPr>
              <a:t>Create</a:t>
            </a:r>
            <a:r>
              <a:rPr sz="800" spc="-50" dirty="0">
                <a:solidFill>
                  <a:srgbClr val="006FC0"/>
                </a:solidFill>
                <a:latin typeface="Calibri"/>
                <a:cs typeface="Calibri"/>
              </a:rPr>
              <a:t> </a:t>
            </a:r>
            <a:r>
              <a:rPr sz="800" spc="-5" dirty="0">
                <a:solidFill>
                  <a:srgbClr val="006FC0"/>
                </a:solidFill>
                <a:latin typeface="Calibri"/>
                <a:cs typeface="Calibri"/>
              </a:rPr>
              <a:t>new</a:t>
            </a:r>
            <a:endParaRPr sz="800">
              <a:latin typeface="Calibri"/>
              <a:cs typeface="Calibri"/>
            </a:endParaRPr>
          </a:p>
        </p:txBody>
      </p:sp>
      <p:sp>
        <p:nvSpPr>
          <p:cNvPr id="11" name="object 11"/>
          <p:cNvSpPr/>
          <p:nvPr/>
        </p:nvSpPr>
        <p:spPr>
          <a:xfrm>
            <a:off x="339852" y="804672"/>
            <a:ext cx="1764792" cy="534924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txBox="1"/>
          <p:nvPr/>
        </p:nvSpPr>
        <p:spPr>
          <a:xfrm>
            <a:off x="2384298" y="2600959"/>
            <a:ext cx="27832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Select </a:t>
            </a:r>
            <a:r>
              <a:rPr sz="1200" dirty="0">
                <a:latin typeface="Calibri"/>
                <a:cs typeface="Calibri"/>
              </a:rPr>
              <a:t>a file </a:t>
            </a:r>
            <a:r>
              <a:rPr sz="1200" spc="-10" dirty="0">
                <a:latin typeface="Calibri"/>
                <a:cs typeface="Calibri"/>
              </a:rPr>
              <a:t>from </a:t>
            </a:r>
            <a:r>
              <a:rPr sz="1200" spc="-5" dirty="0">
                <a:latin typeface="Calibri"/>
                <a:cs typeface="Calibri"/>
              </a:rPr>
              <a:t>Azure </a:t>
            </a:r>
            <a:r>
              <a:rPr sz="1200" dirty="0">
                <a:latin typeface="Calibri"/>
                <a:cs typeface="Calibri"/>
              </a:rPr>
              <a:t>blob </a:t>
            </a:r>
            <a:r>
              <a:rPr sz="1200" spc="-10" dirty="0">
                <a:latin typeface="Calibri"/>
                <a:cs typeface="Calibri"/>
              </a:rPr>
              <a:t>storage</a:t>
            </a:r>
            <a:r>
              <a:rPr sz="1200" spc="-80" dirty="0">
                <a:latin typeface="Calibri"/>
                <a:cs typeface="Calibri"/>
              </a:rPr>
              <a:t> </a:t>
            </a:r>
            <a:r>
              <a:rPr sz="1200" spc="-5" dirty="0">
                <a:latin typeface="Calibri"/>
                <a:cs typeface="Calibri"/>
              </a:rPr>
              <a:t>account</a:t>
            </a:r>
            <a:endParaRPr sz="1200">
              <a:latin typeface="Calibri"/>
              <a:cs typeface="Calibri"/>
            </a:endParaRPr>
          </a:p>
        </p:txBody>
      </p:sp>
      <p:sp>
        <p:nvSpPr>
          <p:cNvPr id="14" name="object 14"/>
          <p:cNvSpPr/>
          <p:nvPr/>
        </p:nvSpPr>
        <p:spPr>
          <a:xfrm>
            <a:off x="2298192" y="3270503"/>
            <a:ext cx="6966584" cy="2502535"/>
          </a:xfrm>
          <a:custGeom>
            <a:avLst/>
            <a:gdLst/>
            <a:ahLst/>
            <a:cxnLst/>
            <a:rect l="l" t="t" r="r" b="b"/>
            <a:pathLst>
              <a:path w="6966584" h="2502535">
                <a:moveTo>
                  <a:pt x="0" y="2502408"/>
                </a:moveTo>
                <a:lnTo>
                  <a:pt x="6966204" y="2502408"/>
                </a:lnTo>
                <a:lnTo>
                  <a:pt x="6966204" y="0"/>
                </a:lnTo>
                <a:lnTo>
                  <a:pt x="0" y="0"/>
                </a:lnTo>
                <a:lnTo>
                  <a:pt x="0" y="2502408"/>
                </a:lnTo>
                <a:close/>
              </a:path>
            </a:pathLst>
          </a:custGeom>
          <a:ln w="9144">
            <a:solidFill>
              <a:srgbClr val="D0CECE"/>
            </a:solidFill>
          </a:ln>
        </p:spPr>
        <p:txBody>
          <a:bodyPr wrap="square" lIns="0" tIns="0" rIns="0" bIns="0" rtlCol="0"/>
          <a:lstStyle/>
          <a:p>
            <a:endParaRPr/>
          </a:p>
        </p:txBody>
      </p:sp>
      <p:sp>
        <p:nvSpPr>
          <p:cNvPr id="15" name="object 15"/>
          <p:cNvSpPr txBox="1"/>
          <p:nvPr/>
        </p:nvSpPr>
        <p:spPr>
          <a:xfrm>
            <a:off x="2311907" y="6044184"/>
            <a:ext cx="974090" cy="190500"/>
          </a:xfrm>
          <a:prstGeom prst="rect">
            <a:avLst/>
          </a:prstGeom>
          <a:solidFill>
            <a:srgbClr val="B4C6E7"/>
          </a:solidFill>
        </p:spPr>
        <p:txBody>
          <a:bodyPr vert="horz" wrap="square" lIns="0" tIns="3810" rIns="0" bIns="0" rtlCol="0">
            <a:spAutoFit/>
          </a:bodyPr>
          <a:lstStyle/>
          <a:p>
            <a:pPr marL="107314">
              <a:lnSpc>
                <a:spcPct val="100000"/>
              </a:lnSpc>
              <a:spcBef>
                <a:spcPts val="3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16" name="object 16"/>
          <p:cNvSpPr txBox="1"/>
          <p:nvPr/>
        </p:nvSpPr>
        <p:spPr>
          <a:xfrm>
            <a:off x="3279647" y="6050279"/>
            <a:ext cx="963294" cy="178435"/>
          </a:xfrm>
          <a:prstGeom prst="rect">
            <a:avLst/>
          </a:prstGeom>
          <a:ln w="12192">
            <a:solidFill>
              <a:srgbClr val="AEABAB"/>
            </a:solidFill>
          </a:ln>
        </p:spPr>
        <p:txBody>
          <a:bodyPr vert="horz" wrap="square" lIns="0" tIns="0" rIns="0" bIns="0" rtlCol="0">
            <a:spAutoFit/>
          </a:bodyPr>
          <a:lstStyle/>
          <a:p>
            <a:pPr marL="145415">
              <a:lnSpc>
                <a:spcPts val="130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7" name="object 17"/>
          <p:cNvSpPr/>
          <p:nvPr/>
        </p:nvSpPr>
        <p:spPr>
          <a:xfrm>
            <a:off x="4402835" y="6074664"/>
            <a:ext cx="963167" cy="129539"/>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2478151" y="6503314"/>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9" name="object 19"/>
          <p:cNvSpPr txBox="1"/>
          <p:nvPr/>
        </p:nvSpPr>
        <p:spPr>
          <a:xfrm>
            <a:off x="3722878"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0" name="object 20"/>
          <p:cNvSpPr txBox="1"/>
          <p:nvPr/>
        </p:nvSpPr>
        <p:spPr>
          <a:xfrm>
            <a:off x="493750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1" name="object 21"/>
          <p:cNvSpPr txBox="1"/>
          <p:nvPr/>
        </p:nvSpPr>
        <p:spPr>
          <a:xfrm>
            <a:off x="6132067"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2" name="object 22"/>
          <p:cNvSpPr txBox="1"/>
          <p:nvPr/>
        </p:nvSpPr>
        <p:spPr>
          <a:xfrm>
            <a:off x="7330820"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3" name="object 23"/>
          <p:cNvSpPr txBox="1"/>
          <p:nvPr/>
        </p:nvSpPr>
        <p:spPr>
          <a:xfrm>
            <a:off x="8795131"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4" name="object 24"/>
          <p:cNvSpPr txBox="1"/>
          <p:nvPr/>
        </p:nvSpPr>
        <p:spPr>
          <a:xfrm>
            <a:off x="10067035"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5" name="object 25"/>
          <p:cNvSpPr txBox="1"/>
          <p:nvPr/>
        </p:nvSpPr>
        <p:spPr>
          <a:xfrm>
            <a:off x="11127993" y="6498742"/>
            <a:ext cx="770255" cy="147955"/>
          </a:xfrm>
          <a:prstGeom prst="rect">
            <a:avLst/>
          </a:prstGeom>
        </p:spPr>
        <p:txBody>
          <a:bodyPr vert="horz" wrap="square" lIns="0" tIns="12700" rIns="0" bIns="0" rtlCol="0">
            <a:spAutoFit/>
          </a:bodyPr>
          <a:lstStyle/>
          <a:p>
            <a:pPr marL="12700">
              <a:lnSpc>
                <a:spcPct val="100000"/>
              </a:lnSpc>
              <a:spcBef>
                <a:spcPts val="100"/>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26" name="object 26"/>
          <p:cNvSpPr/>
          <p:nvPr/>
        </p:nvSpPr>
        <p:spPr>
          <a:xfrm>
            <a:off x="3547871" y="6512052"/>
            <a:ext cx="163067" cy="161544"/>
          </a:xfrm>
          <a:prstGeom prst="rect">
            <a:avLst/>
          </a:prstGeom>
          <a:blipFill>
            <a:blip r:embed="rId7" cstate="print"/>
            <a:stretch>
              <a:fillRect/>
            </a:stretch>
          </a:blipFill>
        </p:spPr>
        <p:txBody>
          <a:bodyPr wrap="square" lIns="0" tIns="0" rIns="0" bIns="0" rtlCol="0"/>
          <a:lstStyle/>
          <a:p>
            <a:endParaRPr/>
          </a:p>
        </p:txBody>
      </p:sp>
      <p:sp>
        <p:nvSpPr>
          <p:cNvPr id="27" name="object 27"/>
          <p:cNvSpPr/>
          <p:nvPr/>
        </p:nvSpPr>
        <p:spPr>
          <a:xfrm>
            <a:off x="4751832" y="6498335"/>
            <a:ext cx="163067" cy="163068"/>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5939028" y="6496811"/>
            <a:ext cx="163067" cy="161544"/>
          </a:xfrm>
          <a:prstGeom prst="rect">
            <a:avLst/>
          </a:prstGeom>
          <a:blipFill>
            <a:blip r:embed="rId7" cstate="print"/>
            <a:stretch>
              <a:fillRect/>
            </a:stretch>
          </a:blipFill>
        </p:spPr>
        <p:txBody>
          <a:bodyPr wrap="square" lIns="0" tIns="0" rIns="0" bIns="0" rtlCol="0"/>
          <a:lstStyle/>
          <a:p>
            <a:endParaRPr/>
          </a:p>
        </p:txBody>
      </p:sp>
      <p:sp>
        <p:nvSpPr>
          <p:cNvPr id="29" name="object 29"/>
          <p:cNvSpPr/>
          <p:nvPr/>
        </p:nvSpPr>
        <p:spPr>
          <a:xfrm>
            <a:off x="7153656" y="6512052"/>
            <a:ext cx="163068" cy="161544"/>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9881616" y="6515100"/>
            <a:ext cx="163068" cy="163068"/>
          </a:xfrm>
          <a:prstGeom prst="rect">
            <a:avLst/>
          </a:prstGeom>
          <a:blipFill>
            <a:blip r:embed="rId7" cstate="print"/>
            <a:stretch>
              <a:fillRect/>
            </a:stretch>
          </a:blipFill>
        </p:spPr>
        <p:txBody>
          <a:bodyPr wrap="square" lIns="0" tIns="0" rIns="0" bIns="0" rtlCol="0"/>
          <a:lstStyle/>
          <a:p>
            <a:endParaRPr/>
          </a:p>
        </p:txBody>
      </p:sp>
      <p:sp>
        <p:nvSpPr>
          <p:cNvPr id="31" name="object 31"/>
          <p:cNvSpPr txBox="1"/>
          <p:nvPr/>
        </p:nvSpPr>
        <p:spPr>
          <a:xfrm>
            <a:off x="2477516" y="6288735"/>
            <a:ext cx="975994"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Calibri"/>
                <a:cs typeface="Calibri"/>
              </a:rPr>
              <a:t>Use </a:t>
            </a:r>
            <a:r>
              <a:rPr sz="800" spc="-5" dirty="0">
                <a:latin typeface="Calibri"/>
                <a:cs typeface="Calibri"/>
              </a:rPr>
              <a:t>first row </a:t>
            </a:r>
            <a:r>
              <a:rPr sz="800" dirty="0">
                <a:latin typeface="Calibri"/>
                <a:cs typeface="Calibri"/>
              </a:rPr>
              <a:t>as</a:t>
            </a:r>
            <a:r>
              <a:rPr sz="800" spc="-65" dirty="0">
                <a:latin typeface="Calibri"/>
                <a:cs typeface="Calibri"/>
              </a:rPr>
              <a:t> </a:t>
            </a:r>
            <a:r>
              <a:rPr sz="800" spc="-5" dirty="0">
                <a:latin typeface="Calibri"/>
                <a:cs typeface="Calibri"/>
              </a:rPr>
              <a:t>header</a:t>
            </a:r>
            <a:endParaRPr sz="800">
              <a:latin typeface="Calibri"/>
              <a:cs typeface="Calibri"/>
            </a:endParaRPr>
          </a:p>
        </p:txBody>
      </p:sp>
      <p:sp>
        <p:nvSpPr>
          <p:cNvPr id="32" name="object 32"/>
          <p:cNvSpPr/>
          <p:nvPr/>
        </p:nvSpPr>
        <p:spPr>
          <a:xfrm>
            <a:off x="2296667" y="6499859"/>
            <a:ext cx="163068" cy="163068"/>
          </a:xfrm>
          <a:prstGeom prst="rect">
            <a:avLst/>
          </a:prstGeom>
          <a:blipFill>
            <a:blip r:embed="rId7" cstate="print"/>
            <a:stretch>
              <a:fillRect/>
            </a:stretch>
          </a:blipFill>
        </p:spPr>
        <p:txBody>
          <a:bodyPr wrap="square" lIns="0" tIns="0" rIns="0" bIns="0" rtlCol="0"/>
          <a:lstStyle/>
          <a:p>
            <a:endParaRPr/>
          </a:p>
        </p:txBody>
      </p:sp>
      <p:sp>
        <p:nvSpPr>
          <p:cNvPr id="33" name="object 33"/>
          <p:cNvSpPr/>
          <p:nvPr/>
        </p:nvSpPr>
        <p:spPr>
          <a:xfrm>
            <a:off x="8616695" y="6502907"/>
            <a:ext cx="163068" cy="163068"/>
          </a:xfrm>
          <a:prstGeom prst="rect">
            <a:avLst/>
          </a:prstGeom>
          <a:blipFill>
            <a:blip r:embed="rId9" cstate="print"/>
            <a:stretch>
              <a:fillRect/>
            </a:stretch>
          </a:blipFill>
        </p:spPr>
        <p:txBody>
          <a:bodyPr wrap="square" lIns="0" tIns="0" rIns="0" bIns="0" rtlCol="0"/>
          <a:lstStyle/>
          <a:p>
            <a:endParaRPr/>
          </a:p>
        </p:txBody>
      </p:sp>
      <p:sp>
        <p:nvSpPr>
          <p:cNvPr id="34" name="object 34"/>
          <p:cNvSpPr/>
          <p:nvPr/>
        </p:nvSpPr>
        <p:spPr>
          <a:xfrm>
            <a:off x="2319527" y="6711694"/>
            <a:ext cx="9459468" cy="129539"/>
          </a:xfrm>
          <a:prstGeom prst="rect">
            <a:avLst/>
          </a:prstGeom>
          <a:blipFill>
            <a:blip r:embed="rId10" cstate="print"/>
            <a:stretch>
              <a:fillRect/>
            </a:stretch>
          </a:blipFill>
        </p:spPr>
        <p:txBody>
          <a:bodyPr wrap="square" lIns="0" tIns="0" rIns="0" bIns="0" rtlCol="0"/>
          <a:lstStyle/>
          <a:p>
            <a:endParaRPr/>
          </a:p>
        </p:txBody>
      </p:sp>
      <p:sp>
        <p:nvSpPr>
          <p:cNvPr id="35" name="object 35"/>
          <p:cNvSpPr/>
          <p:nvPr/>
        </p:nvSpPr>
        <p:spPr>
          <a:xfrm>
            <a:off x="11967971" y="1004316"/>
            <a:ext cx="161544" cy="5821678"/>
          </a:xfrm>
          <a:prstGeom prst="rect">
            <a:avLst/>
          </a:prstGeom>
          <a:blipFill>
            <a:blip r:embed="rId11" cstate="print"/>
            <a:stretch>
              <a:fillRect/>
            </a:stretch>
          </a:blipFill>
        </p:spPr>
        <p:txBody>
          <a:bodyPr wrap="square" lIns="0" tIns="0" rIns="0" bIns="0" rtlCol="0"/>
          <a:lstStyle/>
          <a:p>
            <a:endParaRPr/>
          </a:p>
        </p:txBody>
      </p:sp>
      <p:sp>
        <p:nvSpPr>
          <p:cNvPr id="36" name="object 36"/>
          <p:cNvSpPr/>
          <p:nvPr/>
        </p:nvSpPr>
        <p:spPr>
          <a:xfrm>
            <a:off x="2299716" y="6292596"/>
            <a:ext cx="163068" cy="163067"/>
          </a:xfrm>
          <a:prstGeom prst="rect">
            <a:avLst/>
          </a:prstGeom>
          <a:blipFill>
            <a:blip r:embed="rId8" cstate="print"/>
            <a:stretch>
              <a:fillRect/>
            </a:stretch>
          </a:blipFill>
        </p:spPr>
        <p:txBody>
          <a:bodyPr wrap="square" lIns="0" tIns="0" rIns="0" bIns="0" rtlCol="0"/>
          <a:lstStyle/>
          <a:p>
            <a:endParaRPr/>
          </a:p>
        </p:txBody>
      </p:sp>
      <p:sp>
        <p:nvSpPr>
          <p:cNvPr id="37" name="object 37"/>
          <p:cNvSpPr/>
          <p:nvPr/>
        </p:nvSpPr>
        <p:spPr>
          <a:xfrm>
            <a:off x="10952988" y="6502907"/>
            <a:ext cx="163068" cy="161544"/>
          </a:xfrm>
          <a:prstGeom prst="rect">
            <a:avLst/>
          </a:prstGeom>
          <a:blipFill>
            <a:blip r:embed="rId7" cstate="print"/>
            <a:stretch>
              <a:fillRect/>
            </a:stretch>
          </a:blipFill>
        </p:spPr>
        <p:txBody>
          <a:bodyPr wrap="square" lIns="0" tIns="0" rIns="0" bIns="0" rtlCol="0"/>
          <a:lstStyle/>
          <a:p>
            <a:endParaRPr/>
          </a:p>
        </p:txBody>
      </p:sp>
      <p:sp>
        <p:nvSpPr>
          <p:cNvPr id="38" name="object 38"/>
          <p:cNvSpPr txBox="1"/>
          <p:nvPr/>
        </p:nvSpPr>
        <p:spPr>
          <a:xfrm>
            <a:off x="3060627" y="3399790"/>
            <a:ext cx="1395095" cy="134620"/>
          </a:xfrm>
          <a:prstGeom prst="rect">
            <a:avLst/>
          </a:prstGeom>
        </p:spPr>
        <p:txBody>
          <a:bodyPr vert="horz" wrap="square" lIns="0" tIns="0" rIns="0" bIns="0" rtlCol="0">
            <a:spAutoFit/>
          </a:bodyPr>
          <a:lstStyle/>
          <a:p>
            <a:pPr>
              <a:lnSpc>
                <a:spcPts val="1000"/>
              </a:lnSpc>
            </a:pPr>
            <a:r>
              <a:rPr sz="1050" dirty="0">
                <a:latin typeface="Calibri"/>
                <a:cs typeface="Calibri"/>
              </a:rPr>
              <a:t>rage </a:t>
            </a:r>
            <a:r>
              <a:rPr sz="1050" spc="-5" dirty="0">
                <a:latin typeface="Calibri"/>
                <a:cs typeface="Calibri"/>
              </a:rPr>
              <a:t>account </a:t>
            </a:r>
            <a:r>
              <a:rPr sz="1050" dirty="0">
                <a:latin typeface="Calibri"/>
                <a:cs typeface="Calibri"/>
              </a:rPr>
              <a:t>and a</a:t>
            </a:r>
            <a:r>
              <a:rPr sz="1050" spc="-75" dirty="0">
                <a:latin typeface="Calibri"/>
                <a:cs typeface="Calibri"/>
              </a:rPr>
              <a:t> </a:t>
            </a:r>
            <a:r>
              <a:rPr sz="1050" spc="-5" dirty="0">
                <a:latin typeface="Calibri"/>
                <a:cs typeface="Calibri"/>
              </a:rPr>
              <a:t>contai</a:t>
            </a:r>
            <a:endParaRPr sz="1050">
              <a:latin typeface="Calibri"/>
              <a:cs typeface="Calibri"/>
            </a:endParaRPr>
          </a:p>
        </p:txBody>
      </p:sp>
      <p:sp>
        <p:nvSpPr>
          <p:cNvPr id="39" name="object 39"/>
          <p:cNvSpPr txBox="1"/>
          <p:nvPr/>
        </p:nvSpPr>
        <p:spPr>
          <a:xfrm>
            <a:off x="2443226" y="3399790"/>
            <a:ext cx="3271520" cy="134620"/>
          </a:xfrm>
          <a:prstGeom prst="rect">
            <a:avLst/>
          </a:prstGeom>
        </p:spPr>
        <p:txBody>
          <a:bodyPr vert="horz" wrap="square" lIns="0" tIns="0" rIns="0" bIns="0" rtlCol="0">
            <a:spAutoFit/>
          </a:bodyPr>
          <a:lstStyle/>
          <a:p>
            <a:pPr>
              <a:lnSpc>
                <a:spcPts val="1000"/>
              </a:lnSpc>
              <a:tabLst>
                <a:tab pos="2011680" algn="l"/>
              </a:tabLst>
            </a:pPr>
            <a:r>
              <a:rPr sz="1050" dirty="0">
                <a:latin typeface="Calibri"/>
                <a:cs typeface="Calibri"/>
              </a:rPr>
              <a:t>Select</a:t>
            </a:r>
            <a:r>
              <a:rPr sz="1050" spc="-10" dirty="0">
                <a:latin typeface="Calibri"/>
                <a:cs typeface="Calibri"/>
              </a:rPr>
              <a:t> </a:t>
            </a:r>
            <a:r>
              <a:rPr sz="1050" dirty="0">
                <a:latin typeface="Calibri"/>
                <a:cs typeface="Calibri"/>
              </a:rPr>
              <a:t>a</a:t>
            </a:r>
            <a:r>
              <a:rPr sz="1050" spc="5" dirty="0">
                <a:latin typeface="Calibri"/>
                <a:cs typeface="Calibri"/>
              </a:rPr>
              <a:t> </a:t>
            </a:r>
            <a:r>
              <a:rPr sz="1050" spc="-5" dirty="0">
                <a:latin typeface="Calibri"/>
                <a:cs typeface="Calibri"/>
              </a:rPr>
              <a:t>sto	ner to </a:t>
            </a:r>
            <a:r>
              <a:rPr sz="1050" dirty="0">
                <a:latin typeface="Calibri"/>
                <a:cs typeface="Calibri"/>
              </a:rPr>
              <a:t>view </a:t>
            </a:r>
            <a:r>
              <a:rPr sz="1050" spc="-5" dirty="0">
                <a:latin typeface="Calibri"/>
                <a:cs typeface="Calibri"/>
              </a:rPr>
              <a:t>the files</a:t>
            </a:r>
            <a:r>
              <a:rPr sz="1050" spc="-65" dirty="0">
                <a:latin typeface="Calibri"/>
                <a:cs typeface="Calibri"/>
              </a:rPr>
              <a:t> </a:t>
            </a:r>
            <a:r>
              <a:rPr sz="1050" spc="-5" dirty="0">
                <a:latin typeface="Calibri"/>
                <a:cs typeface="Calibri"/>
              </a:rPr>
              <a:t>list</a:t>
            </a:r>
            <a:endParaRPr sz="1050">
              <a:latin typeface="Calibri"/>
              <a:cs typeface="Calibri"/>
            </a:endParaRPr>
          </a:p>
        </p:txBody>
      </p:sp>
      <p:sp>
        <p:nvSpPr>
          <p:cNvPr id="40" name="object 40"/>
          <p:cNvSpPr/>
          <p:nvPr/>
        </p:nvSpPr>
        <p:spPr>
          <a:xfrm>
            <a:off x="3058667" y="3439667"/>
            <a:ext cx="1381125" cy="151130"/>
          </a:xfrm>
          <a:custGeom>
            <a:avLst/>
            <a:gdLst/>
            <a:ahLst/>
            <a:cxnLst/>
            <a:rect l="l" t="t" r="r" b="b"/>
            <a:pathLst>
              <a:path w="1381125" h="151129">
                <a:moveTo>
                  <a:pt x="0" y="150875"/>
                </a:moveTo>
                <a:lnTo>
                  <a:pt x="1380744" y="150875"/>
                </a:lnTo>
                <a:lnTo>
                  <a:pt x="1380744" y="0"/>
                </a:lnTo>
                <a:lnTo>
                  <a:pt x="0" y="0"/>
                </a:lnTo>
                <a:lnTo>
                  <a:pt x="0" y="150875"/>
                </a:lnTo>
                <a:close/>
              </a:path>
            </a:pathLst>
          </a:custGeom>
          <a:solidFill>
            <a:srgbClr val="FFFFFF"/>
          </a:solidFill>
        </p:spPr>
        <p:txBody>
          <a:bodyPr wrap="square" lIns="0" tIns="0" rIns="0" bIns="0" rtlCol="0"/>
          <a:lstStyle/>
          <a:p>
            <a:endParaRPr/>
          </a:p>
        </p:txBody>
      </p:sp>
      <p:sp>
        <p:nvSpPr>
          <p:cNvPr id="41" name="object 41"/>
          <p:cNvSpPr/>
          <p:nvPr/>
        </p:nvSpPr>
        <p:spPr>
          <a:xfrm>
            <a:off x="4329684" y="2968751"/>
            <a:ext cx="140208" cy="114300"/>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3299459" y="2968751"/>
            <a:ext cx="939165" cy="104139"/>
          </a:xfrm>
          <a:custGeom>
            <a:avLst/>
            <a:gdLst/>
            <a:ahLst/>
            <a:cxnLst/>
            <a:rect l="l" t="t" r="r" b="b"/>
            <a:pathLst>
              <a:path w="939164" h="104139">
                <a:moveTo>
                  <a:pt x="0" y="103632"/>
                </a:moveTo>
                <a:lnTo>
                  <a:pt x="938784" y="103632"/>
                </a:lnTo>
                <a:lnTo>
                  <a:pt x="938784" y="0"/>
                </a:lnTo>
                <a:lnTo>
                  <a:pt x="0" y="0"/>
                </a:lnTo>
                <a:lnTo>
                  <a:pt x="0" y="103632"/>
                </a:lnTo>
                <a:close/>
              </a:path>
            </a:pathLst>
          </a:custGeom>
          <a:ln w="12192">
            <a:solidFill>
              <a:srgbClr val="FFFFFF"/>
            </a:solidFill>
          </a:ln>
        </p:spPr>
        <p:txBody>
          <a:bodyPr wrap="square" lIns="0" tIns="0" rIns="0" bIns="0" rtlCol="0"/>
          <a:lstStyle/>
          <a:p>
            <a:endParaRPr/>
          </a:p>
        </p:txBody>
      </p:sp>
      <p:sp>
        <p:nvSpPr>
          <p:cNvPr id="43" name="object 43"/>
          <p:cNvSpPr txBox="1"/>
          <p:nvPr/>
        </p:nvSpPr>
        <p:spPr>
          <a:xfrm>
            <a:off x="3229355" y="2941320"/>
            <a:ext cx="1280160" cy="158750"/>
          </a:xfrm>
          <a:prstGeom prst="rect">
            <a:avLst/>
          </a:prstGeom>
          <a:ln w="12192">
            <a:solidFill>
              <a:srgbClr val="BEBEBE"/>
            </a:solidFill>
          </a:ln>
        </p:spPr>
        <p:txBody>
          <a:bodyPr vert="horz" wrap="square" lIns="0" tIns="21590" rIns="0" bIns="0" rtlCol="0">
            <a:spAutoFit/>
          </a:bodyPr>
          <a:lstStyle/>
          <a:p>
            <a:pPr marL="69850">
              <a:lnSpc>
                <a:spcPct val="100000"/>
              </a:lnSpc>
              <a:spcBef>
                <a:spcPts val="170"/>
              </a:spcBef>
            </a:pPr>
            <a:r>
              <a:rPr sz="700" spc="-5" dirty="0">
                <a:latin typeface="Calibri"/>
                <a:cs typeface="Calibri"/>
              </a:rPr>
              <a:t>mytestmlexperimentsto…</a:t>
            </a:r>
            <a:endParaRPr sz="700">
              <a:latin typeface="Calibri"/>
              <a:cs typeface="Calibri"/>
            </a:endParaRPr>
          </a:p>
        </p:txBody>
      </p:sp>
      <p:sp>
        <p:nvSpPr>
          <p:cNvPr id="44" name="object 44"/>
          <p:cNvSpPr/>
          <p:nvPr/>
        </p:nvSpPr>
        <p:spPr>
          <a:xfrm>
            <a:off x="6402323" y="2958083"/>
            <a:ext cx="134111" cy="1143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5428488" y="2956560"/>
            <a:ext cx="908685" cy="116205"/>
          </a:xfrm>
          <a:custGeom>
            <a:avLst/>
            <a:gdLst/>
            <a:ahLst/>
            <a:cxnLst/>
            <a:rect l="l" t="t" r="r" b="b"/>
            <a:pathLst>
              <a:path w="908685" h="116205">
                <a:moveTo>
                  <a:pt x="0" y="115824"/>
                </a:moveTo>
                <a:lnTo>
                  <a:pt x="908303" y="115824"/>
                </a:lnTo>
                <a:lnTo>
                  <a:pt x="908303" y="0"/>
                </a:lnTo>
                <a:lnTo>
                  <a:pt x="0" y="0"/>
                </a:lnTo>
                <a:lnTo>
                  <a:pt x="0" y="115824"/>
                </a:lnTo>
                <a:close/>
              </a:path>
            </a:pathLst>
          </a:custGeom>
          <a:ln w="12192">
            <a:solidFill>
              <a:srgbClr val="FFFFFF"/>
            </a:solidFill>
          </a:ln>
        </p:spPr>
        <p:txBody>
          <a:bodyPr wrap="square" lIns="0" tIns="0" rIns="0" bIns="0" rtlCol="0"/>
          <a:lstStyle/>
          <a:p>
            <a:endParaRPr/>
          </a:p>
        </p:txBody>
      </p:sp>
      <p:sp>
        <p:nvSpPr>
          <p:cNvPr id="46" name="object 46"/>
          <p:cNvSpPr txBox="1"/>
          <p:nvPr/>
        </p:nvSpPr>
        <p:spPr>
          <a:xfrm>
            <a:off x="5375147" y="2929127"/>
            <a:ext cx="1191895" cy="170815"/>
          </a:xfrm>
          <a:prstGeom prst="rect">
            <a:avLst/>
          </a:prstGeom>
          <a:ln w="12192">
            <a:solidFill>
              <a:srgbClr val="BEBEBE"/>
            </a:solidFill>
          </a:ln>
        </p:spPr>
        <p:txBody>
          <a:bodyPr vert="horz" wrap="square" lIns="0" tIns="27305" rIns="0" bIns="0" rtlCol="0">
            <a:spAutoFit/>
          </a:bodyPr>
          <a:lstStyle/>
          <a:p>
            <a:pPr marL="54610">
              <a:lnSpc>
                <a:spcPct val="100000"/>
              </a:lnSpc>
              <a:spcBef>
                <a:spcPts val="215"/>
              </a:spcBef>
            </a:pPr>
            <a:r>
              <a:rPr sz="700" spc="-10" dirty="0">
                <a:latin typeface="Calibri"/>
                <a:cs typeface="Calibri"/>
              </a:rPr>
              <a:t>automl-blob-d8b2d4df-…</a:t>
            </a:r>
            <a:endParaRPr sz="700">
              <a:latin typeface="Calibri"/>
              <a:cs typeface="Calibri"/>
            </a:endParaRPr>
          </a:p>
        </p:txBody>
      </p:sp>
      <p:sp>
        <p:nvSpPr>
          <p:cNvPr id="47" name="object 47"/>
          <p:cNvSpPr txBox="1"/>
          <p:nvPr/>
        </p:nvSpPr>
        <p:spPr>
          <a:xfrm>
            <a:off x="2343150" y="2951480"/>
            <a:ext cx="83121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 </a:t>
            </a:r>
            <a:r>
              <a:rPr sz="800" spc="-5" dirty="0">
                <a:latin typeface="Segoe UI"/>
                <a:cs typeface="Segoe UI"/>
              </a:rPr>
              <a:t>Storage</a:t>
            </a:r>
            <a:r>
              <a:rPr sz="800" spc="-40" dirty="0">
                <a:latin typeface="Segoe UI"/>
                <a:cs typeface="Segoe UI"/>
              </a:rPr>
              <a:t> </a:t>
            </a:r>
            <a:r>
              <a:rPr sz="800" dirty="0">
                <a:latin typeface="Segoe UI"/>
                <a:cs typeface="Segoe UI"/>
              </a:rPr>
              <a:t>account</a:t>
            </a:r>
            <a:endParaRPr sz="800">
              <a:latin typeface="Segoe UI"/>
              <a:cs typeface="Segoe UI"/>
            </a:endParaRPr>
          </a:p>
        </p:txBody>
      </p:sp>
      <p:sp>
        <p:nvSpPr>
          <p:cNvPr id="48" name="object 48"/>
          <p:cNvSpPr txBox="1"/>
          <p:nvPr/>
        </p:nvSpPr>
        <p:spPr>
          <a:xfrm>
            <a:off x="4759197" y="2947797"/>
            <a:ext cx="5346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0000"/>
                </a:solidFill>
                <a:latin typeface="Segoe UI"/>
                <a:cs typeface="Segoe UI"/>
              </a:rPr>
              <a:t>*</a:t>
            </a:r>
            <a:r>
              <a:rPr sz="800" spc="-35" dirty="0">
                <a:solidFill>
                  <a:srgbClr val="FF0000"/>
                </a:solidFill>
                <a:latin typeface="Segoe UI"/>
                <a:cs typeface="Segoe UI"/>
              </a:rPr>
              <a:t> </a:t>
            </a:r>
            <a:r>
              <a:rPr sz="800" spc="-5" dirty="0">
                <a:latin typeface="Segoe UI"/>
                <a:cs typeface="Segoe UI"/>
              </a:rPr>
              <a:t>Container</a:t>
            </a:r>
            <a:endParaRPr sz="800">
              <a:latin typeface="Segoe UI"/>
              <a:cs typeface="Segoe UI"/>
            </a:endParaRPr>
          </a:p>
        </p:txBody>
      </p:sp>
      <p:sp>
        <p:nvSpPr>
          <p:cNvPr id="49" name="object 49"/>
          <p:cNvSpPr/>
          <p:nvPr/>
        </p:nvSpPr>
        <p:spPr>
          <a:xfrm>
            <a:off x="2350007" y="3351276"/>
            <a:ext cx="6792468" cy="1755648"/>
          </a:xfrm>
          <a:prstGeom prst="rect">
            <a:avLst/>
          </a:prstGeom>
          <a:blipFill>
            <a:blip r:embed="rId12" cstate="print"/>
            <a:stretch>
              <a:fillRect/>
            </a:stretch>
          </a:blipFill>
        </p:spPr>
        <p:txBody>
          <a:bodyPr wrap="square" lIns="0" tIns="0" rIns="0" bIns="0" rtlCol="0"/>
          <a:lstStyle/>
          <a:p>
            <a:endParaRPr/>
          </a:p>
        </p:txBody>
      </p:sp>
      <p:sp>
        <p:nvSpPr>
          <p:cNvPr id="50" name="object 50"/>
          <p:cNvSpPr/>
          <p:nvPr/>
        </p:nvSpPr>
        <p:spPr>
          <a:xfrm>
            <a:off x="2467355" y="3352800"/>
            <a:ext cx="4572000" cy="222503"/>
          </a:xfrm>
          <a:prstGeom prst="rect">
            <a:avLst/>
          </a:prstGeom>
          <a:blipFill>
            <a:blip r:embed="rId13" cstate="print"/>
            <a:stretch>
              <a:fillRect/>
            </a:stretch>
          </a:blipFill>
        </p:spPr>
        <p:txBody>
          <a:bodyPr wrap="square" lIns="0" tIns="0" rIns="0" bIns="0" rtlCol="0"/>
          <a:lstStyle/>
          <a:p>
            <a:endParaRPr/>
          </a:p>
        </p:txBody>
      </p:sp>
      <p:sp>
        <p:nvSpPr>
          <p:cNvPr id="51" name="object 51"/>
          <p:cNvSpPr/>
          <p:nvPr/>
        </p:nvSpPr>
        <p:spPr>
          <a:xfrm>
            <a:off x="2467355" y="4716779"/>
            <a:ext cx="6675120" cy="289560"/>
          </a:xfrm>
          <a:custGeom>
            <a:avLst/>
            <a:gdLst/>
            <a:ahLst/>
            <a:cxnLst/>
            <a:rect l="l" t="t" r="r" b="b"/>
            <a:pathLst>
              <a:path w="6675120" h="289560">
                <a:moveTo>
                  <a:pt x="0" y="289560"/>
                </a:moveTo>
                <a:lnTo>
                  <a:pt x="6675120" y="289560"/>
                </a:lnTo>
                <a:lnTo>
                  <a:pt x="6675120" y="0"/>
                </a:lnTo>
                <a:lnTo>
                  <a:pt x="0" y="0"/>
                </a:lnTo>
                <a:lnTo>
                  <a:pt x="0" y="289560"/>
                </a:lnTo>
                <a:close/>
              </a:path>
            </a:pathLst>
          </a:custGeom>
          <a:solidFill>
            <a:srgbClr val="DDEFFF">
              <a:alpha val="23136"/>
            </a:srgbClr>
          </a:solidFill>
        </p:spPr>
        <p:txBody>
          <a:bodyPr wrap="square" lIns="0" tIns="0" rIns="0" bIns="0" rtlCol="0"/>
          <a:lstStyle/>
          <a:p>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52242" y="1447926"/>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5" name="object 5"/>
          <p:cNvSpPr txBox="1"/>
          <p:nvPr/>
        </p:nvSpPr>
        <p:spPr>
          <a:xfrm>
            <a:off x="3696970"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txBox="1"/>
          <p:nvPr/>
        </p:nvSpPr>
        <p:spPr>
          <a:xfrm>
            <a:off x="4911597"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7" name="object 7"/>
          <p:cNvSpPr txBox="1"/>
          <p:nvPr/>
        </p:nvSpPr>
        <p:spPr>
          <a:xfrm>
            <a:off x="6106159"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8" name="object 8"/>
          <p:cNvSpPr txBox="1"/>
          <p:nvPr/>
        </p:nvSpPr>
        <p:spPr>
          <a:xfrm>
            <a:off x="7304913"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9" name="object 9"/>
          <p:cNvSpPr txBox="1"/>
          <p:nvPr/>
        </p:nvSpPr>
        <p:spPr>
          <a:xfrm>
            <a:off x="8769222"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0" name="object 10"/>
          <p:cNvSpPr txBox="1"/>
          <p:nvPr/>
        </p:nvSpPr>
        <p:spPr>
          <a:xfrm>
            <a:off x="10041128"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1" name="object 11"/>
          <p:cNvSpPr txBox="1"/>
          <p:nvPr/>
        </p:nvSpPr>
        <p:spPr>
          <a:xfrm>
            <a:off x="11102085" y="1443355"/>
            <a:ext cx="770255"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Include in</a:t>
            </a:r>
            <a:r>
              <a:rPr sz="800" spc="-35" dirty="0">
                <a:latin typeface="Calibri"/>
                <a:cs typeface="Calibri"/>
              </a:rPr>
              <a:t> </a:t>
            </a:r>
            <a:r>
              <a:rPr sz="800" spc="-5" dirty="0">
                <a:latin typeface="Calibri"/>
                <a:cs typeface="Calibri"/>
              </a:rPr>
              <a:t>training</a:t>
            </a:r>
            <a:endParaRPr sz="800">
              <a:latin typeface="Calibri"/>
              <a:cs typeface="Calibri"/>
            </a:endParaRPr>
          </a:p>
        </p:txBody>
      </p:sp>
      <p:sp>
        <p:nvSpPr>
          <p:cNvPr id="12" name="object 12"/>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14" name="object 14"/>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9" name="object 19"/>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20" name="object 20"/>
          <p:cNvSpPr txBox="1"/>
          <p:nvPr/>
        </p:nvSpPr>
        <p:spPr>
          <a:xfrm>
            <a:off x="2275332" y="882396"/>
            <a:ext cx="974090" cy="190500"/>
          </a:xfrm>
          <a:prstGeom prst="rect">
            <a:avLst/>
          </a:prstGeom>
          <a:solidFill>
            <a:srgbClr val="B4C6E7"/>
          </a:solidFill>
        </p:spPr>
        <p:txBody>
          <a:bodyPr vert="horz" wrap="square" lIns="0" tIns="2540" rIns="0" bIns="0" rtlCol="0">
            <a:spAutoFit/>
          </a:bodyPr>
          <a:lstStyle/>
          <a:p>
            <a:pPr marL="107950">
              <a:lnSpc>
                <a:spcPct val="100000"/>
              </a:lnSpc>
              <a:spcBef>
                <a:spcPts val="20"/>
              </a:spcBef>
            </a:pPr>
            <a:r>
              <a:rPr sz="1100" dirty="0">
                <a:latin typeface="Calibri"/>
                <a:cs typeface="Calibri"/>
              </a:rPr>
              <a:t>Data</a:t>
            </a:r>
            <a:r>
              <a:rPr sz="1100" spc="-45" dirty="0">
                <a:latin typeface="Calibri"/>
                <a:cs typeface="Calibri"/>
              </a:rPr>
              <a:t> </a:t>
            </a:r>
            <a:r>
              <a:rPr sz="1100" dirty="0">
                <a:latin typeface="Calibri"/>
                <a:cs typeface="Calibri"/>
              </a:rPr>
              <a:t>Preview</a:t>
            </a:r>
            <a:endParaRPr sz="1100">
              <a:latin typeface="Calibri"/>
              <a:cs typeface="Calibri"/>
            </a:endParaRPr>
          </a:p>
        </p:txBody>
      </p:sp>
      <p:sp>
        <p:nvSpPr>
          <p:cNvPr id="21" name="object 21"/>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295"/>
              </a:lnSpc>
            </a:pPr>
            <a:r>
              <a:rPr sz="1100" dirty="0">
                <a:solidFill>
                  <a:srgbClr val="767070"/>
                </a:solidFill>
                <a:latin typeface="Calibri"/>
                <a:cs typeface="Calibri"/>
              </a:rPr>
              <a:t>Data</a:t>
            </a:r>
            <a:r>
              <a:rPr sz="1100" spc="-35"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22" name="object 22"/>
          <p:cNvSpPr/>
          <p:nvPr/>
        </p:nvSpPr>
        <p:spPr>
          <a:xfrm>
            <a:off x="4366259" y="912875"/>
            <a:ext cx="963167" cy="129539"/>
          </a:xfrm>
          <a:prstGeom prst="rect">
            <a:avLst/>
          </a:prstGeom>
          <a:blipFill>
            <a:blip r:embed="rId8" cstate="print"/>
            <a:stretch>
              <a:fillRect/>
            </a:stretch>
          </a:blipFill>
        </p:spPr>
        <p:txBody>
          <a:bodyPr wrap="square" lIns="0" tIns="0" rIns="0" bIns="0" rtlCol="0"/>
          <a:lstStyle/>
          <a:p>
            <a:endParaRPr/>
          </a:p>
        </p:txBody>
      </p:sp>
      <p:sp>
        <p:nvSpPr>
          <p:cNvPr id="23" name="object 23"/>
          <p:cNvSpPr/>
          <p:nvPr/>
        </p:nvSpPr>
        <p:spPr>
          <a:xfrm>
            <a:off x="11967971" y="1004316"/>
            <a:ext cx="161544" cy="5821678"/>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7" name="object 27"/>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8" name="object 28"/>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9" name="object 29"/>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30" name="object 30"/>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31" name="object 31"/>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32" name="object 32"/>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33" name="object 33"/>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34" name="object 34"/>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35" name="object 35"/>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36" name="object 36"/>
          <p:cNvSpPr/>
          <p:nvPr/>
        </p:nvSpPr>
        <p:spPr>
          <a:xfrm>
            <a:off x="6387084" y="5597652"/>
            <a:ext cx="132587" cy="114300"/>
          </a:xfrm>
          <a:prstGeom prst="rect">
            <a:avLst/>
          </a:prstGeom>
          <a:blipFill>
            <a:blip r:embed="rId10" cstate="print"/>
            <a:stretch>
              <a:fillRect/>
            </a:stretch>
          </a:blipFill>
        </p:spPr>
        <p:txBody>
          <a:bodyPr wrap="square" lIns="0" tIns="0" rIns="0" bIns="0" rtlCol="0"/>
          <a:lstStyle/>
          <a:p>
            <a:endParaRPr/>
          </a:p>
        </p:txBody>
      </p:sp>
      <p:sp>
        <p:nvSpPr>
          <p:cNvPr id="37" name="object 37"/>
          <p:cNvSpPr/>
          <p:nvPr/>
        </p:nvSpPr>
        <p:spPr>
          <a:xfrm>
            <a:off x="6387084" y="5949696"/>
            <a:ext cx="132587" cy="114300"/>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6384035" y="6313932"/>
            <a:ext cx="132587" cy="114300"/>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1804" y="914400"/>
            <a:ext cx="9787128" cy="392582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2464942" y="1481582"/>
            <a:ext cx="7061834" cy="106680"/>
          </a:xfrm>
          <a:prstGeom prst="rect">
            <a:avLst/>
          </a:prstGeom>
        </p:spPr>
        <p:txBody>
          <a:bodyPr vert="horz" wrap="square" lIns="0" tIns="0" rIns="0" bIns="0" rtlCol="0">
            <a:spAutoFit/>
          </a:bodyPr>
          <a:lstStyle/>
          <a:p>
            <a:pPr>
              <a:lnSpc>
                <a:spcPts val="800"/>
              </a:lnSpc>
              <a:tabLst>
                <a:tab pos="1244600" algn="l"/>
                <a:tab pos="2458720" algn="l"/>
                <a:tab pos="3653790" algn="l"/>
                <a:tab pos="4852035" algn="l"/>
                <a:tab pos="6316345"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a:t>
            </a:r>
            <a:r>
              <a:rPr sz="1200" spc="-7" baseline="3472" dirty="0">
                <a:latin typeface="Calibri"/>
                <a:cs typeface="Calibri"/>
              </a:rPr>
              <a:t>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spc="7" baseline="3472" dirty="0">
                <a:latin typeface="Calibri"/>
                <a:cs typeface="Calibri"/>
              </a:rPr>
              <a:t> </a:t>
            </a:r>
            <a:r>
              <a:rPr sz="1200" spc="-7" baseline="3472" dirty="0">
                <a:latin typeface="Calibri"/>
                <a:cs typeface="Calibri"/>
              </a:rPr>
              <a:t>training	Include</a:t>
            </a:r>
            <a:r>
              <a:rPr sz="1200" spc="37" baseline="3472" dirty="0">
                <a:latin typeface="Calibri"/>
                <a:cs typeface="Calibri"/>
              </a:rPr>
              <a:t> </a:t>
            </a:r>
            <a:r>
              <a:rPr sz="1200" spc="-7" baseline="3472" dirty="0">
                <a:latin typeface="Calibri"/>
                <a:cs typeface="Calibri"/>
              </a:rPr>
              <a:t>in</a:t>
            </a:r>
            <a:r>
              <a:rPr sz="1200" baseline="3472" dirty="0">
                <a:latin typeface="Calibri"/>
                <a:cs typeface="Calibri"/>
              </a:rPr>
              <a:t> </a:t>
            </a:r>
            <a:r>
              <a:rPr sz="1200" spc="-7" baseline="3472" dirty="0">
                <a:latin typeface="Calibri"/>
                <a:cs typeface="Calibri"/>
              </a:rPr>
              <a:t>training	Include in</a:t>
            </a:r>
            <a:r>
              <a:rPr sz="1200" spc="-60" baseline="3472" dirty="0">
                <a:latin typeface="Calibri"/>
                <a:cs typeface="Calibri"/>
              </a:rPr>
              <a:t> </a:t>
            </a:r>
            <a:r>
              <a:rPr sz="1200" spc="-7" baseline="3472" dirty="0">
                <a:latin typeface="Calibri"/>
                <a:cs typeface="Calibri"/>
              </a:rPr>
              <a:t>training</a:t>
            </a:r>
            <a:endParaRPr sz="1200" baseline="3472">
              <a:latin typeface="Calibri"/>
              <a:cs typeface="Calibri"/>
            </a:endParaRPr>
          </a:p>
        </p:txBody>
      </p:sp>
      <p:sp>
        <p:nvSpPr>
          <p:cNvPr id="5" name="object 5"/>
          <p:cNvSpPr txBox="1"/>
          <p:nvPr/>
        </p:nvSpPr>
        <p:spPr>
          <a:xfrm>
            <a:off x="10053828" y="1481582"/>
            <a:ext cx="1805939" cy="102235"/>
          </a:xfrm>
          <a:prstGeom prst="rect">
            <a:avLst/>
          </a:prstGeom>
        </p:spPr>
        <p:txBody>
          <a:bodyPr vert="horz" wrap="square" lIns="0" tIns="0" rIns="0" bIns="0" rtlCol="0">
            <a:spAutoFit/>
          </a:bodyPr>
          <a:lstStyle/>
          <a:p>
            <a:pPr>
              <a:lnSpc>
                <a:spcPts val="765"/>
              </a:lnSpc>
              <a:tabLst>
                <a:tab pos="1060450" algn="l"/>
              </a:tabLst>
            </a:pPr>
            <a:r>
              <a:rPr sz="800" spc="-5" dirty="0">
                <a:latin typeface="Calibri"/>
                <a:cs typeface="Calibri"/>
              </a:rPr>
              <a:t>Include</a:t>
            </a:r>
            <a:r>
              <a:rPr sz="800" spc="20" dirty="0">
                <a:latin typeface="Calibri"/>
                <a:cs typeface="Calibri"/>
              </a:rPr>
              <a:t> </a:t>
            </a:r>
            <a:r>
              <a:rPr sz="800" spc="-5" dirty="0">
                <a:latin typeface="Calibri"/>
                <a:cs typeface="Calibri"/>
              </a:rPr>
              <a:t>in</a:t>
            </a:r>
            <a:r>
              <a:rPr sz="800" spc="5" dirty="0">
                <a:latin typeface="Calibri"/>
                <a:cs typeface="Calibri"/>
              </a:rPr>
              <a:t> </a:t>
            </a:r>
            <a:r>
              <a:rPr sz="800" spc="-5" dirty="0">
                <a:latin typeface="Calibri"/>
                <a:cs typeface="Calibri"/>
              </a:rPr>
              <a:t>training	Include in</a:t>
            </a:r>
            <a:r>
              <a:rPr sz="800" spc="-40" dirty="0">
                <a:latin typeface="Calibri"/>
                <a:cs typeface="Calibri"/>
              </a:rPr>
              <a:t> </a:t>
            </a:r>
            <a:r>
              <a:rPr sz="800" spc="-5" dirty="0">
                <a:latin typeface="Calibri"/>
                <a:cs typeface="Calibri"/>
              </a:rPr>
              <a:t>training</a:t>
            </a:r>
            <a:endParaRPr sz="800">
              <a:latin typeface="Calibri"/>
              <a:cs typeface="Calibri"/>
            </a:endParaRPr>
          </a:p>
        </p:txBody>
      </p:sp>
      <p:sp>
        <p:nvSpPr>
          <p:cNvPr id="6" name="object 6"/>
          <p:cNvSpPr/>
          <p:nvPr/>
        </p:nvSpPr>
        <p:spPr>
          <a:xfrm>
            <a:off x="3521964" y="1456944"/>
            <a:ext cx="163067" cy="163067"/>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25923" y="1444752"/>
            <a:ext cx="163067" cy="161544"/>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5913120" y="1441703"/>
            <a:ext cx="163067" cy="163067"/>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127747" y="1456944"/>
            <a:ext cx="163068" cy="163067"/>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9855707" y="1461516"/>
            <a:ext cx="163068" cy="163067"/>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339852" y="804672"/>
            <a:ext cx="1764792" cy="534924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13" name="object 13"/>
          <p:cNvSpPr/>
          <p:nvPr/>
        </p:nvSpPr>
        <p:spPr>
          <a:xfrm>
            <a:off x="2290571" y="4792979"/>
            <a:ext cx="9605772" cy="163068"/>
          </a:xfrm>
          <a:prstGeom prst="rect">
            <a:avLst/>
          </a:prstGeom>
          <a:blipFill>
            <a:blip r:embed="rId7" cstate="print"/>
            <a:stretch>
              <a:fillRect/>
            </a:stretch>
          </a:blipFill>
        </p:spPr>
        <p:txBody>
          <a:bodyPr wrap="square" lIns="0" tIns="0" rIns="0" bIns="0" rtlCol="0"/>
          <a:lstStyle/>
          <a:p>
            <a:endParaRPr/>
          </a:p>
        </p:txBody>
      </p:sp>
      <p:sp>
        <p:nvSpPr>
          <p:cNvPr id="14" name="object 14"/>
          <p:cNvSpPr txBox="1"/>
          <p:nvPr/>
        </p:nvSpPr>
        <p:spPr>
          <a:xfrm>
            <a:off x="2383535" y="919861"/>
            <a:ext cx="755650" cy="140335"/>
          </a:xfrm>
          <a:prstGeom prst="rect">
            <a:avLst/>
          </a:prstGeom>
        </p:spPr>
        <p:txBody>
          <a:bodyPr vert="horz" wrap="square" lIns="0" tIns="0" rIns="0" bIns="0" rtlCol="0">
            <a:spAutoFit/>
          </a:bodyPr>
          <a:lstStyle/>
          <a:p>
            <a:pPr>
              <a:lnSpc>
                <a:spcPts val="1050"/>
              </a:lnSpc>
            </a:pPr>
            <a:r>
              <a:rPr sz="1100" dirty="0">
                <a:latin typeface="Calibri"/>
                <a:cs typeface="Calibri"/>
              </a:rPr>
              <a:t>Data</a:t>
            </a:r>
            <a:r>
              <a:rPr sz="1100" spc="-100" dirty="0">
                <a:latin typeface="Calibri"/>
                <a:cs typeface="Calibri"/>
              </a:rPr>
              <a:t> </a:t>
            </a:r>
            <a:r>
              <a:rPr sz="1100" dirty="0">
                <a:latin typeface="Calibri"/>
                <a:cs typeface="Calibri"/>
              </a:rPr>
              <a:t>Preview</a:t>
            </a:r>
            <a:endParaRPr sz="1100">
              <a:latin typeface="Calibri"/>
              <a:cs typeface="Calibri"/>
            </a:endParaRPr>
          </a:p>
        </p:txBody>
      </p:sp>
      <p:sp>
        <p:nvSpPr>
          <p:cNvPr id="15" name="object 15"/>
          <p:cNvSpPr txBox="1"/>
          <p:nvPr/>
        </p:nvSpPr>
        <p:spPr>
          <a:xfrm>
            <a:off x="3388740" y="919861"/>
            <a:ext cx="669925" cy="140335"/>
          </a:xfrm>
          <a:prstGeom prst="rect">
            <a:avLst/>
          </a:prstGeom>
        </p:spPr>
        <p:txBody>
          <a:bodyPr vert="horz" wrap="square" lIns="0" tIns="0" rIns="0" bIns="0" rtlCol="0">
            <a:spAutoFit/>
          </a:bodyPr>
          <a:lstStyle/>
          <a:p>
            <a:pPr>
              <a:lnSpc>
                <a:spcPts val="1050"/>
              </a:lnSpc>
            </a:pPr>
            <a:r>
              <a:rPr sz="1100" dirty="0">
                <a:solidFill>
                  <a:srgbClr val="767070"/>
                </a:solidFill>
                <a:latin typeface="Calibri"/>
                <a:cs typeface="Calibri"/>
              </a:rPr>
              <a:t>Data</a:t>
            </a:r>
            <a:r>
              <a:rPr sz="1100" spc="-80" dirty="0">
                <a:solidFill>
                  <a:srgbClr val="767070"/>
                </a:solidFill>
                <a:latin typeface="Calibri"/>
                <a:cs typeface="Calibri"/>
              </a:rPr>
              <a:t> </a:t>
            </a:r>
            <a:r>
              <a:rPr sz="1100" spc="-5" dirty="0">
                <a:solidFill>
                  <a:srgbClr val="767070"/>
                </a:solidFill>
                <a:latin typeface="Calibri"/>
                <a:cs typeface="Calibri"/>
              </a:rPr>
              <a:t>Profile</a:t>
            </a:r>
            <a:endParaRPr sz="1100">
              <a:latin typeface="Calibri"/>
              <a:cs typeface="Calibri"/>
            </a:endParaRPr>
          </a:p>
        </p:txBody>
      </p:sp>
      <p:sp>
        <p:nvSpPr>
          <p:cNvPr id="16" name="object 16"/>
          <p:cNvSpPr/>
          <p:nvPr/>
        </p:nvSpPr>
        <p:spPr>
          <a:xfrm>
            <a:off x="11967971" y="1004316"/>
            <a:ext cx="161544" cy="5821678"/>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2284476" y="1456944"/>
            <a:ext cx="161544" cy="163067"/>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8577071" y="1441703"/>
            <a:ext cx="161544" cy="163067"/>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10927080" y="1441703"/>
            <a:ext cx="163068" cy="163067"/>
          </a:xfrm>
          <a:prstGeom prst="rect">
            <a:avLst/>
          </a:prstGeom>
          <a:blipFill>
            <a:blip r:embed="rId5" cstate="print"/>
            <a:stretch>
              <a:fillRect/>
            </a:stretch>
          </a:blipFill>
        </p:spPr>
        <p:txBody>
          <a:bodyPr wrap="square" lIns="0" tIns="0" rIns="0" bIns="0" rtlCol="0"/>
          <a:lstStyle/>
          <a:p>
            <a:endParaRPr/>
          </a:p>
        </p:txBody>
      </p:sp>
      <p:sp>
        <p:nvSpPr>
          <p:cNvPr id="20" name="object 20"/>
          <p:cNvSpPr txBox="1"/>
          <p:nvPr/>
        </p:nvSpPr>
        <p:spPr>
          <a:xfrm>
            <a:off x="2257805" y="5200269"/>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21" name="object 21"/>
          <p:cNvSpPr txBox="1"/>
          <p:nvPr/>
        </p:nvSpPr>
        <p:spPr>
          <a:xfrm>
            <a:off x="2244344" y="5546852"/>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2" name="object 22"/>
          <p:cNvSpPr txBox="1"/>
          <p:nvPr/>
        </p:nvSpPr>
        <p:spPr>
          <a:xfrm>
            <a:off x="4288535" y="5529071"/>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23" name="object 23"/>
          <p:cNvSpPr txBox="1"/>
          <p:nvPr/>
        </p:nvSpPr>
        <p:spPr>
          <a:xfrm>
            <a:off x="2244344" y="5911088"/>
            <a:ext cx="918844"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24" name="object 24"/>
          <p:cNvSpPr txBox="1"/>
          <p:nvPr/>
        </p:nvSpPr>
        <p:spPr>
          <a:xfrm>
            <a:off x="4288535" y="5888735"/>
            <a:ext cx="2312035" cy="230504"/>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25" name="object 25"/>
          <p:cNvSpPr txBox="1"/>
          <p:nvPr/>
        </p:nvSpPr>
        <p:spPr>
          <a:xfrm>
            <a:off x="2244344" y="6265570"/>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26" name="object 26"/>
          <p:cNvSpPr txBox="1"/>
          <p:nvPr/>
        </p:nvSpPr>
        <p:spPr>
          <a:xfrm>
            <a:off x="4288535" y="6243828"/>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27" name="object 27"/>
          <p:cNvSpPr txBox="1"/>
          <p:nvPr/>
        </p:nvSpPr>
        <p:spPr>
          <a:xfrm>
            <a:off x="2336673" y="6615176"/>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28" name="object 28"/>
          <p:cNvSpPr txBox="1"/>
          <p:nvPr/>
        </p:nvSpPr>
        <p:spPr>
          <a:xfrm>
            <a:off x="4288535" y="6597395"/>
            <a:ext cx="2312035" cy="231775"/>
          </a:xfrm>
          <a:prstGeom prst="rect">
            <a:avLst/>
          </a:prstGeom>
          <a:solidFill>
            <a:srgbClr val="FFFFFF"/>
          </a:solidFill>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29" name="object 29"/>
          <p:cNvSpPr/>
          <p:nvPr/>
        </p:nvSpPr>
        <p:spPr>
          <a:xfrm>
            <a:off x="6387084" y="5597652"/>
            <a:ext cx="132587" cy="114300"/>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6387084" y="5949696"/>
            <a:ext cx="132587" cy="114300"/>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6384035" y="6313932"/>
            <a:ext cx="132587" cy="114300"/>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2281427" y="1120139"/>
            <a:ext cx="7691628" cy="3642360"/>
          </a:xfrm>
          <a:prstGeom prst="rect">
            <a:avLst/>
          </a:prstGeom>
          <a:blipFill>
            <a:blip r:embed="rId10" cstate="print"/>
            <a:stretch>
              <a:fillRect/>
            </a:stretch>
          </a:blipFill>
        </p:spPr>
        <p:txBody>
          <a:bodyPr wrap="square" lIns="0" tIns="0" rIns="0" bIns="0" rtlCol="0"/>
          <a:lstStyle/>
          <a:p>
            <a:endParaRPr/>
          </a:p>
        </p:txBody>
      </p:sp>
      <p:sp>
        <p:nvSpPr>
          <p:cNvPr id="33" name="object 33"/>
          <p:cNvSpPr txBox="1"/>
          <p:nvPr/>
        </p:nvSpPr>
        <p:spPr>
          <a:xfrm>
            <a:off x="2281427" y="888491"/>
            <a:ext cx="962025" cy="178435"/>
          </a:xfrm>
          <a:prstGeom prst="rect">
            <a:avLst/>
          </a:prstGeom>
          <a:solidFill>
            <a:srgbClr val="FFFFFF"/>
          </a:solidFill>
          <a:ln w="12192">
            <a:solidFill>
              <a:srgbClr val="AEABAB"/>
            </a:solidFill>
          </a:ln>
        </p:spPr>
        <p:txBody>
          <a:bodyPr vert="horz" wrap="square" lIns="0" tIns="0" rIns="0" bIns="0" rtlCol="0">
            <a:spAutoFit/>
          </a:bodyPr>
          <a:lstStyle/>
          <a:p>
            <a:pPr marL="101600">
              <a:lnSpc>
                <a:spcPts val="1300"/>
              </a:lnSpc>
            </a:pPr>
            <a:r>
              <a:rPr sz="1100" dirty="0">
                <a:solidFill>
                  <a:srgbClr val="767070"/>
                </a:solidFill>
                <a:latin typeface="Calibri"/>
                <a:cs typeface="Calibri"/>
              </a:rPr>
              <a:t>Data</a:t>
            </a:r>
            <a:r>
              <a:rPr sz="1100" spc="-45" dirty="0">
                <a:solidFill>
                  <a:srgbClr val="767070"/>
                </a:solidFill>
                <a:latin typeface="Calibri"/>
                <a:cs typeface="Calibri"/>
              </a:rPr>
              <a:t> </a:t>
            </a:r>
            <a:r>
              <a:rPr sz="1100" dirty="0">
                <a:solidFill>
                  <a:srgbClr val="767070"/>
                </a:solidFill>
                <a:latin typeface="Calibri"/>
                <a:cs typeface="Calibri"/>
              </a:rPr>
              <a:t>Preview</a:t>
            </a:r>
            <a:endParaRPr sz="1100">
              <a:latin typeface="Calibri"/>
              <a:cs typeface="Calibri"/>
            </a:endParaRPr>
          </a:p>
        </p:txBody>
      </p:sp>
      <p:sp>
        <p:nvSpPr>
          <p:cNvPr id="34" name="object 34"/>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solidFill>
            <a:srgbClr val="B4C6E7"/>
          </a:solidFill>
        </p:spPr>
        <p:txBody>
          <a:bodyPr wrap="square" lIns="0" tIns="0" rIns="0" bIns="0" rtlCol="0"/>
          <a:lstStyle/>
          <a:p>
            <a:endParaRPr/>
          </a:p>
        </p:txBody>
      </p:sp>
      <p:sp>
        <p:nvSpPr>
          <p:cNvPr id="35" name="object 35"/>
          <p:cNvSpPr/>
          <p:nvPr/>
        </p:nvSpPr>
        <p:spPr>
          <a:xfrm>
            <a:off x="3243072" y="888491"/>
            <a:ext cx="963294" cy="178435"/>
          </a:xfrm>
          <a:custGeom>
            <a:avLst/>
            <a:gdLst/>
            <a:ahLst/>
            <a:cxnLst/>
            <a:rect l="l" t="t" r="r" b="b"/>
            <a:pathLst>
              <a:path w="963295" h="178434">
                <a:moveTo>
                  <a:pt x="0" y="178308"/>
                </a:moveTo>
                <a:lnTo>
                  <a:pt x="963168" y="178308"/>
                </a:lnTo>
                <a:lnTo>
                  <a:pt x="963168" y="0"/>
                </a:lnTo>
                <a:lnTo>
                  <a:pt x="0" y="0"/>
                </a:lnTo>
                <a:lnTo>
                  <a:pt x="0" y="178308"/>
                </a:lnTo>
                <a:close/>
              </a:path>
            </a:pathLst>
          </a:custGeom>
          <a:ln w="12192">
            <a:solidFill>
              <a:srgbClr val="B4C6E7"/>
            </a:solidFill>
          </a:ln>
        </p:spPr>
        <p:txBody>
          <a:bodyPr wrap="square" lIns="0" tIns="0" rIns="0" bIns="0" rtlCol="0"/>
          <a:lstStyle/>
          <a:p>
            <a:endParaRPr/>
          </a:p>
        </p:txBody>
      </p:sp>
      <p:sp>
        <p:nvSpPr>
          <p:cNvPr id="36" name="object 36"/>
          <p:cNvSpPr txBox="1"/>
          <p:nvPr/>
        </p:nvSpPr>
        <p:spPr>
          <a:xfrm>
            <a:off x="3243072" y="888491"/>
            <a:ext cx="963294" cy="178435"/>
          </a:xfrm>
          <a:prstGeom prst="rect">
            <a:avLst/>
          </a:prstGeom>
          <a:ln w="12192">
            <a:solidFill>
              <a:srgbClr val="AEABAB"/>
            </a:solidFill>
          </a:ln>
        </p:spPr>
        <p:txBody>
          <a:bodyPr vert="horz" wrap="square" lIns="0" tIns="0" rIns="0" bIns="0" rtlCol="0">
            <a:spAutoFit/>
          </a:bodyPr>
          <a:lstStyle/>
          <a:p>
            <a:pPr marL="145415">
              <a:lnSpc>
                <a:spcPts val="1300"/>
              </a:lnSpc>
            </a:pPr>
            <a:r>
              <a:rPr sz="1100" dirty="0">
                <a:solidFill>
                  <a:srgbClr val="171717"/>
                </a:solidFill>
                <a:latin typeface="Calibri"/>
                <a:cs typeface="Calibri"/>
              </a:rPr>
              <a:t>Data</a:t>
            </a:r>
            <a:r>
              <a:rPr sz="1100" spc="-35" dirty="0">
                <a:solidFill>
                  <a:srgbClr val="171717"/>
                </a:solidFill>
                <a:latin typeface="Calibri"/>
                <a:cs typeface="Calibri"/>
              </a:rPr>
              <a:t> </a:t>
            </a:r>
            <a:r>
              <a:rPr sz="1100" spc="-5" dirty="0">
                <a:solidFill>
                  <a:srgbClr val="171717"/>
                </a:solidFill>
                <a:latin typeface="Calibri"/>
                <a:cs typeface="Calibri"/>
              </a:rPr>
              <a:t>Profile</a:t>
            </a:r>
            <a:endParaRPr sz="1100">
              <a:latin typeface="Calibri"/>
              <a:cs typeface="Calibri"/>
            </a:endParaRPr>
          </a:p>
        </p:txBody>
      </p:sp>
      <p:sp>
        <p:nvSpPr>
          <p:cNvPr id="37" name="object 37"/>
          <p:cNvSpPr/>
          <p:nvPr/>
        </p:nvSpPr>
        <p:spPr>
          <a:xfrm>
            <a:off x="9214104" y="1277111"/>
            <a:ext cx="2779776" cy="3485388"/>
          </a:xfrm>
          <a:prstGeom prst="rect">
            <a:avLst/>
          </a:prstGeom>
          <a:blipFill>
            <a:blip r:embed="rId11" cstate="print"/>
            <a:stretch>
              <a:fillRect/>
            </a:stretch>
          </a:blipFill>
        </p:spPr>
        <p:txBody>
          <a:bodyPr wrap="square" lIns="0" tIns="0" rIns="0" bIns="0" rtlCol="0"/>
          <a:lstStyle/>
          <a:p>
            <a:endParaRPr/>
          </a:p>
        </p:txBody>
      </p:sp>
      <p:sp>
        <p:nvSpPr>
          <p:cNvPr id="38" name="object 38"/>
          <p:cNvSpPr txBox="1"/>
          <p:nvPr/>
        </p:nvSpPr>
        <p:spPr>
          <a:xfrm>
            <a:off x="6852919" y="1084833"/>
            <a:ext cx="704850" cy="147955"/>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Condensed</a:t>
            </a:r>
            <a:r>
              <a:rPr sz="800" spc="-25" dirty="0">
                <a:latin typeface="Calibri"/>
                <a:cs typeface="Calibri"/>
              </a:rPr>
              <a:t> </a:t>
            </a:r>
            <a:r>
              <a:rPr sz="800" spc="-5" dirty="0">
                <a:latin typeface="Calibri"/>
                <a:cs typeface="Calibri"/>
              </a:rPr>
              <a:t>view</a:t>
            </a:r>
            <a:endParaRPr sz="800">
              <a:latin typeface="Calibri"/>
              <a:cs typeface="Calibri"/>
            </a:endParaRPr>
          </a:p>
        </p:txBody>
      </p:sp>
      <p:sp>
        <p:nvSpPr>
          <p:cNvPr id="39" name="object 39"/>
          <p:cNvSpPr/>
          <p:nvPr/>
        </p:nvSpPr>
        <p:spPr>
          <a:xfrm>
            <a:off x="6722364" y="1112519"/>
            <a:ext cx="111250" cy="112775"/>
          </a:xfrm>
          <a:prstGeom prst="rect">
            <a:avLst/>
          </a:prstGeom>
          <a:blipFill>
            <a:blip r:embed="rId12" cstate="print"/>
            <a:stretch>
              <a:fillRect/>
            </a:stretch>
          </a:blipFill>
        </p:spPr>
        <p:txBody>
          <a:bodyPr wrap="square" lIns="0" tIns="0" rIns="0" bIns="0" rtlCol="0"/>
          <a:lstStyle/>
          <a:p>
            <a:endParaRPr/>
          </a:p>
        </p:txBody>
      </p:sp>
      <p:sp>
        <p:nvSpPr>
          <p:cNvPr id="40" name="object 40"/>
          <p:cNvSpPr/>
          <p:nvPr/>
        </p:nvSpPr>
        <p:spPr>
          <a:xfrm>
            <a:off x="6717792" y="1104900"/>
            <a:ext cx="113030" cy="111760"/>
          </a:xfrm>
          <a:custGeom>
            <a:avLst/>
            <a:gdLst/>
            <a:ahLst/>
            <a:cxnLst/>
            <a:rect l="l" t="t" r="r" b="b"/>
            <a:pathLst>
              <a:path w="113029" h="111759">
                <a:moveTo>
                  <a:pt x="0" y="111251"/>
                </a:moveTo>
                <a:lnTo>
                  <a:pt x="112775" y="111251"/>
                </a:lnTo>
                <a:lnTo>
                  <a:pt x="112775" y="0"/>
                </a:lnTo>
                <a:lnTo>
                  <a:pt x="0" y="0"/>
                </a:lnTo>
                <a:lnTo>
                  <a:pt x="0" y="111251"/>
                </a:lnTo>
                <a:close/>
              </a:path>
            </a:pathLst>
          </a:custGeom>
          <a:ln w="6096">
            <a:solidFill>
              <a:srgbClr val="000000"/>
            </a:solidFill>
          </a:ln>
        </p:spPr>
        <p:txBody>
          <a:bodyPr wrap="square" lIns="0" tIns="0" rIns="0" bIns="0" rtlCol="0"/>
          <a:lstStyle/>
          <a:p>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1276"/>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p:nvPr/>
        </p:nvSpPr>
        <p:spPr>
          <a:xfrm>
            <a:off x="2290571" y="3517391"/>
            <a:ext cx="9605772" cy="16306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967971" y="1004316"/>
            <a:ext cx="161544" cy="5821678"/>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2257805" y="3894582"/>
            <a:ext cx="1208405" cy="193675"/>
          </a:xfrm>
          <a:prstGeom prst="rect">
            <a:avLst/>
          </a:prstGeom>
        </p:spPr>
        <p:txBody>
          <a:bodyPr vert="horz" wrap="square" lIns="0" tIns="12700" rIns="0" bIns="0" rtlCol="0">
            <a:spAutoFit/>
          </a:bodyPr>
          <a:lstStyle/>
          <a:p>
            <a:pPr marL="12700">
              <a:lnSpc>
                <a:spcPct val="100000"/>
              </a:lnSpc>
              <a:spcBef>
                <a:spcPts val="100"/>
              </a:spcBef>
            </a:pPr>
            <a:r>
              <a:rPr sz="1100" spc="-5" dirty="0">
                <a:latin typeface="Calibri"/>
                <a:cs typeface="Calibri"/>
              </a:rPr>
              <a:t>Training </a:t>
            </a:r>
            <a:r>
              <a:rPr sz="1100" dirty="0">
                <a:latin typeface="Calibri"/>
                <a:cs typeface="Calibri"/>
              </a:rPr>
              <a:t>job</a:t>
            </a:r>
            <a:r>
              <a:rPr sz="1100" spc="-75" dirty="0">
                <a:latin typeface="Calibri"/>
                <a:cs typeface="Calibri"/>
              </a:rPr>
              <a:t> </a:t>
            </a:r>
            <a:r>
              <a:rPr sz="1100" spc="-5" dirty="0">
                <a:latin typeface="Calibri"/>
                <a:cs typeface="Calibri"/>
              </a:rPr>
              <a:t>settings:</a:t>
            </a:r>
            <a:endParaRPr sz="1100">
              <a:latin typeface="Calibri"/>
              <a:cs typeface="Calibri"/>
            </a:endParaRPr>
          </a:p>
        </p:txBody>
      </p:sp>
      <p:sp>
        <p:nvSpPr>
          <p:cNvPr id="8" name="object 8"/>
          <p:cNvSpPr txBox="1"/>
          <p:nvPr/>
        </p:nvSpPr>
        <p:spPr>
          <a:xfrm>
            <a:off x="2244344" y="4241038"/>
            <a:ext cx="103124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Training </a:t>
            </a:r>
            <a:r>
              <a:rPr sz="900" dirty="0">
                <a:latin typeface="Calibri"/>
                <a:cs typeface="Calibri"/>
              </a:rPr>
              <a:t>job </a:t>
            </a:r>
            <a:r>
              <a:rPr sz="900" spc="-5" dirty="0">
                <a:latin typeface="Calibri"/>
                <a:cs typeface="Calibri"/>
              </a:rPr>
              <a:t>type</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9" name="object 9"/>
          <p:cNvSpPr txBox="1"/>
          <p:nvPr/>
        </p:nvSpPr>
        <p:spPr>
          <a:xfrm>
            <a:off x="4288535" y="4223003"/>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Classification</a:t>
            </a:r>
            <a:endParaRPr sz="800">
              <a:latin typeface="Calibri"/>
              <a:cs typeface="Calibri"/>
            </a:endParaRPr>
          </a:p>
        </p:txBody>
      </p:sp>
      <p:sp>
        <p:nvSpPr>
          <p:cNvPr id="10" name="object 10"/>
          <p:cNvSpPr txBox="1"/>
          <p:nvPr/>
        </p:nvSpPr>
        <p:spPr>
          <a:xfrm>
            <a:off x="2244344" y="4604715"/>
            <a:ext cx="918844" cy="163195"/>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Target column</a:t>
            </a:r>
            <a:r>
              <a:rPr sz="900" spc="-55" dirty="0">
                <a:latin typeface="Calibri"/>
                <a:cs typeface="Calibri"/>
              </a:rPr>
              <a:t> </a:t>
            </a:r>
            <a:r>
              <a:rPr sz="900" dirty="0">
                <a:latin typeface="Webdings"/>
                <a:cs typeface="Webdings"/>
              </a:rPr>
              <a:t></a:t>
            </a:r>
            <a:endParaRPr sz="900">
              <a:latin typeface="Webdings"/>
              <a:cs typeface="Webdings"/>
            </a:endParaRPr>
          </a:p>
        </p:txBody>
      </p:sp>
      <p:sp>
        <p:nvSpPr>
          <p:cNvPr id="11" name="object 11"/>
          <p:cNvSpPr txBox="1"/>
          <p:nvPr/>
        </p:nvSpPr>
        <p:spPr>
          <a:xfrm>
            <a:off x="4288535" y="4582667"/>
            <a:ext cx="2312035" cy="231775"/>
          </a:xfrm>
          <a:prstGeom prst="rect">
            <a:avLst/>
          </a:prstGeom>
          <a:ln w="12192">
            <a:solidFill>
              <a:srgbClr val="BEBEBE"/>
            </a:solidFill>
          </a:ln>
        </p:spPr>
        <p:txBody>
          <a:bodyPr vert="horz" wrap="square" lIns="0" tIns="48260" rIns="0" bIns="0" rtlCol="0">
            <a:spAutoFit/>
          </a:bodyPr>
          <a:lstStyle/>
          <a:p>
            <a:pPr marL="92075">
              <a:lnSpc>
                <a:spcPct val="100000"/>
              </a:lnSpc>
              <a:spcBef>
                <a:spcPts val="380"/>
              </a:spcBef>
            </a:pPr>
            <a:r>
              <a:rPr sz="800" spc="-5" dirty="0">
                <a:latin typeface="Calibri"/>
                <a:cs typeface="Calibri"/>
              </a:rPr>
              <a:t>Freight</a:t>
            </a:r>
            <a:r>
              <a:rPr sz="800" spc="-30" dirty="0">
                <a:latin typeface="Calibri"/>
                <a:cs typeface="Calibri"/>
              </a:rPr>
              <a:t> </a:t>
            </a:r>
            <a:r>
              <a:rPr sz="800" spc="-5" dirty="0">
                <a:latin typeface="Calibri"/>
                <a:cs typeface="Calibri"/>
              </a:rPr>
              <a:t>cost</a:t>
            </a:r>
            <a:endParaRPr sz="800">
              <a:latin typeface="Calibri"/>
              <a:cs typeface="Calibri"/>
            </a:endParaRPr>
          </a:p>
        </p:txBody>
      </p:sp>
      <p:sp>
        <p:nvSpPr>
          <p:cNvPr id="12" name="object 12"/>
          <p:cNvSpPr txBox="1"/>
          <p:nvPr/>
        </p:nvSpPr>
        <p:spPr>
          <a:xfrm>
            <a:off x="2244344" y="4959857"/>
            <a:ext cx="93853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0000"/>
                </a:solidFill>
                <a:latin typeface="Calibri"/>
                <a:cs typeface="Calibri"/>
              </a:rPr>
              <a:t>* </a:t>
            </a:r>
            <a:r>
              <a:rPr sz="900" spc="-5" dirty="0">
                <a:latin typeface="Calibri"/>
                <a:cs typeface="Calibri"/>
              </a:rPr>
              <a:t>Primary metric</a:t>
            </a:r>
            <a:r>
              <a:rPr sz="900" spc="-35" dirty="0">
                <a:latin typeface="Calibri"/>
                <a:cs typeface="Calibri"/>
              </a:rPr>
              <a:t> </a:t>
            </a:r>
            <a:r>
              <a:rPr sz="900" dirty="0">
                <a:latin typeface="Webdings"/>
                <a:cs typeface="Webdings"/>
              </a:rPr>
              <a:t></a:t>
            </a:r>
            <a:endParaRPr sz="900">
              <a:latin typeface="Webdings"/>
              <a:cs typeface="Webdings"/>
            </a:endParaRPr>
          </a:p>
        </p:txBody>
      </p:sp>
      <p:sp>
        <p:nvSpPr>
          <p:cNvPr id="13" name="object 13"/>
          <p:cNvSpPr txBox="1"/>
          <p:nvPr/>
        </p:nvSpPr>
        <p:spPr>
          <a:xfrm>
            <a:off x="4288535" y="4937759"/>
            <a:ext cx="2312035" cy="230504"/>
          </a:xfrm>
          <a:prstGeom prst="rect">
            <a:avLst/>
          </a:prstGeom>
          <a:ln w="12192">
            <a:solidFill>
              <a:srgbClr val="BEBEBE"/>
            </a:solidFill>
          </a:ln>
        </p:spPr>
        <p:txBody>
          <a:bodyPr vert="horz" wrap="square" lIns="0" tIns="47625" rIns="0" bIns="0" rtlCol="0">
            <a:spAutoFit/>
          </a:bodyPr>
          <a:lstStyle/>
          <a:p>
            <a:pPr marL="92075">
              <a:lnSpc>
                <a:spcPct val="100000"/>
              </a:lnSpc>
              <a:spcBef>
                <a:spcPts val="375"/>
              </a:spcBef>
            </a:pPr>
            <a:r>
              <a:rPr sz="800" spc="-5" dirty="0">
                <a:latin typeface="Calibri"/>
                <a:cs typeface="Calibri"/>
              </a:rPr>
              <a:t>Accuracy</a:t>
            </a:r>
            <a:endParaRPr sz="800">
              <a:latin typeface="Calibri"/>
              <a:cs typeface="Calibri"/>
            </a:endParaRPr>
          </a:p>
        </p:txBody>
      </p:sp>
      <p:sp>
        <p:nvSpPr>
          <p:cNvPr id="14" name="object 14"/>
          <p:cNvSpPr txBox="1"/>
          <p:nvPr/>
        </p:nvSpPr>
        <p:spPr>
          <a:xfrm>
            <a:off x="2336673" y="5309361"/>
            <a:ext cx="102870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Number </a:t>
            </a:r>
            <a:r>
              <a:rPr sz="900" dirty="0">
                <a:latin typeface="Calibri"/>
                <a:cs typeface="Calibri"/>
              </a:rPr>
              <a:t>of</a:t>
            </a:r>
            <a:r>
              <a:rPr sz="900" spc="-45" dirty="0">
                <a:latin typeface="Calibri"/>
                <a:cs typeface="Calibri"/>
              </a:rPr>
              <a:t> </a:t>
            </a:r>
            <a:r>
              <a:rPr sz="900" spc="-5" dirty="0">
                <a:latin typeface="Calibri"/>
                <a:cs typeface="Calibri"/>
              </a:rPr>
              <a:t>iterations:</a:t>
            </a:r>
            <a:endParaRPr sz="900">
              <a:latin typeface="Calibri"/>
              <a:cs typeface="Calibri"/>
            </a:endParaRPr>
          </a:p>
        </p:txBody>
      </p:sp>
      <p:sp>
        <p:nvSpPr>
          <p:cNvPr id="15" name="object 15"/>
          <p:cNvSpPr txBox="1"/>
          <p:nvPr/>
        </p:nvSpPr>
        <p:spPr>
          <a:xfrm>
            <a:off x="4288535" y="5291328"/>
            <a:ext cx="2312035" cy="231775"/>
          </a:xfrm>
          <a:prstGeom prst="rect">
            <a:avLst/>
          </a:prstGeom>
          <a:ln w="12192">
            <a:solidFill>
              <a:srgbClr val="BEBEBE"/>
            </a:solidFill>
          </a:ln>
        </p:spPr>
        <p:txBody>
          <a:bodyPr vert="horz" wrap="square" lIns="0" tIns="48895" rIns="0" bIns="0" rtlCol="0">
            <a:spAutoFit/>
          </a:bodyPr>
          <a:lstStyle/>
          <a:p>
            <a:pPr marL="92075">
              <a:lnSpc>
                <a:spcPct val="100000"/>
              </a:lnSpc>
              <a:spcBef>
                <a:spcPts val="385"/>
              </a:spcBef>
            </a:pPr>
            <a:r>
              <a:rPr sz="800" dirty="0">
                <a:latin typeface="Calibri"/>
                <a:cs typeface="Calibri"/>
              </a:rPr>
              <a:t>100</a:t>
            </a:r>
            <a:endParaRPr sz="800">
              <a:latin typeface="Calibri"/>
              <a:cs typeface="Calibri"/>
            </a:endParaRPr>
          </a:p>
        </p:txBody>
      </p:sp>
      <p:sp>
        <p:nvSpPr>
          <p:cNvPr id="16" name="object 16"/>
          <p:cNvSpPr/>
          <p:nvPr/>
        </p:nvSpPr>
        <p:spPr>
          <a:xfrm>
            <a:off x="6387084" y="4293108"/>
            <a:ext cx="132587" cy="114300"/>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387084" y="4643628"/>
            <a:ext cx="132587" cy="114300"/>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6384035" y="5007864"/>
            <a:ext cx="132587" cy="114300"/>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2281427" y="1025652"/>
            <a:ext cx="7691628" cy="2462784"/>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9214104" y="1025652"/>
            <a:ext cx="2779776" cy="2462784"/>
          </a:xfrm>
          <a:prstGeom prst="rect">
            <a:avLst/>
          </a:prstGeom>
          <a:blipFill>
            <a:blip r:embed="rId8" cstate="print"/>
            <a:stretch>
              <a:fillRect/>
            </a:stretch>
          </a:blipFill>
        </p:spPr>
        <p:txBody>
          <a:bodyPr wrap="square" lIns="0" tIns="0" rIns="0" bIns="0" rtlCol="0"/>
          <a:lstStyle/>
          <a:p>
            <a:endParaRPr/>
          </a:p>
        </p:txBody>
      </p:sp>
      <p:sp>
        <p:nvSpPr>
          <p:cNvPr id="21" name="object 21"/>
          <p:cNvSpPr txBox="1"/>
          <p:nvPr/>
        </p:nvSpPr>
        <p:spPr>
          <a:xfrm>
            <a:off x="5506211" y="6227064"/>
            <a:ext cx="1094740" cy="208915"/>
          </a:xfrm>
          <a:prstGeom prst="rect">
            <a:avLst/>
          </a:prstGeom>
          <a:solidFill>
            <a:srgbClr val="005CDA"/>
          </a:solidFill>
        </p:spPr>
        <p:txBody>
          <a:bodyPr vert="horz" wrap="square" lIns="0" tIns="36830" rIns="0" bIns="0" rtlCol="0">
            <a:spAutoFit/>
          </a:bodyPr>
          <a:lstStyle/>
          <a:p>
            <a:pPr marL="635" algn="ctr">
              <a:lnSpc>
                <a:spcPct val="100000"/>
              </a:lnSpc>
              <a:spcBef>
                <a:spcPts val="290"/>
              </a:spcBef>
            </a:pPr>
            <a:r>
              <a:rPr sz="800" spc="-5" dirty="0">
                <a:solidFill>
                  <a:srgbClr val="FFFFFF"/>
                </a:solidFill>
                <a:latin typeface="Calibri"/>
                <a:cs typeface="Calibri"/>
              </a:rPr>
              <a:t>Start</a:t>
            </a:r>
            <a:endParaRPr sz="800">
              <a:latin typeface="Calibri"/>
              <a:cs typeface="Calibri"/>
            </a:endParaRPr>
          </a:p>
        </p:txBody>
      </p:sp>
      <p:sp>
        <p:nvSpPr>
          <p:cNvPr id="22" name="object 22"/>
          <p:cNvSpPr txBox="1"/>
          <p:nvPr/>
        </p:nvSpPr>
        <p:spPr>
          <a:xfrm>
            <a:off x="4599432" y="6227064"/>
            <a:ext cx="845819" cy="208915"/>
          </a:xfrm>
          <a:prstGeom prst="rect">
            <a:avLst/>
          </a:prstGeom>
          <a:ln w="12192">
            <a:solidFill>
              <a:srgbClr val="005CDA"/>
            </a:solidFill>
          </a:ln>
        </p:spPr>
        <p:txBody>
          <a:bodyPr vert="horz" wrap="square" lIns="0" tIns="36830" rIns="0" bIns="0" rtlCol="0">
            <a:spAutoFit/>
          </a:bodyPr>
          <a:lstStyle/>
          <a:p>
            <a:pPr marL="635" algn="ctr">
              <a:lnSpc>
                <a:spcPct val="100000"/>
              </a:lnSpc>
              <a:spcBef>
                <a:spcPts val="290"/>
              </a:spcBef>
            </a:pPr>
            <a:r>
              <a:rPr sz="800" spc="-5" dirty="0">
                <a:solidFill>
                  <a:srgbClr val="005CDA"/>
                </a:solidFill>
                <a:latin typeface="Calibri"/>
                <a:cs typeface="Calibri"/>
              </a:rPr>
              <a:t>Cancel</a:t>
            </a:r>
            <a:endParaRPr sz="800">
              <a:latin typeface="Calibri"/>
              <a:cs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1331975"/>
            <a:ext cx="1737360" cy="525170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9852" y="804672"/>
            <a:ext cx="1764792" cy="534924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6" name="object 6"/>
          <p:cNvSpPr txBox="1"/>
          <p:nvPr/>
        </p:nvSpPr>
        <p:spPr>
          <a:xfrm>
            <a:off x="2318385" y="911478"/>
            <a:ext cx="3540760" cy="299720"/>
          </a:xfrm>
          <a:prstGeom prst="rect">
            <a:avLst/>
          </a:prstGeom>
        </p:spPr>
        <p:txBody>
          <a:bodyPr vert="horz" wrap="square" lIns="0" tIns="12700" rIns="0" bIns="0" rtlCol="0">
            <a:spAutoFit/>
          </a:bodyPr>
          <a:lstStyle/>
          <a:p>
            <a:pPr marL="12700">
              <a:lnSpc>
                <a:spcPct val="100000"/>
              </a:lnSpc>
              <a:spcBef>
                <a:spcPts val="100"/>
              </a:spcBef>
            </a:pPr>
            <a:r>
              <a:rPr sz="1800" b="0" spc="-5" dirty="0">
                <a:latin typeface="Segoe UI Light"/>
                <a:cs typeface="Segoe UI Light"/>
              </a:rPr>
              <a:t>Myfirstautomlexperiment </a:t>
            </a:r>
            <a:r>
              <a:rPr sz="1800" b="0" dirty="0">
                <a:latin typeface="Segoe UI Light"/>
                <a:cs typeface="Segoe UI Light"/>
              </a:rPr>
              <a:t>| </a:t>
            </a:r>
            <a:r>
              <a:rPr sz="1800" b="0" spc="-5" dirty="0">
                <a:latin typeface="Segoe UI Light"/>
                <a:cs typeface="Segoe UI Light"/>
              </a:rPr>
              <a:t>Run</a:t>
            </a:r>
            <a:r>
              <a:rPr sz="1800" b="0" spc="5" dirty="0">
                <a:latin typeface="Segoe UI Light"/>
                <a:cs typeface="Segoe UI Light"/>
              </a:rPr>
              <a:t> </a:t>
            </a:r>
            <a:r>
              <a:rPr sz="1800" b="0" spc="-5" dirty="0">
                <a:latin typeface="Segoe UI Light"/>
                <a:cs typeface="Segoe UI Light"/>
              </a:rPr>
              <a:t>#XXX</a:t>
            </a:r>
            <a:endParaRPr sz="1800">
              <a:latin typeface="Segoe UI Light"/>
              <a:cs typeface="Segoe UI Light"/>
            </a:endParaRPr>
          </a:p>
        </p:txBody>
      </p:sp>
      <p:sp>
        <p:nvSpPr>
          <p:cNvPr id="7" name="object 7"/>
          <p:cNvSpPr/>
          <p:nvPr/>
        </p:nvSpPr>
        <p:spPr>
          <a:xfrm>
            <a:off x="2238755" y="1408175"/>
            <a:ext cx="1309116" cy="284988"/>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238755" y="1693164"/>
            <a:ext cx="9726295" cy="0"/>
          </a:xfrm>
          <a:custGeom>
            <a:avLst/>
            <a:gdLst/>
            <a:ahLst/>
            <a:cxnLst/>
            <a:rect l="l" t="t" r="r" b="b"/>
            <a:pathLst>
              <a:path w="9726295">
                <a:moveTo>
                  <a:pt x="0" y="0"/>
                </a:moveTo>
                <a:lnTo>
                  <a:pt x="9726295" y="0"/>
                </a:lnTo>
              </a:path>
            </a:pathLst>
          </a:custGeom>
          <a:ln w="6096">
            <a:solidFill>
              <a:srgbClr val="E3E3E3"/>
            </a:solidFill>
          </a:ln>
        </p:spPr>
        <p:txBody>
          <a:bodyPr wrap="square" lIns="0" tIns="0" rIns="0" bIns="0" rtlCol="0"/>
          <a:lstStyle/>
          <a:p>
            <a:endParaRPr/>
          </a:p>
        </p:txBody>
      </p:sp>
      <p:sp>
        <p:nvSpPr>
          <p:cNvPr id="9" name="object 9"/>
          <p:cNvSpPr/>
          <p:nvPr/>
        </p:nvSpPr>
        <p:spPr>
          <a:xfrm>
            <a:off x="2238755" y="1770888"/>
            <a:ext cx="9726168" cy="186385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238755" y="3674364"/>
            <a:ext cx="6391656" cy="2997708"/>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8852916" y="3674364"/>
            <a:ext cx="3112007" cy="2997708"/>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365125"/>
            <a:ext cx="10515600" cy="814388"/>
          </a:xfrm>
        </p:spPr>
        <p:txBody>
          <a:bodyPr/>
          <a:lstStyle/>
          <a:p>
            <a:r>
              <a:rPr lang="en-US" dirty="0"/>
              <a:t>Information Management</a:t>
            </a:r>
          </a:p>
        </p:txBody>
      </p:sp>
      <p:grpSp>
        <p:nvGrpSpPr>
          <p:cNvPr id="3" name="Group 2"/>
          <p:cNvGrpSpPr/>
          <p:nvPr/>
        </p:nvGrpSpPr>
        <p:grpSpPr>
          <a:xfrm>
            <a:off x="405897" y="1283177"/>
            <a:ext cx="3440693" cy="4501021"/>
            <a:chOff x="414036" y="1308411"/>
            <a:chExt cx="3509686"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Event/IoT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grpSp>
    </p:spTree>
    <p:extLst>
      <p:ext uri="{BB962C8B-B14F-4D97-AF65-F5344CB8AC3E}">
        <p14:creationId xmlns:p14="http://schemas.microsoft.com/office/powerpoint/2010/main" val="20062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8404E-6 3.46346E-6 L -0.17182 3.46346E-6 " pathEditMode="fixed" rAng="0" ptsTypes="AA">
                                      <p:cBhvr>
                                        <p:cTn id="6" dur="2000" fill="hold"/>
                                        <p:tgtEl>
                                          <p:spTgt spid="3"/>
                                        </p:tgtEl>
                                        <p:attrNameLst>
                                          <p:attrName>ppt_x</p:attrName>
                                          <p:attrName>ppt_y</p:attrName>
                                        </p:attrNameLst>
                                      </p:cBhvr>
                                      <p:rCtr x="-84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9852" y="804672"/>
            <a:ext cx="1764792" cy="534924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38327" y="3352800"/>
            <a:ext cx="1765300" cy="238125"/>
          </a:xfrm>
          <a:custGeom>
            <a:avLst/>
            <a:gdLst/>
            <a:ahLst/>
            <a:cxnLst/>
            <a:rect l="l" t="t" r="r" b="b"/>
            <a:pathLst>
              <a:path w="1765300" h="238125">
                <a:moveTo>
                  <a:pt x="0" y="237744"/>
                </a:moveTo>
                <a:lnTo>
                  <a:pt x="1764792" y="237744"/>
                </a:lnTo>
                <a:lnTo>
                  <a:pt x="1764792" y="0"/>
                </a:lnTo>
                <a:lnTo>
                  <a:pt x="0" y="0"/>
                </a:lnTo>
                <a:lnTo>
                  <a:pt x="0" y="237744"/>
                </a:lnTo>
                <a:close/>
              </a:path>
            </a:pathLst>
          </a:custGeom>
          <a:solidFill>
            <a:srgbClr val="5FACE3">
              <a:alpha val="23136"/>
            </a:srgbClr>
          </a:solidFill>
        </p:spPr>
        <p:txBody>
          <a:bodyPr wrap="square" lIns="0" tIns="0" rIns="0" bIns="0" rtlCol="0"/>
          <a:lstStyle/>
          <a:p>
            <a:endParaRPr/>
          </a:p>
        </p:txBody>
      </p:sp>
      <p:sp>
        <p:nvSpPr>
          <p:cNvPr id="5" name="object 5"/>
          <p:cNvSpPr txBox="1"/>
          <p:nvPr/>
        </p:nvSpPr>
        <p:spPr>
          <a:xfrm>
            <a:off x="2321432" y="873378"/>
            <a:ext cx="37693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Automated </a:t>
            </a:r>
            <a:r>
              <a:rPr sz="1800" dirty="0">
                <a:latin typeface="Calibri"/>
                <a:cs typeface="Calibri"/>
              </a:rPr>
              <a:t>machine </a:t>
            </a:r>
            <a:r>
              <a:rPr sz="1800" spc="-5" dirty="0">
                <a:latin typeface="Calibri"/>
                <a:cs typeface="Calibri"/>
              </a:rPr>
              <a:t>learning</a:t>
            </a:r>
            <a:r>
              <a:rPr sz="1800" spc="40" dirty="0">
                <a:latin typeface="Calibri"/>
                <a:cs typeface="Calibri"/>
              </a:rPr>
              <a:t> </a:t>
            </a:r>
            <a:r>
              <a:rPr sz="1800" spc="-10" dirty="0">
                <a:latin typeface="Calibri"/>
                <a:cs typeface="Calibri"/>
              </a:rPr>
              <a:t>dashboard</a:t>
            </a:r>
            <a:endParaRPr sz="1800">
              <a:latin typeface="Calibri"/>
              <a:cs typeface="Calibri"/>
            </a:endParaRPr>
          </a:p>
        </p:txBody>
      </p:sp>
      <p:sp>
        <p:nvSpPr>
          <p:cNvPr id="6" name="object 6"/>
          <p:cNvSpPr/>
          <p:nvPr/>
        </p:nvSpPr>
        <p:spPr>
          <a:xfrm>
            <a:off x="2241804" y="3668267"/>
            <a:ext cx="9835896" cy="2837688"/>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353055" y="1877567"/>
            <a:ext cx="1010919" cy="763905"/>
          </a:xfrm>
          <a:custGeom>
            <a:avLst/>
            <a:gdLst/>
            <a:ahLst/>
            <a:cxnLst/>
            <a:rect l="l" t="t" r="r" b="b"/>
            <a:pathLst>
              <a:path w="1010920" h="763905">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8" name="object 8"/>
          <p:cNvSpPr txBox="1"/>
          <p:nvPr/>
        </p:nvSpPr>
        <p:spPr>
          <a:xfrm>
            <a:off x="2549144" y="2021839"/>
            <a:ext cx="620395"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dirty="0">
                <a:latin typeface="Calibri"/>
                <a:cs typeface="Calibri"/>
              </a:rPr>
              <a:t>R</a:t>
            </a:r>
            <a:r>
              <a:rPr sz="1400" spc="-10" dirty="0">
                <a:latin typeface="Calibri"/>
                <a:cs typeface="Calibri"/>
              </a:rPr>
              <a:t>unn</a:t>
            </a:r>
            <a:r>
              <a:rPr sz="1400" dirty="0">
                <a:latin typeface="Calibri"/>
                <a:cs typeface="Calibri"/>
              </a:rPr>
              <a:t>ing</a:t>
            </a:r>
            <a:endParaRPr sz="1400">
              <a:latin typeface="Calibri"/>
              <a:cs typeface="Calibri"/>
            </a:endParaRPr>
          </a:p>
        </p:txBody>
      </p:sp>
      <p:sp>
        <p:nvSpPr>
          <p:cNvPr id="9" name="object 9"/>
          <p:cNvSpPr/>
          <p:nvPr/>
        </p:nvSpPr>
        <p:spPr>
          <a:xfrm>
            <a:off x="3427476" y="1877567"/>
            <a:ext cx="1009015" cy="763905"/>
          </a:xfrm>
          <a:custGeom>
            <a:avLst/>
            <a:gdLst/>
            <a:ahLst/>
            <a:cxnLst/>
            <a:rect l="l" t="t" r="r" b="b"/>
            <a:pathLst>
              <a:path w="1009014" h="763905">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0" name="object 10"/>
          <p:cNvSpPr txBox="1"/>
          <p:nvPr/>
        </p:nvSpPr>
        <p:spPr>
          <a:xfrm>
            <a:off x="3523615" y="2021839"/>
            <a:ext cx="817880" cy="452755"/>
          </a:xfrm>
          <a:prstGeom prst="rect">
            <a:avLst/>
          </a:prstGeom>
        </p:spPr>
        <p:txBody>
          <a:bodyPr vert="horz" wrap="square" lIns="0" tIns="13335" rIns="0" bIns="0" rtlCol="0">
            <a:spAutoFit/>
          </a:bodyPr>
          <a:lstStyle/>
          <a:p>
            <a:pPr marL="1270"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Com</a:t>
            </a:r>
            <a:r>
              <a:rPr sz="1400" spc="-10" dirty="0">
                <a:latin typeface="Calibri"/>
                <a:cs typeface="Calibri"/>
              </a:rPr>
              <a:t>p</a:t>
            </a:r>
            <a:r>
              <a:rPr sz="1400" dirty="0">
                <a:latin typeface="Calibri"/>
                <a:cs typeface="Calibri"/>
              </a:rPr>
              <a:t>l</a:t>
            </a:r>
            <a:r>
              <a:rPr sz="1400" spc="-15" dirty="0">
                <a:latin typeface="Calibri"/>
                <a:cs typeface="Calibri"/>
              </a:rPr>
              <a:t>et</a:t>
            </a:r>
            <a:r>
              <a:rPr sz="1400" dirty="0">
                <a:latin typeface="Calibri"/>
                <a:cs typeface="Calibri"/>
              </a:rPr>
              <a:t>ed</a:t>
            </a:r>
            <a:endParaRPr sz="1400">
              <a:latin typeface="Calibri"/>
              <a:cs typeface="Calibri"/>
            </a:endParaRPr>
          </a:p>
        </p:txBody>
      </p:sp>
      <p:sp>
        <p:nvSpPr>
          <p:cNvPr id="11" name="object 11"/>
          <p:cNvSpPr/>
          <p:nvPr/>
        </p:nvSpPr>
        <p:spPr>
          <a:xfrm>
            <a:off x="2353055" y="2727960"/>
            <a:ext cx="1010919" cy="763905"/>
          </a:xfrm>
          <a:custGeom>
            <a:avLst/>
            <a:gdLst/>
            <a:ahLst/>
            <a:cxnLst/>
            <a:rect l="l" t="t" r="r" b="b"/>
            <a:pathLst>
              <a:path w="1010920" h="763904">
                <a:moveTo>
                  <a:pt x="0" y="763524"/>
                </a:moveTo>
                <a:lnTo>
                  <a:pt x="1010412" y="763524"/>
                </a:lnTo>
                <a:lnTo>
                  <a:pt x="1010412" y="0"/>
                </a:lnTo>
                <a:lnTo>
                  <a:pt x="0" y="0"/>
                </a:lnTo>
                <a:lnTo>
                  <a:pt x="0" y="763524"/>
                </a:lnTo>
                <a:close/>
              </a:path>
            </a:pathLst>
          </a:custGeom>
          <a:solidFill>
            <a:srgbClr val="D0CECE"/>
          </a:solidFill>
        </p:spPr>
        <p:txBody>
          <a:bodyPr wrap="square" lIns="0" tIns="0" rIns="0" bIns="0" rtlCol="0"/>
          <a:lstStyle/>
          <a:p>
            <a:endParaRPr/>
          </a:p>
        </p:txBody>
      </p:sp>
      <p:sp>
        <p:nvSpPr>
          <p:cNvPr id="12" name="object 12"/>
          <p:cNvSpPr txBox="1"/>
          <p:nvPr/>
        </p:nvSpPr>
        <p:spPr>
          <a:xfrm>
            <a:off x="2632964" y="2872232"/>
            <a:ext cx="453390" cy="452755"/>
          </a:xfrm>
          <a:prstGeom prst="rect">
            <a:avLst/>
          </a:prstGeom>
        </p:spPr>
        <p:txBody>
          <a:bodyPr vert="horz" wrap="square" lIns="0" tIns="13335" rIns="0" bIns="0" rtlCol="0">
            <a:spAutoFit/>
          </a:bodyPr>
          <a:lstStyle/>
          <a:p>
            <a:pPr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35" dirty="0">
                <a:latin typeface="Calibri"/>
                <a:cs typeface="Calibri"/>
              </a:rPr>
              <a:t>F</a:t>
            </a:r>
            <a:r>
              <a:rPr sz="1400" dirty="0">
                <a:latin typeface="Calibri"/>
                <a:cs typeface="Calibri"/>
              </a:rPr>
              <a:t>ailed</a:t>
            </a:r>
            <a:endParaRPr sz="1400">
              <a:latin typeface="Calibri"/>
              <a:cs typeface="Calibri"/>
            </a:endParaRPr>
          </a:p>
        </p:txBody>
      </p:sp>
      <p:sp>
        <p:nvSpPr>
          <p:cNvPr id="13" name="object 13"/>
          <p:cNvSpPr/>
          <p:nvPr/>
        </p:nvSpPr>
        <p:spPr>
          <a:xfrm>
            <a:off x="3427476" y="2720339"/>
            <a:ext cx="1009015" cy="763905"/>
          </a:xfrm>
          <a:custGeom>
            <a:avLst/>
            <a:gdLst/>
            <a:ahLst/>
            <a:cxnLst/>
            <a:rect l="l" t="t" r="r" b="b"/>
            <a:pathLst>
              <a:path w="1009014" h="763904">
                <a:moveTo>
                  <a:pt x="0" y="763524"/>
                </a:moveTo>
                <a:lnTo>
                  <a:pt x="1008888" y="763524"/>
                </a:lnTo>
                <a:lnTo>
                  <a:pt x="1008888" y="0"/>
                </a:lnTo>
                <a:lnTo>
                  <a:pt x="0" y="0"/>
                </a:lnTo>
                <a:lnTo>
                  <a:pt x="0" y="763524"/>
                </a:lnTo>
                <a:close/>
              </a:path>
            </a:pathLst>
          </a:custGeom>
          <a:solidFill>
            <a:srgbClr val="D0CECE"/>
          </a:solidFill>
        </p:spPr>
        <p:txBody>
          <a:bodyPr wrap="square" lIns="0" tIns="0" rIns="0" bIns="0" rtlCol="0"/>
          <a:lstStyle/>
          <a:p>
            <a:endParaRPr/>
          </a:p>
        </p:txBody>
      </p:sp>
      <p:sp>
        <p:nvSpPr>
          <p:cNvPr id="14" name="object 14"/>
          <p:cNvSpPr txBox="1"/>
          <p:nvPr/>
        </p:nvSpPr>
        <p:spPr>
          <a:xfrm>
            <a:off x="3569334" y="2864612"/>
            <a:ext cx="726440" cy="453390"/>
          </a:xfrm>
          <a:prstGeom prst="rect">
            <a:avLst/>
          </a:prstGeom>
        </p:spPr>
        <p:txBody>
          <a:bodyPr vert="horz" wrap="square" lIns="0" tIns="13335" rIns="0" bIns="0" rtlCol="0">
            <a:spAutoFit/>
          </a:bodyPr>
          <a:lstStyle/>
          <a:p>
            <a:pPr marL="635" algn="ctr">
              <a:lnSpc>
                <a:spcPct val="100000"/>
              </a:lnSpc>
              <a:spcBef>
                <a:spcPts val="105"/>
              </a:spcBef>
            </a:pPr>
            <a:r>
              <a:rPr sz="1400" dirty="0">
                <a:latin typeface="Calibri"/>
                <a:cs typeface="Calibri"/>
              </a:rPr>
              <a:t>#</a:t>
            </a:r>
            <a:endParaRPr sz="1400">
              <a:latin typeface="Calibri"/>
              <a:cs typeface="Calibri"/>
            </a:endParaRPr>
          </a:p>
          <a:p>
            <a:pPr algn="ctr">
              <a:lnSpc>
                <a:spcPct val="100000"/>
              </a:lnSpc>
            </a:pPr>
            <a:r>
              <a:rPr sz="1400" spc="-5" dirty="0">
                <a:latin typeface="Calibri"/>
                <a:cs typeface="Calibri"/>
              </a:rPr>
              <a:t>Cancelled</a:t>
            </a:r>
            <a:endParaRPr sz="1400">
              <a:latin typeface="Calibri"/>
              <a:cs typeface="Calibri"/>
            </a:endParaRPr>
          </a:p>
        </p:txBody>
      </p:sp>
      <p:sp>
        <p:nvSpPr>
          <p:cNvPr id="15" name="object 15"/>
          <p:cNvSpPr/>
          <p:nvPr/>
        </p:nvSpPr>
        <p:spPr>
          <a:xfrm>
            <a:off x="8810243" y="0"/>
            <a:ext cx="3382010" cy="368935"/>
          </a:xfrm>
          <a:custGeom>
            <a:avLst/>
            <a:gdLst/>
            <a:ahLst/>
            <a:cxnLst/>
            <a:rect l="l" t="t" r="r" b="b"/>
            <a:pathLst>
              <a:path w="3382009" h="368935">
                <a:moveTo>
                  <a:pt x="0" y="368808"/>
                </a:moveTo>
                <a:lnTo>
                  <a:pt x="3381755" y="368808"/>
                </a:lnTo>
                <a:lnTo>
                  <a:pt x="3381755" y="0"/>
                </a:lnTo>
                <a:lnTo>
                  <a:pt x="0" y="0"/>
                </a:lnTo>
                <a:lnTo>
                  <a:pt x="0" y="368808"/>
                </a:lnTo>
                <a:close/>
              </a:path>
            </a:pathLst>
          </a:custGeom>
          <a:solidFill>
            <a:srgbClr val="FF0000"/>
          </a:solidFill>
        </p:spPr>
        <p:txBody>
          <a:bodyPr wrap="square" lIns="0" tIns="0" rIns="0" bIns="0" rtlCol="0"/>
          <a:lstStyle/>
          <a:p>
            <a:endParaRPr/>
          </a:p>
        </p:txBody>
      </p:sp>
      <p:sp>
        <p:nvSpPr>
          <p:cNvPr id="16" name="object 16"/>
          <p:cNvSpPr txBox="1">
            <a:spLocks noGrp="1"/>
          </p:cNvSpPr>
          <p:nvPr>
            <p:ph type="title"/>
          </p:nvPr>
        </p:nvSpPr>
        <p:spPr>
          <a:xfrm>
            <a:off x="8890507" y="17780"/>
            <a:ext cx="1922145" cy="299720"/>
          </a:xfrm>
          <a:prstGeom prst="rect">
            <a:avLst/>
          </a:prstGeom>
        </p:spPr>
        <p:txBody>
          <a:bodyPr vert="horz" wrap="square" lIns="0" tIns="12700" rIns="0" bIns="0" rtlCol="0">
            <a:spAutoFit/>
          </a:bodyPr>
          <a:lstStyle/>
          <a:p>
            <a:pPr marL="12700">
              <a:lnSpc>
                <a:spcPct val="100000"/>
              </a:lnSpc>
              <a:spcBef>
                <a:spcPts val="100"/>
              </a:spcBef>
            </a:pPr>
            <a:r>
              <a:rPr sz="1800" b="0" spc="-15" dirty="0">
                <a:solidFill>
                  <a:srgbClr val="FFFFFF"/>
                </a:solidFill>
                <a:latin typeface="Calibri"/>
                <a:cs typeface="Calibri"/>
              </a:rPr>
              <a:t>“Day </a:t>
            </a:r>
            <a:r>
              <a:rPr sz="1800" b="0" dirty="0">
                <a:solidFill>
                  <a:srgbClr val="FFFFFF"/>
                </a:solidFill>
                <a:latin typeface="Calibri"/>
                <a:cs typeface="Calibri"/>
              </a:rPr>
              <a:t>30”</a:t>
            </a:r>
            <a:r>
              <a:rPr sz="1800" b="0" spc="-50" dirty="0">
                <a:solidFill>
                  <a:srgbClr val="FFFFFF"/>
                </a:solidFill>
                <a:latin typeface="Calibri"/>
                <a:cs typeface="Calibri"/>
              </a:rPr>
              <a:t> </a:t>
            </a:r>
            <a:r>
              <a:rPr sz="1800" b="0" spc="-5" dirty="0">
                <a:solidFill>
                  <a:srgbClr val="FFFFFF"/>
                </a:solidFill>
                <a:latin typeface="Calibri"/>
                <a:cs typeface="Calibri"/>
              </a:rPr>
              <a:t>experience</a:t>
            </a:r>
            <a:endParaRPr sz="1800">
              <a:latin typeface="Calibri"/>
              <a:cs typeface="Calibri"/>
            </a:endParaRPr>
          </a:p>
        </p:txBody>
      </p:sp>
      <p:sp>
        <p:nvSpPr>
          <p:cNvPr id="17" name="object 17"/>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solidFill>
            <a:srgbClr val="D9D9D9"/>
          </a:solidFill>
        </p:spPr>
        <p:txBody>
          <a:bodyPr wrap="square" lIns="0" tIns="0" rIns="0" bIns="0" rtlCol="0"/>
          <a:lstStyle/>
          <a:p>
            <a:endParaRPr/>
          </a:p>
        </p:txBody>
      </p:sp>
      <p:sp>
        <p:nvSpPr>
          <p:cNvPr id="18" name="object 18"/>
          <p:cNvSpPr/>
          <p:nvPr/>
        </p:nvSpPr>
        <p:spPr>
          <a:xfrm>
            <a:off x="10133076" y="2770632"/>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19" name="object 19"/>
          <p:cNvSpPr/>
          <p:nvPr/>
        </p:nvSpPr>
        <p:spPr>
          <a:xfrm>
            <a:off x="9813035" y="2770632"/>
            <a:ext cx="192405" cy="0"/>
          </a:xfrm>
          <a:custGeom>
            <a:avLst/>
            <a:gdLst/>
            <a:ahLst/>
            <a:cxnLst/>
            <a:rect l="l" t="t" r="r" b="b"/>
            <a:pathLst>
              <a:path w="192404">
                <a:moveTo>
                  <a:pt x="0" y="0"/>
                </a:moveTo>
                <a:lnTo>
                  <a:pt x="192024" y="0"/>
                </a:lnTo>
              </a:path>
            </a:pathLst>
          </a:custGeom>
          <a:ln w="9144">
            <a:solidFill>
              <a:srgbClr val="D9D9D9"/>
            </a:solidFill>
          </a:ln>
        </p:spPr>
        <p:txBody>
          <a:bodyPr wrap="square" lIns="0" tIns="0" rIns="0" bIns="0" rtlCol="0"/>
          <a:lstStyle/>
          <a:p>
            <a:endParaRPr/>
          </a:p>
        </p:txBody>
      </p:sp>
      <p:sp>
        <p:nvSpPr>
          <p:cNvPr id="20" name="object 20"/>
          <p:cNvSpPr/>
          <p:nvPr/>
        </p:nvSpPr>
        <p:spPr>
          <a:xfrm>
            <a:off x="7258811" y="2770632"/>
            <a:ext cx="2426335" cy="0"/>
          </a:xfrm>
          <a:custGeom>
            <a:avLst/>
            <a:gdLst/>
            <a:ahLst/>
            <a:cxnLst/>
            <a:rect l="l" t="t" r="r" b="b"/>
            <a:pathLst>
              <a:path w="2426334">
                <a:moveTo>
                  <a:pt x="0" y="0"/>
                </a:moveTo>
                <a:lnTo>
                  <a:pt x="2426208" y="0"/>
                </a:lnTo>
              </a:path>
            </a:pathLst>
          </a:custGeom>
          <a:ln w="9144">
            <a:solidFill>
              <a:srgbClr val="D9D9D9"/>
            </a:solidFill>
          </a:ln>
        </p:spPr>
        <p:txBody>
          <a:bodyPr wrap="square" lIns="0" tIns="0" rIns="0" bIns="0" rtlCol="0"/>
          <a:lstStyle/>
          <a:p>
            <a:endParaRPr/>
          </a:p>
        </p:txBody>
      </p:sp>
      <p:sp>
        <p:nvSpPr>
          <p:cNvPr id="21" name="object 21"/>
          <p:cNvSpPr/>
          <p:nvPr/>
        </p:nvSpPr>
        <p:spPr>
          <a:xfrm>
            <a:off x="6618731" y="2770632"/>
            <a:ext cx="512445" cy="0"/>
          </a:xfrm>
          <a:custGeom>
            <a:avLst/>
            <a:gdLst/>
            <a:ahLst/>
            <a:cxnLst/>
            <a:rect l="l" t="t" r="r" b="b"/>
            <a:pathLst>
              <a:path w="512445">
                <a:moveTo>
                  <a:pt x="0" y="0"/>
                </a:moveTo>
                <a:lnTo>
                  <a:pt x="512064" y="0"/>
                </a:lnTo>
              </a:path>
            </a:pathLst>
          </a:custGeom>
          <a:ln w="9144">
            <a:solidFill>
              <a:srgbClr val="D9D9D9"/>
            </a:solidFill>
          </a:ln>
        </p:spPr>
        <p:txBody>
          <a:bodyPr wrap="square" lIns="0" tIns="0" rIns="0" bIns="0" rtlCol="0"/>
          <a:lstStyle/>
          <a:p>
            <a:endParaRPr/>
          </a:p>
        </p:txBody>
      </p:sp>
      <p:sp>
        <p:nvSpPr>
          <p:cNvPr id="22" name="object 22"/>
          <p:cNvSpPr/>
          <p:nvPr/>
        </p:nvSpPr>
        <p:spPr>
          <a:xfrm>
            <a:off x="4799076" y="2770632"/>
            <a:ext cx="1693545" cy="0"/>
          </a:xfrm>
          <a:custGeom>
            <a:avLst/>
            <a:gdLst/>
            <a:ahLst/>
            <a:cxnLst/>
            <a:rect l="l" t="t" r="r" b="b"/>
            <a:pathLst>
              <a:path w="1693545">
                <a:moveTo>
                  <a:pt x="0" y="0"/>
                </a:moveTo>
                <a:lnTo>
                  <a:pt x="1693164" y="0"/>
                </a:lnTo>
              </a:path>
            </a:pathLst>
          </a:custGeom>
          <a:ln w="9144">
            <a:solidFill>
              <a:srgbClr val="D9D9D9"/>
            </a:solidFill>
          </a:ln>
        </p:spPr>
        <p:txBody>
          <a:bodyPr wrap="square" lIns="0" tIns="0" rIns="0" bIns="0" rtlCol="0"/>
          <a:lstStyle/>
          <a:p>
            <a:endParaRPr/>
          </a:p>
        </p:txBody>
      </p:sp>
      <p:sp>
        <p:nvSpPr>
          <p:cNvPr id="23" name="object 23"/>
          <p:cNvSpPr/>
          <p:nvPr/>
        </p:nvSpPr>
        <p:spPr>
          <a:xfrm>
            <a:off x="10133076" y="2555748"/>
            <a:ext cx="1053465" cy="0"/>
          </a:xfrm>
          <a:custGeom>
            <a:avLst/>
            <a:gdLst/>
            <a:ahLst/>
            <a:cxnLst/>
            <a:rect l="l" t="t" r="r" b="b"/>
            <a:pathLst>
              <a:path w="1053465">
                <a:moveTo>
                  <a:pt x="0" y="0"/>
                </a:moveTo>
                <a:lnTo>
                  <a:pt x="1053083" y="0"/>
                </a:lnTo>
              </a:path>
            </a:pathLst>
          </a:custGeom>
          <a:ln w="9144">
            <a:solidFill>
              <a:srgbClr val="D9D9D9"/>
            </a:solidFill>
          </a:ln>
        </p:spPr>
        <p:txBody>
          <a:bodyPr wrap="square" lIns="0" tIns="0" rIns="0" bIns="0" rtlCol="0"/>
          <a:lstStyle/>
          <a:p>
            <a:endParaRPr/>
          </a:p>
        </p:txBody>
      </p:sp>
      <p:sp>
        <p:nvSpPr>
          <p:cNvPr id="24" name="object 24"/>
          <p:cNvSpPr/>
          <p:nvPr/>
        </p:nvSpPr>
        <p:spPr>
          <a:xfrm>
            <a:off x="4799076" y="2555748"/>
            <a:ext cx="5206365" cy="0"/>
          </a:xfrm>
          <a:custGeom>
            <a:avLst/>
            <a:gdLst/>
            <a:ahLst/>
            <a:cxnLst/>
            <a:rect l="l" t="t" r="r" b="b"/>
            <a:pathLst>
              <a:path w="5206365">
                <a:moveTo>
                  <a:pt x="0" y="0"/>
                </a:moveTo>
                <a:lnTo>
                  <a:pt x="5205983" y="0"/>
                </a:lnTo>
              </a:path>
            </a:pathLst>
          </a:custGeom>
          <a:ln w="9144">
            <a:solidFill>
              <a:srgbClr val="D9D9D9"/>
            </a:solidFill>
          </a:ln>
        </p:spPr>
        <p:txBody>
          <a:bodyPr wrap="square" lIns="0" tIns="0" rIns="0" bIns="0" rtlCol="0"/>
          <a:lstStyle/>
          <a:p>
            <a:endParaRPr/>
          </a:p>
        </p:txBody>
      </p:sp>
      <p:sp>
        <p:nvSpPr>
          <p:cNvPr id="25" name="object 25"/>
          <p:cNvSpPr/>
          <p:nvPr/>
        </p:nvSpPr>
        <p:spPr>
          <a:xfrm>
            <a:off x="4799076" y="2340864"/>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26" name="object 26"/>
          <p:cNvSpPr/>
          <p:nvPr/>
        </p:nvSpPr>
        <p:spPr>
          <a:xfrm>
            <a:off x="4895088"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27" name="object 27"/>
          <p:cNvSpPr/>
          <p:nvPr/>
        </p:nvSpPr>
        <p:spPr>
          <a:xfrm>
            <a:off x="6172200" y="2855976"/>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4471C4"/>
          </a:solidFill>
        </p:spPr>
        <p:txBody>
          <a:bodyPr wrap="square" lIns="0" tIns="0" rIns="0" bIns="0" rtlCol="0"/>
          <a:lstStyle/>
          <a:p>
            <a:endParaRPr/>
          </a:p>
        </p:txBody>
      </p:sp>
      <p:sp>
        <p:nvSpPr>
          <p:cNvPr id="28" name="object 28"/>
          <p:cNvSpPr/>
          <p:nvPr/>
        </p:nvSpPr>
        <p:spPr>
          <a:xfrm>
            <a:off x="6492240" y="2813304"/>
            <a:ext cx="127000" cy="172720"/>
          </a:xfrm>
          <a:custGeom>
            <a:avLst/>
            <a:gdLst/>
            <a:ahLst/>
            <a:cxnLst/>
            <a:rect l="l" t="t" r="r" b="b"/>
            <a:pathLst>
              <a:path w="127000" h="172719">
                <a:moveTo>
                  <a:pt x="126491" y="0"/>
                </a:moveTo>
                <a:lnTo>
                  <a:pt x="0" y="0"/>
                </a:lnTo>
                <a:lnTo>
                  <a:pt x="0" y="172212"/>
                </a:lnTo>
                <a:lnTo>
                  <a:pt x="126491" y="172212"/>
                </a:lnTo>
                <a:lnTo>
                  <a:pt x="126491" y="0"/>
                </a:lnTo>
                <a:close/>
              </a:path>
            </a:pathLst>
          </a:custGeom>
          <a:solidFill>
            <a:srgbClr val="4471C4"/>
          </a:solidFill>
        </p:spPr>
        <p:txBody>
          <a:bodyPr wrap="square" lIns="0" tIns="0" rIns="0" bIns="0" rtlCol="0"/>
          <a:lstStyle/>
          <a:p>
            <a:endParaRPr/>
          </a:p>
        </p:txBody>
      </p:sp>
      <p:sp>
        <p:nvSpPr>
          <p:cNvPr id="29" name="object 29"/>
          <p:cNvSpPr/>
          <p:nvPr/>
        </p:nvSpPr>
        <p:spPr>
          <a:xfrm>
            <a:off x="6810756" y="2770632"/>
            <a:ext cx="128270" cy="215265"/>
          </a:xfrm>
          <a:custGeom>
            <a:avLst/>
            <a:gdLst/>
            <a:ahLst/>
            <a:cxnLst/>
            <a:rect l="l" t="t" r="r" b="b"/>
            <a:pathLst>
              <a:path w="128270" h="215264">
                <a:moveTo>
                  <a:pt x="128016" y="0"/>
                </a:moveTo>
                <a:lnTo>
                  <a:pt x="0" y="0"/>
                </a:lnTo>
                <a:lnTo>
                  <a:pt x="0" y="214883"/>
                </a:lnTo>
                <a:lnTo>
                  <a:pt x="128016" y="214883"/>
                </a:lnTo>
                <a:lnTo>
                  <a:pt x="128016" y="0"/>
                </a:lnTo>
                <a:close/>
              </a:path>
            </a:pathLst>
          </a:custGeom>
          <a:solidFill>
            <a:srgbClr val="4471C4"/>
          </a:solidFill>
        </p:spPr>
        <p:txBody>
          <a:bodyPr wrap="square" lIns="0" tIns="0" rIns="0" bIns="0" rtlCol="0"/>
          <a:lstStyle/>
          <a:p>
            <a:endParaRPr/>
          </a:p>
        </p:txBody>
      </p:sp>
      <p:sp>
        <p:nvSpPr>
          <p:cNvPr id="30" name="object 30"/>
          <p:cNvSpPr/>
          <p:nvPr/>
        </p:nvSpPr>
        <p:spPr>
          <a:xfrm>
            <a:off x="7130795"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4471C4"/>
          </a:solidFill>
        </p:spPr>
        <p:txBody>
          <a:bodyPr wrap="square" lIns="0" tIns="0" rIns="0" bIns="0" rtlCol="0"/>
          <a:lstStyle/>
          <a:p>
            <a:endParaRPr/>
          </a:p>
        </p:txBody>
      </p:sp>
      <p:sp>
        <p:nvSpPr>
          <p:cNvPr id="31" name="object 31"/>
          <p:cNvSpPr/>
          <p:nvPr/>
        </p:nvSpPr>
        <p:spPr>
          <a:xfrm>
            <a:off x="8087868"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4471C4"/>
          </a:solidFill>
        </p:spPr>
        <p:txBody>
          <a:bodyPr wrap="square" lIns="0" tIns="0" rIns="0" bIns="0" rtlCol="0"/>
          <a:lstStyle/>
          <a:p>
            <a:endParaRPr/>
          </a:p>
        </p:txBody>
      </p:sp>
      <p:sp>
        <p:nvSpPr>
          <p:cNvPr id="32" name="object 32"/>
          <p:cNvSpPr/>
          <p:nvPr/>
        </p:nvSpPr>
        <p:spPr>
          <a:xfrm>
            <a:off x="8407907" y="2963417"/>
            <a:ext cx="128270" cy="0"/>
          </a:xfrm>
          <a:custGeom>
            <a:avLst/>
            <a:gdLst/>
            <a:ahLst/>
            <a:cxnLst/>
            <a:rect l="l" t="t" r="r" b="b"/>
            <a:pathLst>
              <a:path w="128270">
                <a:moveTo>
                  <a:pt x="0" y="0"/>
                </a:moveTo>
                <a:lnTo>
                  <a:pt x="128016" y="0"/>
                </a:lnTo>
              </a:path>
            </a:pathLst>
          </a:custGeom>
          <a:ln w="44195">
            <a:solidFill>
              <a:srgbClr val="4471C4"/>
            </a:solidFill>
          </a:ln>
        </p:spPr>
        <p:txBody>
          <a:bodyPr wrap="square" lIns="0" tIns="0" rIns="0" bIns="0" rtlCol="0"/>
          <a:lstStyle/>
          <a:p>
            <a:endParaRPr/>
          </a:p>
        </p:txBody>
      </p:sp>
      <p:sp>
        <p:nvSpPr>
          <p:cNvPr id="33" name="object 33"/>
          <p:cNvSpPr/>
          <p:nvPr/>
        </p:nvSpPr>
        <p:spPr>
          <a:xfrm>
            <a:off x="8727947" y="2898648"/>
            <a:ext cx="127000" cy="86995"/>
          </a:xfrm>
          <a:custGeom>
            <a:avLst/>
            <a:gdLst/>
            <a:ahLst/>
            <a:cxnLst/>
            <a:rect l="l" t="t" r="r" b="b"/>
            <a:pathLst>
              <a:path w="127000" h="86994">
                <a:moveTo>
                  <a:pt x="126492" y="0"/>
                </a:moveTo>
                <a:lnTo>
                  <a:pt x="0" y="0"/>
                </a:lnTo>
                <a:lnTo>
                  <a:pt x="0" y="86867"/>
                </a:lnTo>
                <a:lnTo>
                  <a:pt x="126492" y="86867"/>
                </a:lnTo>
                <a:lnTo>
                  <a:pt x="126492" y="0"/>
                </a:lnTo>
                <a:close/>
              </a:path>
            </a:pathLst>
          </a:custGeom>
          <a:solidFill>
            <a:srgbClr val="4471C4"/>
          </a:solidFill>
        </p:spPr>
        <p:txBody>
          <a:bodyPr wrap="square" lIns="0" tIns="0" rIns="0" bIns="0" rtlCol="0"/>
          <a:lstStyle/>
          <a:p>
            <a:endParaRPr/>
          </a:p>
        </p:txBody>
      </p:sp>
      <p:sp>
        <p:nvSpPr>
          <p:cNvPr id="34" name="object 34"/>
          <p:cNvSpPr/>
          <p:nvPr/>
        </p:nvSpPr>
        <p:spPr>
          <a:xfrm>
            <a:off x="9685019" y="2813304"/>
            <a:ext cx="128270" cy="172720"/>
          </a:xfrm>
          <a:custGeom>
            <a:avLst/>
            <a:gdLst/>
            <a:ahLst/>
            <a:cxnLst/>
            <a:rect l="l" t="t" r="r" b="b"/>
            <a:pathLst>
              <a:path w="128270" h="172719">
                <a:moveTo>
                  <a:pt x="128015" y="0"/>
                </a:moveTo>
                <a:lnTo>
                  <a:pt x="0" y="0"/>
                </a:lnTo>
                <a:lnTo>
                  <a:pt x="0" y="172212"/>
                </a:lnTo>
                <a:lnTo>
                  <a:pt x="128015" y="172212"/>
                </a:lnTo>
                <a:lnTo>
                  <a:pt x="128015" y="0"/>
                </a:lnTo>
                <a:close/>
              </a:path>
            </a:pathLst>
          </a:custGeom>
          <a:solidFill>
            <a:srgbClr val="4471C4"/>
          </a:solidFill>
        </p:spPr>
        <p:txBody>
          <a:bodyPr wrap="square" lIns="0" tIns="0" rIns="0" bIns="0" rtlCol="0"/>
          <a:lstStyle/>
          <a:p>
            <a:endParaRPr/>
          </a:p>
        </p:txBody>
      </p:sp>
      <p:sp>
        <p:nvSpPr>
          <p:cNvPr id="35" name="object 35"/>
          <p:cNvSpPr/>
          <p:nvPr/>
        </p:nvSpPr>
        <p:spPr>
          <a:xfrm>
            <a:off x="10005059" y="2813304"/>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4471C4"/>
          </a:solidFill>
        </p:spPr>
        <p:txBody>
          <a:bodyPr wrap="square" lIns="0" tIns="0" rIns="0" bIns="0" rtlCol="0"/>
          <a:lstStyle/>
          <a:p>
            <a:endParaRPr/>
          </a:p>
        </p:txBody>
      </p:sp>
      <p:sp>
        <p:nvSpPr>
          <p:cNvPr id="36" name="object 36"/>
          <p:cNvSpPr/>
          <p:nvPr/>
        </p:nvSpPr>
        <p:spPr>
          <a:xfrm>
            <a:off x="10323576" y="2898648"/>
            <a:ext cx="128270" cy="86995"/>
          </a:xfrm>
          <a:custGeom>
            <a:avLst/>
            <a:gdLst/>
            <a:ahLst/>
            <a:cxnLst/>
            <a:rect l="l" t="t" r="r" b="b"/>
            <a:pathLst>
              <a:path w="128270" h="86994">
                <a:moveTo>
                  <a:pt x="128016" y="0"/>
                </a:moveTo>
                <a:lnTo>
                  <a:pt x="0" y="0"/>
                </a:lnTo>
                <a:lnTo>
                  <a:pt x="0" y="86867"/>
                </a:lnTo>
                <a:lnTo>
                  <a:pt x="128016" y="86867"/>
                </a:lnTo>
                <a:lnTo>
                  <a:pt x="128016" y="0"/>
                </a:lnTo>
                <a:close/>
              </a:path>
            </a:pathLst>
          </a:custGeom>
          <a:solidFill>
            <a:srgbClr val="4471C4"/>
          </a:solidFill>
        </p:spPr>
        <p:txBody>
          <a:bodyPr wrap="square" lIns="0" tIns="0" rIns="0" bIns="0" rtlCol="0"/>
          <a:lstStyle/>
          <a:p>
            <a:endParaRPr/>
          </a:p>
        </p:txBody>
      </p:sp>
      <p:sp>
        <p:nvSpPr>
          <p:cNvPr id="37" name="object 37"/>
          <p:cNvSpPr/>
          <p:nvPr/>
        </p:nvSpPr>
        <p:spPr>
          <a:xfrm>
            <a:off x="5533644" y="2898648"/>
            <a:ext cx="128270" cy="86995"/>
          </a:xfrm>
          <a:custGeom>
            <a:avLst/>
            <a:gdLst/>
            <a:ahLst/>
            <a:cxnLst/>
            <a:rect l="l" t="t" r="r" b="b"/>
            <a:pathLst>
              <a:path w="128270" h="86994">
                <a:moveTo>
                  <a:pt x="128015" y="0"/>
                </a:moveTo>
                <a:lnTo>
                  <a:pt x="0" y="0"/>
                </a:lnTo>
                <a:lnTo>
                  <a:pt x="0" y="86867"/>
                </a:lnTo>
                <a:lnTo>
                  <a:pt x="128015" y="86867"/>
                </a:lnTo>
                <a:lnTo>
                  <a:pt x="128015" y="0"/>
                </a:lnTo>
                <a:close/>
              </a:path>
            </a:pathLst>
          </a:custGeom>
          <a:solidFill>
            <a:srgbClr val="EC7C30"/>
          </a:solidFill>
        </p:spPr>
        <p:txBody>
          <a:bodyPr wrap="square" lIns="0" tIns="0" rIns="0" bIns="0" rtlCol="0"/>
          <a:lstStyle/>
          <a:p>
            <a:endParaRPr/>
          </a:p>
        </p:txBody>
      </p:sp>
      <p:sp>
        <p:nvSpPr>
          <p:cNvPr id="38" name="object 38"/>
          <p:cNvSpPr/>
          <p:nvPr/>
        </p:nvSpPr>
        <p:spPr>
          <a:xfrm>
            <a:off x="5853684" y="2963417"/>
            <a:ext cx="127000" cy="0"/>
          </a:xfrm>
          <a:custGeom>
            <a:avLst/>
            <a:gdLst/>
            <a:ahLst/>
            <a:cxnLst/>
            <a:rect l="l" t="t" r="r" b="b"/>
            <a:pathLst>
              <a:path w="127000">
                <a:moveTo>
                  <a:pt x="0" y="0"/>
                </a:moveTo>
                <a:lnTo>
                  <a:pt x="126491" y="0"/>
                </a:lnTo>
              </a:path>
            </a:pathLst>
          </a:custGeom>
          <a:ln w="44195">
            <a:solidFill>
              <a:srgbClr val="EC7C30"/>
            </a:solidFill>
          </a:ln>
        </p:spPr>
        <p:txBody>
          <a:bodyPr wrap="square" lIns="0" tIns="0" rIns="0" bIns="0" rtlCol="0"/>
          <a:lstStyle/>
          <a:p>
            <a:endParaRPr/>
          </a:p>
        </p:txBody>
      </p:sp>
      <p:sp>
        <p:nvSpPr>
          <p:cNvPr id="39" name="object 39"/>
          <p:cNvSpPr/>
          <p:nvPr/>
        </p:nvSpPr>
        <p:spPr>
          <a:xfrm>
            <a:off x="6492240" y="2727960"/>
            <a:ext cx="127000" cy="85725"/>
          </a:xfrm>
          <a:custGeom>
            <a:avLst/>
            <a:gdLst/>
            <a:ahLst/>
            <a:cxnLst/>
            <a:rect l="l" t="t" r="r" b="b"/>
            <a:pathLst>
              <a:path w="127000" h="85725">
                <a:moveTo>
                  <a:pt x="0" y="85344"/>
                </a:moveTo>
                <a:lnTo>
                  <a:pt x="126491" y="85344"/>
                </a:lnTo>
                <a:lnTo>
                  <a:pt x="126491" y="0"/>
                </a:lnTo>
                <a:lnTo>
                  <a:pt x="0" y="0"/>
                </a:lnTo>
                <a:lnTo>
                  <a:pt x="0" y="85344"/>
                </a:lnTo>
                <a:close/>
              </a:path>
            </a:pathLst>
          </a:custGeom>
          <a:solidFill>
            <a:srgbClr val="EC7C30"/>
          </a:solidFill>
        </p:spPr>
        <p:txBody>
          <a:bodyPr wrap="square" lIns="0" tIns="0" rIns="0" bIns="0" rtlCol="0"/>
          <a:lstStyle/>
          <a:p>
            <a:endParaRPr/>
          </a:p>
        </p:txBody>
      </p:sp>
      <p:sp>
        <p:nvSpPr>
          <p:cNvPr id="40" name="object 40"/>
          <p:cNvSpPr/>
          <p:nvPr/>
        </p:nvSpPr>
        <p:spPr>
          <a:xfrm>
            <a:off x="6810756" y="2641092"/>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EC7C30"/>
          </a:solidFill>
        </p:spPr>
        <p:txBody>
          <a:bodyPr wrap="square" lIns="0" tIns="0" rIns="0" bIns="0" rtlCol="0"/>
          <a:lstStyle/>
          <a:p>
            <a:endParaRPr/>
          </a:p>
        </p:txBody>
      </p:sp>
      <p:sp>
        <p:nvSpPr>
          <p:cNvPr id="41" name="object 41"/>
          <p:cNvSpPr/>
          <p:nvPr/>
        </p:nvSpPr>
        <p:spPr>
          <a:xfrm>
            <a:off x="7130795" y="2727960"/>
            <a:ext cx="128270" cy="170815"/>
          </a:xfrm>
          <a:custGeom>
            <a:avLst/>
            <a:gdLst/>
            <a:ahLst/>
            <a:cxnLst/>
            <a:rect l="l" t="t" r="r" b="b"/>
            <a:pathLst>
              <a:path w="128270" h="170814">
                <a:moveTo>
                  <a:pt x="128015" y="0"/>
                </a:moveTo>
                <a:lnTo>
                  <a:pt x="0" y="0"/>
                </a:lnTo>
                <a:lnTo>
                  <a:pt x="0" y="170687"/>
                </a:lnTo>
                <a:lnTo>
                  <a:pt x="128015" y="170687"/>
                </a:lnTo>
                <a:lnTo>
                  <a:pt x="128015" y="0"/>
                </a:lnTo>
                <a:close/>
              </a:path>
            </a:pathLst>
          </a:custGeom>
          <a:solidFill>
            <a:srgbClr val="EC7C30"/>
          </a:solidFill>
        </p:spPr>
        <p:txBody>
          <a:bodyPr wrap="square" lIns="0" tIns="0" rIns="0" bIns="0" rtlCol="0"/>
          <a:lstStyle/>
          <a:p>
            <a:endParaRPr/>
          </a:p>
        </p:txBody>
      </p:sp>
      <p:sp>
        <p:nvSpPr>
          <p:cNvPr id="42" name="object 42"/>
          <p:cNvSpPr/>
          <p:nvPr/>
        </p:nvSpPr>
        <p:spPr>
          <a:xfrm>
            <a:off x="7449311" y="2963417"/>
            <a:ext cx="128270" cy="0"/>
          </a:xfrm>
          <a:custGeom>
            <a:avLst/>
            <a:gdLst/>
            <a:ahLst/>
            <a:cxnLst/>
            <a:rect l="l" t="t" r="r" b="b"/>
            <a:pathLst>
              <a:path w="128270">
                <a:moveTo>
                  <a:pt x="0" y="0"/>
                </a:moveTo>
                <a:lnTo>
                  <a:pt x="128016" y="0"/>
                </a:lnTo>
              </a:path>
            </a:pathLst>
          </a:custGeom>
          <a:ln w="44195">
            <a:solidFill>
              <a:srgbClr val="EC7C30"/>
            </a:solidFill>
          </a:ln>
        </p:spPr>
        <p:txBody>
          <a:bodyPr wrap="square" lIns="0" tIns="0" rIns="0" bIns="0" rtlCol="0"/>
          <a:lstStyle/>
          <a:p>
            <a:endParaRPr/>
          </a:p>
        </p:txBody>
      </p:sp>
      <p:sp>
        <p:nvSpPr>
          <p:cNvPr id="43" name="object 43"/>
          <p:cNvSpPr/>
          <p:nvPr/>
        </p:nvSpPr>
        <p:spPr>
          <a:xfrm>
            <a:off x="8727947" y="2813304"/>
            <a:ext cx="127000" cy="85725"/>
          </a:xfrm>
          <a:custGeom>
            <a:avLst/>
            <a:gdLst/>
            <a:ahLst/>
            <a:cxnLst/>
            <a:rect l="l" t="t" r="r" b="b"/>
            <a:pathLst>
              <a:path w="127000" h="85725">
                <a:moveTo>
                  <a:pt x="0" y="85344"/>
                </a:moveTo>
                <a:lnTo>
                  <a:pt x="126492" y="85344"/>
                </a:lnTo>
                <a:lnTo>
                  <a:pt x="126492" y="0"/>
                </a:lnTo>
                <a:lnTo>
                  <a:pt x="0" y="0"/>
                </a:lnTo>
                <a:lnTo>
                  <a:pt x="0" y="85344"/>
                </a:lnTo>
                <a:close/>
              </a:path>
            </a:pathLst>
          </a:custGeom>
          <a:solidFill>
            <a:srgbClr val="EC7C30"/>
          </a:solidFill>
        </p:spPr>
        <p:txBody>
          <a:bodyPr wrap="square" lIns="0" tIns="0" rIns="0" bIns="0" rtlCol="0"/>
          <a:lstStyle/>
          <a:p>
            <a:endParaRPr/>
          </a:p>
        </p:txBody>
      </p:sp>
      <p:sp>
        <p:nvSpPr>
          <p:cNvPr id="44" name="object 44"/>
          <p:cNvSpPr/>
          <p:nvPr/>
        </p:nvSpPr>
        <p:spPr>
          <a:xfrm>
            <a:off x="9046464" y="2941320"/>
            <a:ext cx="128270" cy="44450"/>
          </a:xfrm>
          <a:custGeom>
            <a:avLst/>
            <a:gdLst/>
            <a:ahLst/>
            <a:cxnLst/>
            <a:rect l="l" t="t" r="r" b="b"/>
            <a:pathLst>
              <a:path w="128270" h="44450">
                <a:moveTo>
                  <a:pt x="0" y="44196"/>
                </a:moveTo>
                <a:lnTo>
                  <a:pt x="128015" y="44196"/>
                </a:lnTo>
                <a:lnTo>
                  <a:pt x="128015" y="0"/>
                </a:lnTo>
                <a:lnTo>
                  <a:pt x="0" y="0"/>
                </a:lnTo>
                <a:lnTo>
                  <a:pt x="0" y="44196"/>
                </a:lnTo>
                <a:close/>
              </a:path>
            </a:pathLst>
          </a:custGeom>
          <a:solidFill>
            <a:srgbClr val="EC7C30"/>
          </a:solidFill>
        </p:spPr>
        <p:txBody>
          <a:bodyPr wrap="square" lIns="0" tIns="0" rIns="0" bIns="0" rtlCol="0"/>
          <a:lstStyle/>
          <a:p>
            <a:endParaRPr/>
          </a:p>
        </p:txBody>
      </p:sp>
      <p:sp>
        <p:nvSpPr>
          <p:cNvPr id="45" name="object 45"/>
          <p:cNvSpPr/>
          <p:nvPr/>
        </p:nvSpPr>
        <p:spPr>
          <a:xfrm>
            <a:off x="9685019" y="2683764"/>
            <a:ext cx="128270" cy="129539"/>
          </a:xfrm>
          <a:custGeom>
            <a:avLst/>
            <a:gdLst/>
            <a:ahLst/>
            <a:cxnLst/>
            <a:rect l="l" t="t" r="r" b="b"/>
            <a:pathLst>
              <a:path w="128270" h="129539">
                <a:moveTo>
                  <a:pt x="128015" y="0"/>
                </a:moveTo>
                <a:lnTo>
                  <a:pt x="0" y="0"/>
                </a:lnTo>
                <a:lnTo>
                  <a:pt x="0" y="129539"/>
                </a:lnTo>
                <a:lnTo>
                  <a:pt x="128015" y="129539"/>
                </a:lnTo>
                <a:lnTo>
                  <a:pt x="128015" y="0"/>
                </a:lnTo>
                <a:close/>
              </a:path>
            </a:pathLst>
          </a:custGeom>
          <a:solidFill>
            <a:srgbClr val="EC7C30"/>
          </a:solidFill>
        </p:spPr>
        <p:txBody>
          <a:bodyPr wrap="square" lIns="0" tIns="0" rIns="0" bIns="0" rtlCol="0"/>
          <a:lstStyle/>
          <a:p>
            <a:endParaRPr/>
          </a:p>
        </p:txBody>
      </p:sp>
      <p:sp>
        <p:nvSpPr>
          <p:cNvPr id="46" name="object 46"/>
          <p:cNvSpPr/>
          <p:nvPr/>
        </p:nvSpPr>
        <p:spPr>
          <a:xfrm>
            <a:off x="10005059" y="2641092"/>
            <a:ext cx="128270" cy="172720"/>
          </a:xfrm>
          <a:custGeom>
            <a:avLst/>
            <a:gdLst/>
            <a:ahLst/>
            <a:cxnLst/>
            <a:rect l="l" t="t" r="r" b="b"/>
            <a:pathLst>
              <a:path w="128270" h="172719">
                <a:moveTo>
                  <a:pt x="128016" y="0"/>
                </a:moveTo>
                <a:lnTo>
                  <a:pt x="0" y="0"/>
                </a:lnTo>
                <a:lnTo>
                  <a:pt x="0" y="172212"/>
                </a:lnTo>
                <a:lnTo>
                  <a:pt x="128016" y="172212"/>
                </a:lnTo>
                <a:lnTo>
                  <a:pt x="128016" y="0"/>
                </a:lnTo>
                <a:close/>
              </a:path>
            </a:pathLst>
          </a:custGeom>
          <a:solidFill>
            <a:srgbClr val="EC7C30"/>
          </a:solidFill>
        </p:spPr>
        <p:txBody>
          <a:bodyPr wrap="square" lIns="0" tIns="0" rIns="0" bIns="0" rtlCol="0"/>
          <a:lstStyle/>
          <a:p>
            <a:endParaRPr/>
          </a:p>
        </p:txBody>
      </p:sp>
      <p:sp>
        <p:nvSpPr>
          <p:cNvPr id="47" name="object 47"/>
          <p:cNvSpPr/>
          <p:nvPr/>
        </p:nvSpPr>
        <p:spPr>
          <a:xfrm>
            <a:off x="10323576" y="2813304"/>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EC7C30"/>
          </a:solidFill>
        </p:spPr>
        <p:txBody>
          <a:bodyPr wrap="square" lIns="0" tIns="0" rIns="0" bIns="0" rtlCol="0"/>
          <a:lstStyle/>
          <a:p>
            <a:endParaRPr/>
          </a:p>
        </p:txBody>
      </p:sp>
      <p:sp>
        <p:nvSpPr>
          <p:cNvPr id="48" name="object 48"/>
          <p:cNvSpPr/>
          <p:nvPr/>
        </p:nvSpPr>
        <p:spPr>
          <a:xfrm>
            <a:off x="10643616" y="2963417"/>
            <a:ext cx="128270" cy="0"/>
          </a:xfrm>
          <a:custGeom>
            <a:avLst/>
            <a:gdLst/>
            <a:ahLst/>
            <a:cxnLst/>
            <a:rect l="l" t="t" r="r" b="b"/>
            <a:pathLst>
              <a:path w="128270">
                <a:moveTo>
                  <a:pt x="0" y="0"/>
                </a:moveTo>
                <a:lnTo>
                  <a:pt x="128015" y="0"/>
                </a:lnTo>
              </a:path>
            </a:pathLst>
          </a:custGeom>
          <a:ln w="44195">
            <a:solidFill>
              <a:srgbClr val="EC7C30"/>
            </a:solidFill>
          </a:ln>
        </p:spPr>
        <p:txBody>
          <a:bodyPr wrap="square" lIns="0" tIns="0" rIns="0" bIns="0" rtlCol="0"/>
          <a:lstStyle/>
          <a:p>
            <a:endParaRPr/>
          </a:p>
        </p:txBody>
      </p:sp>
      <p:sp>
        <p:nvSpPr>
          <p:cNvPr id="49" name="object 49"/>
          <p:cNvSpPr/>
          <p:nvPr/>
        </p:nvSpPr>
        <p:spPr>
          <a:xfrm>
            <a:off x="6172200" y="2813304"/>
            <a:ext cx="128270" cy="43180"/>
          </a:xfrm>
          <a:custGeom>
            <a:avLst/>
            <a:gdLst/>
            <a:ahLst/>
            <a:cxnLst/>
            <a:rect l="l" t="t" r="r" b="b"/>
            <a:pathLst>
              <a:path w="128270" h="43180">
                <a:moveTo>
                  <a:pt x="0" y="42672"/>
                </a:moveTo>
                <a:lnTo>
                  <a:pt x="128015" y="42672"/>
                </a:lnTo>
                <a:lnTo>
                  <a:pt x="128015" y="0"/>
                </a:lnTo>
                <a:lnTo>
                  <a:pt x="0" y="0"/>
                </a:lnTo>
                <a:lnTo>
                  <a:pt x="0" y="42672"/>
                </a:lnTo>
                <a:close/>
              </a:path>
            </a:pathLst>
          </a:custGeom>
          <a:solidFill>
            <a:srgbClr val="A4A4A4"/>
          </a:solidFill>
        </p:spPr>
        <p:txBody>
          <a:bodyPr wrap="square" lIns="0" tIns="0" rIns="0" bIns="0" rtlCol="0"/>
          <a:lstStyle/>
          <a:p>
            <a:endParaRPr/>
          </a:p>
        </p:txBody>
      </p:sp>
      <p:sp>
        <p:nvSpPr>
          <p:cNvPr id="50" name="object 50"/>
          <p:cNvSpPr/>
          <p:nvPr/>
        </p:nvSpPr>
        <p:spPr>
          <a:xfrm>
            <a:off x="6810756" y="2555748"/>
            <a:ext cx="128270" cy="85725"/>
          </a:xfrm>
          <a:custGeom>
            <a:avLst/>
            <a:gdLst/>
            <a:ahLst/>
            <a:cxnLst/>
            <a:rect l="l" t="t" r="r" b="b"/>
            <a:pathLst>
              <a:path w="128270" h="85725">
                <a:moveTo>
                  <a:pt x="0" y="85344"/>
                </a:moveTo>
                <a:lnTo>
                  <a:pt x="128016" y="85344"/>
                </a:lnTo>
                <a:lnTo>
                  <a:pt x="128016" y="0"/>
                </a:lnTo>
                <a:lnTo>
                  <a:pt x="0" y="0"/>
                </a:lnTo>
                <a:lnTo>
                  <a:pt x="0" y="85344"/>
                </a:lnTo>
                <a:close/>
              </a:path>
            </a:pathLst>
          </a:custGeom>
          <a:solidFill>
            <a:srgbClr val="A4A4A4"/>
          </a:solidFill>
        </p:spPr>
        <p:txBody>
          <a:bodyPr wrap="square" lIns="0" tIns="0" rIns="0" bIns="0" rtlCol="0"/>
          <a:lstStyle/>
          <a:p>
            <a:endParaRPr/>
          </a:p>
        </p:txBody>
      </p:sp>
      <p:sp>
        <p:nvSpPr>
          <p:cNvPr id="51" name="object 51"/>
          <p:cNvSpPr/>
          <p:nvPr/>
        </p:nvSpPr>
        <p:spPr>
          <a:xfrm>
            <a:off x="9046464"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A4A4A4"/>
          </a:solidFill>
        </p:spPr>
        <p:txBody>
          <a:bodyPr wrap="square" lIns="0" tIns="0" rIns="0" bIns="0" rtlCol="0"/>
          <a:lstStyle/>
          <a:p>
            <a:endParaRPr/>
          </a:p>
        </p:txBody>
      </p:sp>
      <p:sp>
        <p:nvSpPr>
          <p:cNvPr id="52" name="object 52"/>
          <p:cNvSpPr/>
          <p:nvPr/>
        </p:nvSpPr>
        <p:spPr>
          <a:xfrm>
            <a:off x="10005059" y="2598420"/>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3" name="object 53"/>
          <p:cNvSpPr/>
          <p:nvPr/>
        </p:nvSpPr>
        <p:spPr>
          <a:xfrm>
            <a:off x="10323576" y="2770632"/>
            <a:ext cx="128270" cy="43180"/>
          </a:xfrm>
          <a:custGeom>
            <a:avLst/>
            <a:gdLst/>
            <a:ahLst/>
            <a:cxnLst/>
            <a:rect l="l" t="t" r="r" b="b"/>
            <a:pathLst>
              <a:path w="128270" h="43180">
                <a:moveTo>
                  <a:pt x="0" y="42671"/>
                </a:moveTo>
                <a:lnTo>
                  <a:pt x="128016" y="42671"/>
                </a:lnTo>
                <a:lnTo>
                  <a:pt x="128016" y="0"/>
                </a:lnTo>
                <a:lnTo>
                  <a:pt x="0" y="0"/>
                </a:lnTo>
                <a:lnTo>
                  <a:pt x="0" y="42671"/>
                </a:lnTo>
                <a:close/>
              </a:path>
            </a:pathLst>
          </a:custGeom>
          <a:solidFill>
            <a:srgbClr val="A4A4A4"/>
          </a:solidFill>
        </p:spPr>
        <p:txBody>
          <a:bodyPr wrap="square" lIns="0" tIns="0" rIns="0" bIns="0" rtlCol="0"/>
          <a:lstStyle/>
          <a:p>
            <a:endParaRPr/>
          </a:p>
        </p:txBody>
      </p:sp>
      <p:sp>
        <p:nvSpPr>
          <p:cNvPr id="54" name="object 54"/>
          <p:cNvSpPr/>
          <p:nvPr/>
        </p:nvSpPr>
        <p:spPr>
          <a:xfrm>
            <a:off x="6810756" y="2513076"/>
            <a:ext cx="128270" cy="43180"/>
          </a:xfrm>
          <a:custGeom>
            <a:avLst/>
            <a:gdLst/>
            <a:ahLst/>
            <a:cxnLst/>
            <a:rect l="l" t="t" r="r" b="b"/>
            <a:pathLst>
              <a:path w="128270" h="43180">
                <a:moveTo>
                  <a:pt x="0" y="42672"/>
                </a:moveTo>
                <a:lnTo>
                  <a:pt x="128016" y="42672"/>
                </a:lnTo>
                <a:lnTo>
                  <a:pt x="128016" y="0"/>
                </a:lnTo>
                <a:lnTo>
                  <a:pt x="0" y="0"/>
                </a:lnTo>
                <a:lnTo>
                  <a:pt x="0" y="42672"/>
                </a:lnTo>
                <a:close/>
              </a:path>
            </a:pathLst>
          </a:custGeom>
          <a:solidFill>
            <a:srgbClr val="FFC000"/>
          </a:solidFill>
        </p:spPr>
        <p:txBody>
          <a:bodyPr wrap="square" lIns="0" tIns="0" rIns="0" bIns="0" rtlCol="0"/>
          <a:lstStyle/>
          <a:p>
            <a:endParaRPr/>
          </a:p>
        </p:txBody>
      </p:sp>
      <p:sp>
        <p:nvSpPr>
          <p:cNvPr id="55" name="object 55"/>
          <p:cNvSpPr/>
          <p:nvPr/>
        </p:nvSpPr>
        <p:spPr>
          <a:xfrm>
            <a:off x="8087868" y="2855976"/>
            <a:ext cx="128270" cy="85725"/>
          </a:xfrm>
          <a:custGeom>
            <a:avLst/>
            <a:gdLst/>
            <a:ahLst/>
            <a:cxnLst/>
            <a:rect l="l" t="t" r="r" b="b"/>
            <a:pathLst>
              <a:path w="128270" h="85725">
                <a:moveTo>
                  <a:pt x="0" y="85344"/>
                </a:moveTo>
                <a:lnTo>
                  <a:pt x="128015" y="85344"/>
                </a:lnTo>
                <a:lnTo>
                  <a:pt x="128015" y="0"/>
                </a:lnTo>
                <a:lnTo>
                  <a:pt x="0" y="0"/>
                </a:lnTo>
                <a:lnTo>
                  <a:pt x="0" y="85344"/>
                </a:lnTo>
                <a:close/>
              </a:path>
            </a:pathLst>
          </a:custGeom>
          <a:solidFill>
            <a:srgbClr val="FFC000"/>
          </a:solidFill>
        </p:spPr>
        <p:txBody>
          <a:bodyPr wrap="square" lIns="0" tIns="0" rIns="0" bIns="0" rtlCol="0"/>
          <a:lstStyle/>
          <a:p>
            <a:endParaRPr/>
          </a:p>
        </p:txBody>
      </p:sp>
      <p:sp>
        <p:nvSpPr>
          <p:cNvPr id="56" name="object 56"/>
          <p:cNvSpPr/>
          <p:nvPr/>
        </p:nvSpPr>
        <p:spPr>
          <a:xfrm>
            <a:off x="9366504" y="2963417"/>
            <a:ext cx="127000" cy="0"/>
          </a:xfrm>
          <a:custGeom>
            <a:avLst/>
            <a:gdLst/>
            <a:ahLst/>
            <a:cxnLst/>
            <a:rect l="l" t="t" r="r" b="b"/>
            <a:pathLst>
              <a:path w="127000">
                <a:moveTo>
                  <a:pt x="0" y="0"/>
                </a:moveTo>
                <a:lnTo>
                  <a:pt x="126492" y="0"/>
                </a:lnTo>
              </a:path>
            </a:pathLst>
          </a:custGeom>
          <a:ln w="44195">
            <a:solidFill>
              <a:srgbClr val="FFC000"/>
            </a:solidFill>
          </a:ln>
        </p:spPr>
        <p:txBody>
          <a:bodyPr wrap="square" lIns="0" tIns="0" rIns="0" bIns="0" rtlCol="0"/>
          <a:lstStyle/>
          <a:p>
            <a:endParaRPr/>
          </a:p>
        </p:txBody>
      </p:sp>
      <p:sp>
        <p:nvSpPr>
          <p:cNvPr id="57" name="object 57"/>
          <p:cNvSpPr/>
          <p:nvPr/>
        </p:nvSpPr>
        <p:spPr>
          <a:xfrm>
            <a:off x="10005059" y="2468879"/>
            <a:ext cx="128270" cy="129539"/>
          </a:xfrm>
          <a:custGeom>
            <a:avLst/>
            <a:gdLst/>
            <a:ahLst/>
            <a:cxnLst/>
            <a:rect l="l" t="t" r="r" b="b"/>
            <a:pathLst>
              <a:path w="128270" h="129539">
                <a:moveTo>
                  <a:pt x="128016" y="0"/>
                </a:moveTo>
                <a:lnTo>
                  <a:pt x="0" y="0"/>
                </a:lnTo>
                <a:lnTo>
                  <a:pt x="0" y="129540"/>
                </a:lnTo>
                <a:lnTo>
                  <a:pt x="128016" y="129540"/>
                </a:lnTo>
                <a:lnTo>
                  <a:pt x="128016" y="0"/>
                </a:lnTo>
                <a:close/>
              </a:path>
            </a:pathLst>
          </a:custGeom>
          <a:solidFill>
            <a:srgbClr val="FFC000"/>
          </a:solidFill>
        </p:spPr>
        <p:txBody>
          <a:bodyPr wrap="square" lIns="0" tIns="0" rIns="0" bIns="0" rtlCol="0"/>
          <a:lstStyle/>
          <a:p>
            <a:endParaRPr/>
          </a:p>
        </p:txBody>
      </p:sp>
      <p:sp>
        <p:nvSpPr>
          <p:cNvPr id="58" name="object 58"/>
          <p:cNvSpPr/>
          <p:nvPr/>
        </p:nvSpPr>
        <p:spPr>
          <a:xfrm>
            <a:off x="4799076" y="2985516"/>
            <a:ext cx="6387465" cy="0"/>
          </a:xfrm>
          <a:custGeom>
            <a:avLst/>
            <a:gdLst/>
            <a:ahLst/>
            <a:cxnLst/>
            <a:rect l="l" t="t" r="r" b="b"/>
            <a:pathLst>
              <a:path w="6387465">
                <a:moveTo>
                  <a:pt x="0" y="0"/>
                </a:moveTo>
                <a:lnTo>
                  <a:pt x="6387083" y="0"/>
                </a:lnTo>
              </a:path>
            </a:pathLst>
          </a:custGeom>
          <a:ln w="9144">
            <a:solidFill>
              <a:srgbClr val="D9D9D9"/>
            </a:solidFill>
          </a:ln>
        </p:spPr>
        <p:txBody>
          <a:bodyPr wrap="square" lIns="0" tIns="0" rIns="0" bIns="0" rtlCol="0"/>
          <a:lstStyle/>
          <a:p>
            <a:endParaRPr/>
          </a:p>
        </p:txBody>
      </p:sp>
      <p:sp>
        <p:nvSpPr>
          <p:cNvPr id="59" name="object 59"/>
          <p:cNvSpPr/>
          <p:nvPr/>
        </p:nvSpPr>
        <p:spPr>
          <a:xfrm>
            <a:off x="4799076"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0" name="object 60"/>
          <p:cNvSpPr/>
          <p:nvPr/>
        </p:nvSpPr>
        <p:spPr>
          <a:xfrm>
            <a:off x="511911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1" name="object 61"/>
          <p:cNvSpPr/>
          <p:nvPr/>
        </p:nvSpPr>
        <p:spPr>
          <a:xfrm>
            <a:off x="543763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2" name="object 62"/>
          <p:cNvSpPr/>
          <p:nvPr/>
        </p:nvSpPr>
        <p:spPr>
          <a:xfrm>
            <a:off x="5757671"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3" name="object 63"/>
          <p:cNvSpPr/>
          <p:nvPr/>
        </p:nvSpPr>
        <p:spPr>
          <a:xfrm>
            <a:off x="607618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4" name="object 64"/>
          <p:cNvSpPr/>
          <p:nvPr/>
        </p:nvSpPr>
        <p:spPr>
          <a:xfrm>
            <a:off x="6396228"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5" name="object 65"/>
          <p:cNvSpPr/>
          <p:nvPr/>
        </p:nvSpPr>
        <p:spPr>
          <a:xfrm>
            <a:off x="67147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6" name="object 66"/>
          <p:cNvSpPr/>
          <p:nvPr/>
        </p:nvSpPr>
        <p:spPr>
          <a:xfrm>
            <a:off x="703478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7" name="object 67"/>
          <p:cNvSpPr/>
          <p:nvPr/>
        </p:nvSpPr>
        <p:spPr>
          <a:xfrm>
            <a:off x="735330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8" name="object 68"/>
          <p:cNvSpPr/>
          <p:nvPr/>
        </p:nvSpPr>
        <p:spPr>
          <a:xfrm>
            <a:off x="767334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69" name="object 69"/>
          <p:cNvSpPr/>
          <p:nvPr/>
        </p:nvSpPr>
        <p:spPr>
          <a:xfrm>
            <a:off x="7993380"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0" name="object 70"/>
          <p:cNvSpPr/>
          <p:nvPr/>
        </p:nvSpPr>
        <p:spPr>
          <a:xfrm>
            <a:off x="831189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1" name="object 71"/>
          <p:cNvSpPr/>
          <p:nvPr/>
        </p:nvSpPr>
        <p:spPr>
          <a:xfrm>
            <a:off x="8631935"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2" name="object 72"/>
          <p:cNvSpPr/>
          <p:nvPr/>
        </p:nvSpPr>
        <p:spPr>
          <a:xfrm>
            <a:off x="895045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3" name="object 73"/>
          <p:cNvSpPr/>
          <p:nvPr/>
        </p:nvSpPr>
        <p:spPr>
          <a:xfrm>
            <a:off x="9270492"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4" name="object 74"/>
          <p:cNvSpPr/>
          <p:nvPr/>
        </p:nvSpPr>
        <p:spPr>
          <a:xfrm>
            <a:off x="958900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5" name="object 75"/>
          <p:cNvSpPr/>
          <p:nvPr/>
        </p:nvSpPr>
        <p:spPr>
          <a:xfrm>
            <a:off x="9909047"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6" name="object 76"/>
          <p:cNvSpPr/>
          <p:nvPr/>
        </p:nvSpPr>
        <p:spPr>
          <a:xfrm>
            <a:off x="1022756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7" name="object 77"/>
          <p:cNvSpPr/>
          <p:nvPr/>
        </p:nvSpPr>
        <p:spPr>
          <a:xfrm>
            <a:off x="10547604"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8" name="object 78"/>
          <p:cNvSpPr/>
          <p:nvPr/>
        </p:nvSpPr>
        <p:spPr>
          <a:xfrm>
            <a:off x="10867643"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79" name="object 79"/>
          <p:cNvSpPr/>
          <p:nvPr/>
        </p:nvSpPr>
        <p:spPr>
          <a:xfrm>
            <a:off x="11186159" y="2985516"/>
            <a:ext cx="0" cy="27940"/>
          </a:xfrm>
          <a:custGeom>
            <a:avLst/>
            <a:gdLst/>
            <a:ahLst/>
            <a:cxnLst/>
            <a:rect l="l" t="t" r="r" b="b"/>
            <a:pathLst>
              <a:path h="27939">
                <a:moveTo>
                  <a:pt x="0" y="0"/>
                </a:moveTo>
                <a:lnTo>
                  <a:pt x="0" y="27432"/>
                </a:lnTo>
              </a:path>
            </a:pathLst>
          </a:custGeom>
          <a:ln w="9144">
            <a:solidFill>
              <a:srgbClr val="D9D9D9"/>
            </a:solidFill>
          </a:ln>
        </p:spPr>
        <p:txBody>
          <a:bodyPr wrap="square" lIns="0" tIns="0" rIns="0" bIns="0" rtlCol="0"/>
          <a:lstStyle/>
          <a:p>
            <a:endParaRPr/>
          </a:p>
        </p:txBody>
      </p:sp>
      <p:sp>
        <p:nvSpPr>
          <p:cNvPr id="80" name="object 80"/>
          <p:cNvSpPr txBox="1"/>
          <p:nvPr/>
        </p:nvSpPr>
        <p:spPr>
          <a:xfrm>
            <a:off x="4641341" y="2899029"/>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0</a:t>
            </a:r>
            <a:endParaRPr sz="800">
              <a:latin typeface="Calibri"/>
              <a:cs typeface="Calibri"/>
            </a:endParaRPr>
          </a:p>
        </p:txBody>
      </p:sp>
      <p:sp>
        <p:nvSpPr>
          <p:cNvPr id="81" name="object 81"/>
          <p:cNvSpPr txBox="1"/>
          <p:nvPr/>
        </p:nvSpPr>
        <p:spPr>
          <a:xfrm>
            <a:off x="4641341" y="2684145"/>
            <a:ext cx="77470"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5</a:t>
            </a:r>
            <a:endParaRPr sz="800">
              <a:latin typeface="Calibri"/>
              <a:cs typeface="Calibri"/>
            </a:endParaRPr>
          </a:p>
        </p:txBody>
      </p:sp>
      <p:sp>
        <p:nvSpPr>
          <p:cNvPr id="82" name="object 82"/>
          <p:cNvSpPr txBox="1"/>
          <p:nvPr/>
        </p:nvSpPr>
        <p:spPr>
          <a:xfrm>
            <a:off x="4589779" y="2469642"/>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10</a:t>
            </a:r>
            <a:endParaRPr sz="800">
              <a:latin typeface="Calibri"/>
              <a:cs typeface="Calibri"/>
            </a:endParaRPr>
          </a:p>
        </p:txBody>
      </p:sp>
      <p:sp>
        <p:nvSpPr>
          <p:cNvPr id="83" name="object 83"/>
          <p:cNvSpPr txBox="1"/>
          <p:nvPr/>
        </p:nvSpPr>
        <p:spPr>
          <a:xfrm>
            <a:off x="4589779" y="2254757"/>
            <a:ext cx="129539"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585858"/>
                </a:solidFill>
                <a:latin typeface="Calibri"/>
                <a:cs typeface="Calibri"/>
              </a:rPr>
              <a:t>15</a:t>
            </a:r>
            <a:endParaRPr sz="800">
              <a:latin typeface="Calibri"/>
              <a:cs typeface="Calibri"/>
            </a:endParaRPr>
          </a:p>
        </p:txBody>
      </p:sp>
      <p:sp>
        <p:nvSpPr>
          <p:cNvPr id="84" name="object 84"/>
          <p:cNvSpPr/>
          <p:nvPr/>
        </p:nvSpPr>
        <p:spPr>
          <a:xfrm>
            <a:off x="4725289" y="3072129"/>
            <a:ext cx="244348" cy="271779"/>
          </a:xfrm>
          <a:prstGeom prst="rect">
            <a:avLst/>
          </a:prstGeom>
          <a:blipFill>
            <a:blip r:embed="rId5" cstate="print"/>
            <a:stretch>
              <a:fillRect/>
            </a:stretch>
          </a:blipFill>
        </p:spPr>
        <p:txBody>
          <a:bodyPr wrap="square" lIns="0" tIns="0" rIns="0" bIns="0" rtlCol="0"/>
          <a:lstStyle/>
          <a:p>
            <a:endParaRPr/>
          </a:p>
        </p:txBody>
      </p:sp>
      <p:sp>
        <p:nvSpPr>
          <p:cNvPr id="85" name="object 85"/>
          <p:cNvSpPr/>
          <p:nvPr/>
        </p:nvSpPr>
        <p:spPr>
          <a:xfrm>
            <a:off x="5044694" y="3072129"/>
            <a:ext cx="244347" cy="271779"/>
          </a:xfrm>
          <a:prstGeom prst="rect">
            <a:avLst/>
          </a:prstGeom>
          <a:blipFill>
            <a:blip r:embed="rId6" cstate="print"/>
            <a:stretch>
              <a:fillRect/>
            </a:stretch>
          </a:blipFill>
        </p:spPr>
        <p:txBody>
          <a:bodyPr wrap="square" lIns="0" tIns="0" rIns="0" bIns="0" rtlCol="0"/>
          <a:lstStyle/>
          <a:p>
            <a:endParaRPr/>
          </a:p>
        </p:txBody>
      </p:sp>
      <p:sp>
        <p:nvSpPr>
          <p:cNvPr id="86" name="object 86"/>
          <p:cNvSpPr/>
          <p:nvPr/>
        </p:nvSpPr>
        <p:spPr>
          <a:xfrm>
            <a:off x="5364098" y="3072129"/>
            <a:ext cx="244221" cy="271779"/>
          </a:xfrm>
          <a:prstGeom prst="rect">
            <a:avLst/>
          </a:prstGeom>
          <a:blipFill>
            <a:blip r:embed="rId7" cstate="print"/>
            <a:stretch>
              <a:fillRect/>
            </a:stretch>
          </a:blipFill>
        </p:spPr>
        <p:txBody>
          <a:bodyPr wrap="square" lIns="0" tIns="0" rIns="0" bIns="0" rtlCol="0"/>
          <a:lstStyle/>
          <a:p>
            <a:endParaRPr/>
          </a:p>
        </p:txBody>
      </p:sp>
      <p:sp>
        <p:nvSpPr>
          <p:cNvPr id="87" name="object 87"/>
          <p:cNvSpPr/>
          <p:nvPr/>
        </p:nvSpPr>
        <p:spPr>
          <a:xfrm>
            <a:off x="5683503" y="3072129"/>
            <a:ext cx="244221" cy="271779"/>
          </a:xfrm>
          <a:prstGeom prst="rect">
            <a:avLst/>
          </a:prstGeom>
          <a:blipFill>
            <a:blip r:embed="rId8" cstate="print"/>
            <a:stretch>
              <a:fillRect/>
            </a:stretch>
          </a:blipFill>
        </p:spPr>
        <p:txBody>
          <a:bodyPr wrap="square" lIns="0" tIns="0" rIns="0" bIns="0" rtlCol="0"/>
          <a:lstStyle/>
          <a:p>
            <a:endParaRPr/>
          </a:p>
        </p:txBody>
      </p:sp>
      <p:sp>
        <p:nvSpPr>
          <p:cNvPr id="88" name="object 88"/>
          <p:cNvSpPr/>
          <p:nvPr/>
        </p:nvSpPr>
        <p:spPr>
          <a:xfrm>
            <a:off x="6002782" y="3072129"/>
            <a:ext cx="244347" cy="271779"/>
          </a:xfrm>
          <a:prstGeom prst="rect">
            <a:avLst/>
          </a:prstGeom>
          <a:blipFill>
            <a:blip r:embed="rId9" cstate="print"/>
            <a:stretch>
              <a:fillRect/>
            </a:stretch>
          </a:blipFill>
        </p:spPr>
        <p:txBody>
          <a:bodyPr wrap="square" lIns="0" tIns="0" rIns="0" bIns="0" rtlCol="0"/>
          <a:lstStyle/>
          <a:p>
            <a:endParaRPr/>
          </a:p>
        </p:txBody>
      </p:sp>
      <p:sp>
        <p:nvSpPr>
          <p:cNvPr id="89" name="object 89"/>
          <p:cNvSpPr/>
          <p:nvPr/>
        </p:nvSpPr>
        <p:spPr>
          <a:xfrm>
            <a:off x="6322186" y="3072129"/>
            <a:ext cx="244347" cy="271779"/>
          </a:xfrm>
          <a:prstGeom prst="rect">
            <a:avLst/>
          </a:prstGeom>
          <a:blipFill>
            <a:blip r:embed="rId10" cstate="print"/>
            <a:stretch>
              <a:fillRect/>
            </a:stretch>
          </a:blipFill>
        </p:spPr>
        <p:txBody>
          <a:bodyPr wrap="square" lIns="0" tIns="0" rIns="0" bIns="0" rtlCol="0"/>
          <a:lstStyle/>
          <a:p>
            <a:endParaRPr/>
          </a:p>
        </p:txBody>
      </p:sp>
      <p:sp>
        <p:nvSpPr>
          <p:cNvPr id="90" name="object 90"/>
          <p:cNvSpPr/>
          <p:nvPr/>
        </p:nvSpPr>
        <p:spPr>
          <a:xfrm>
            <a:off x="6641592" y="3072129"/>
            <a:ext cx="244221" cy="271779"/>
          </a:xfrm>
          <a:prstGeom prst="rect">
            <a:avLst/>
          </a:prstGeom>
          <a:blipFill>
            <a:blip r:embed="rId11" cstate="print"/>
            <a:stretch>
              <a:fillRect/>
            </a:stretch>
          </a:blipFill>
        </p:spPr>
        <p:txBody>
          <a:bodyPr wrap="square" lIns="0" tIns="0" rIns="0" bIns="0" rtlCol="0"/>
          <a:lstStyle/>
          <a:p>
            <a:endParaRPr/>
          </a:p>
        </p:txBody>
      </p:sp>
      <p:sp>
        <p:nvSpPr>
          <p:cNvPr id="91" name="object 91"/>
          <p:cNvSpPr/>
          <p:nvPr/>
        </p:nvSpPr>
        <p:spPr>
          <a:xfrm>
            <a:off x="6960996" y="3072129"/>
            <a:ext cx="244221" cy="271779"/>
          </a:xfrm>
          <a:prstGeom prst="rect">
            <a:avLst/>
          </a:prstGeom>
          <a:blipFill>
            <a:blip r:embed="rId12" cstate="print"/>
            <a:stretch>
              <a:fillRect/>
            </a:stretch>
          </a:blipFill>
        </p:spPr>
        <p:txBody>
          <a:bodyPr wrap="square" lIns="0" tIns="0" rIns="0" bIns="0" rtlCol="0"/>
          <a:lstStyle/>
          <a:p>
            <a:endParaRPr/>
          </a:p>
        </p:txBody>
      </p:sp>
      <p:sp>
        <p:nvSpPr>
          <p:cNvPr id="92" name="object 92"/>
          <p:cNvSpPr/>
          <p:nvPr/>
        </p:nvSpPr>
        <p:spPr>
          <a:xfrm>
            <a:off x="7280275" y="3072129"/>
            <a:ext cx="244348" cy="271779"/>
          </a:xfrm>
          <a:prstGeom prst="rect">
            <a:avLst/>
          </a:prstGeom>
          <a:blipFill>
            <a:blip r:embed="rId13" cstate="print"/>
            <a:stretch>
              <a:fillRect/>
            </a:stretch>
          </a:blipFill>
        </p:spPr>
        <p:txBody>
          <a:bodyPr wrap="square" lIns="0" tIns="0" rIns="0" bIns="0" rtlCol="0"/>
          <a:lstStyle/>
          <a:p>
            <a:endParaRPr/>
          </a:p>
        </p:txBody>
      </p:sp>
      <p:sp>
        <p:nvSpPr>
          <p:cNvPr id="93" name="object 93"/>
          <p:cNvSpPr/>
          <p:nvPr/>
        </p:nvSpPr>
        <p:spPr>
          <a:xfrm>
            <a:off x="7569454" y="3071367"/>
            <a:ext cx="274954" cy="306070"/>
          </a:xfrm>
          <a:prstGeom prst="rect">
            <a:avLst/>
          </a:prstGeom>
          <a:blipFill>
            <a:blip r:embed="rId14" cstate="print"/>
            <a:stretch>
              <a:fillRect/>
            </a:stretch>
          </a:blipFill>
        </p:spPr>
        <p:txBody>
          <a:bodyPr wrap="square" lIns="0" tIns="0" rIns="0" bIns="0" rtlCol="0"/>
          <a:lstStyle/>
          <a:p>
            <a:endParaRPr/>
          </a:p>
        </p:txBody>
      </p:sp>
      <p:sp>
        <p:nvSpPr>
          <p:cNvPr id="94" name="object 94"/>
          <p:cNvSpPr/>
          <p:nvPr/>
        </p:nvSpPr>
        <p:spPr>
          <a:xfrm>
            <a:off x="7888858" y="3071367"/>
            <a:ext cx="274955" cy="306070"/>
          </a:xfrm>
          <a:prstGeom prst="rect">
            <a:avLst/>
          </a:prstGeom>
          <a:blipFill>
            <a:blip r:embed="rId15" cstate="print"/>
            <a:stretch>
              <a:fillRect/>
            </a:stretch>
          </a:blipFill>
        </p:spPr>
        <p:txBody>
          <a:bodyPr wrap="square" lIns="0" tIns="0" rIns="0" bIns="0" rtlCol="0"/>
          <a:lstStyle/>
          <a:p>
            <a:endParaRPr/>
          </a:p>
        </p:txBody>
      </p:sp>
      <p:sp>
        <p:nvSpPr>
          <p:cNvPr id="95" name="object 95"/>
          <p:cNvSpPr/>
          <p:nvPr/>
        </p:nvSpPr>
        <p:spPr>
          <a:xfrm>
            <a:off x="8208264" y="3071367"/>
            <a:ext cx="274700" cy="306070"/>
          </a:xfrm>
          <a:prstGeom prst="rect">
            <a:avLst/>
          </a:prstGeom>
          <a:blipFill>
            <a:blip r:embed="rId16" cstate="print"/>
            <a:stretch>
              <a:fillRect/>
            </a:stretch>
          </a:blipFill>
        </p:spPr>
        <p:txBody>
          <a:bodyPr wrap="square" lIns="0" tIns="0" rIns="0" bIns="0" rtlCol="0"/>
          <a:lstStyle/>
          <a:p>
            <a:endParaRPr/>
          </a:p>
        </p:txBody>
      </p:sp>
      <p:sp>
        <p:nvSpPr>
          <p:cNvPr id="96" name="object 96"/>
          <p:cNvSpPr/>
          <p:nvPr/>
        </p:nvSpPr>
        <p:spPr>
          <a:xfrm>
            <a:off x="8527668" y="3071367"/>
            <a:ext cx="274700" cy="306070"/>
          </a:xfrm>
          <a:prstGeom prst="rect">
            <a:avLst/>
          </a:prstGeom>
          <a:blipFill>
            <a:blip r:embed="rId17" cstate="print"/>
            <a:stretch>
              <a:fillRect/>
            </a:stretch>
          </a:blipFill>
        </p:spPr>
        <p:txBody>
          <a:bodyPr wrap="square" lIns="0" tIns="0" rIns="0" bIns="0" rtlCol="0"/>
          <a:lstStyle/>
          <a:p>
            <a:endParaRPr/>
          </a:p>
        </p:txBody>
      </p:sp>
      <p:sp>
        <p:nvSpPr>
          <p:cNvPr id="97" name="object 97"/>
          <p:cNvSpPr/>
          <p:nvPr/>
        </p:nvSpPr>
        <p:spPr>
          <a:xfrm>
            <a:off x="8846946" y="3071367"/>
            <a:ext cx="274954" cy="306070"/>
          </a:xfrm>
          <a:prstGeom prst="rect">
            <a:avLst/>
          </a:prstGeom>
          <a:blipFill>
            <a:blip r:embed="rId18" cstate="print"/>
            <a:stretch>
              <a:fillRect/>
            </a:stretch>
          </a:blipFill>
        </p:spPr>
        <p:txBody>
          <a:bodyPr wrap="square" lIns="0" tIns="0" rIns="0" bIns="0" rtlCol="0"/>
          <a:lstStyle/>
          <a:p>
            <a:endParaRPr/>
          </a:p>
        </p:txBody>
      </p:sp>
      <p:sp>
        <p:nvSpPr>
          <p:cNvPr id="98" name="object 98"/>
          <p:cNvSpPr/>
          <p:nvPr/>
        </p:nvSpPr>
        <p:spPr>
          <a:xfrm>
            <a:off x="9166352" y="3071367"/>
            <a:ext cx="274700" cy="306070"/>
          </a:xfrm>
          <a:prstGeom prst="rect">
            <a:avLst/>
          </a:prstGeom>
          <a:blipFill>
            <a:blip r:embed="rId19" cstate="print"/>
            <a:stretch>
              <a:fillRect/>
            </a:stretch>
          </a:blipFill>
        </p:spPr>
        <p:txBody>
          <a:bodyPr wrap="square" lIns="0" tIns="0" rIns="0" bIns="0" rtlCol="0"/>
          <a:lstStyle/>
          <a:p>
            <a:endParaRPr/>
          </a:p>
        </p:txBody>
      </p:sp>
      <p:sp>
        <p:nvSpPr>
          <p:cNvPr id="99" name="object 99"/>
          <p:cNvSpPr/>
          <p:nvPr/>
        </p:nvSpPr>
        <p:spPr>
          <a:xfrm>
            <a:off x="9485756" y="3071367"/>
            <a:ext cx="274700" cy="306070"/>
          </a:xfrm>
          <a:prstGeom prst="rect">
            <a:avLst/>
          </a:prstGeom>
          <a:blipFill>
            <a:blip r:embed="rId20" cstate="print"/>
            <a:stretch>
              <a:fillRect/>
            </a:stretch>
          </a:blipFill>
        </p:spPr>
        <p:txBody>
          <a:bodyPr wrap="square" lIns="0" tIns="0" rIns="0" bIns="0" rtlCol="0"/>
          <a:lstStyle/>
          <a:p>
            <a:endParaRPr/>
          </a:p>
        </p:txBody>
      </p:sp>
      <p:sp>
        <p:nvSpPr>
          <p:cNvPr id="100" name="object 100"/>
          <p:cNvSpPr/>
          <p:nvPr/>
        </p:nvSpPr>
        <p:spPr>
          <a:xfrm>
            <a:off x="9805034" y="3071367"/>
            <a:ext cx="274955" cy="306070"/>
          </a:xfrm>
          <a:prstGeom prst="rect">
            <a:avLst/>
          </a:prstGeom>
          <a:blipFill>
            <a:blip r:embed="rId21" cstate="print"/>
            <a:stretch>
              <a:fillRect/>
            </a:stretch>
          </a:blipFill>
        </p:spPr>
        <p:txBody>
          <a:bodyPr wrap="square" lIns="0" tIns="0" rIns="0" bIns="0" rtlCol="0"/>
          <a:lstStyle/>
          <a:p>
            <a:endParaRPr/>
          </a:p>
        </p:txBody>
      </p:sp>
      <p:sp>
        <p:nvSpPr>
          <p:cNvPr id="101" name="object 101"/>
          <p:cNvSpPr/>
          <p:nvPr/>
        </p:nvSpPr>
        <p:spPr>
          <a:xfrm>
            <a:off x="10124440" y="3071367"/>
            <a:ext cx="274954" cy="306070"/>
          </a:xfrm>
          <a:prstGeom prst="rect">
            <a:avLst/>
          </a:prstGeom>
          <a:blipFill>
            <a:blip r:embed="rId22" cstate="print"/>
            <a:stretch>
              <a:fillRect/>
            </a:stretch>
          </a:blipFill>
        </p:spPr>
        <p:txBody>
          <a:bodyPr wrap="square" lIns="0" tIns="0" rIns="0" bIns="0" rtlCol="0"/>
          <a:lstStyle/>
          <a:p>
            <a:endParaRPr/>
          </a:p>
        </p:txBody>
      </p:sp>
      <p:sp>
        <p:nvSpPr>
          <p:cNvPr id="102" name="object 102"/>
          <p:cNvSpPr/>
          <p:nvPr/>
        </p:nvSpPr>
        <p:spPr>
          <a:xfrm>
            <a:off x="10443844" y="3071367"/>
            <a:ext cx="274700" cy="306070"/>
          </a:xfrm>
          <a:prstGeom prst="rect">
            <a:avLst/>
          </a:prstGeom>
          <a:blipFill>
            <a:blip r:embed="rId23" cstate="print"/>
            <a:stretch>
              <a:fillRect/>
            </a:stretch>
          </a:blipFill>
        </p:spPr>
        <p:txBody>
          <a:bodyPr wrap="square" lIns="0" tIns="0" rIns="0" bIns="0" rtlCol="0"/>
          <a:lstStyle/>
          <a:p>
            <a:endParaRPr/>
          </a:p>
        </p:txBody>
      </p:sp>
      <p:sp>
        <p:nvSpPr>
          <p:cNvPr id="103" name="object 103"/>
          <p:cNvSpPr/>
          <p:nvPr/>
        </p:nvSpPr>
        <p:spPr>
          <a:xfrm>
            <a:off x="10763250" y="3071367"/>
            <a:ext cx="274700" cy="306070"/>
          </a:xfrm>
          <a:prstGeom prst="rect">
            <a:avLst/>
          </a:prstGeom>
          <a:blipFill>
            <a:blip r:embed="rId24" cstate="print"/>
            <a:stretch>
              <a:fillRect/>
            </a:stretch>
          </a:blipFill>
        </p:spPr>
        <p:txBody>
          <a:bodyPr wrap="square" lIns="0" tIns="0" rIns="0" bIns="0" rtlCol="0"/>
          <a:lstStyle/>
          <a:p>
            <a:endParaRPr/>
          </a:p>
        </p:txBody>
      </p:sp>
      <p:sp>
        <p:nvSpPr>
          <p:cNvPr id="104" name="object 104"/>
          <p:cNvSpPr txBox="1"/>
          <p:nvPr/>
        </p:nvSpPr>
        <p:spPr>
          <a:xfrm>
            <a:off x="7421626" y="1943481"/>
            <a:ext cx="1650364"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585858"/>
                </a:solidFill>
                <a:latin typeface="Calibri"/>
                <a:cs typeface="Calibri"/>
              </a:rPr>
              <a:t>Run </a:t>
            </a:r>
            <a:r>
              <a:rPr sz="1400" spc="-10" dirty="0">
                <a:solidFill>
                  <a:srgbClr val="585858"/>
                </a:solidFill>
                <a:latin typeface="Calibri"/>
                <a:cs typeface="Calibri"/>
              </a:rPr>
              <a:t>status </a:t>
            </a:r>
            <a:r>
              <a:rPr sz="1400" spc="-5" dirty="0">
                <a:solidFill>
                  <a:srgbClr val="585858"/>
                </a:solidFill>
                <a:latin typeface="Calibri"/>
                <a:cs typeface="Calibri"/>
              </a:rPr>
              <a:t>history</a:t>
            </a:r>
            <a:r>
              <a:rPr sz="1400" spc="-55" dirty="0">
                <a:solidFill>
                  <a:srgbClr val="585858"/>
                </a:solidFill>
                <a:latin typeface="Calibri"/>
                <a:cs typeface="Calibri"/>
              </a:rPr>
              <a:t> </a:t>
            </a:r>
            <a:r>
              <a:rPr sz="1400" spc="-5" dirty="0">
                <a:solidFill>
                  <a:srgbClr val="585858"/>
                </a:solidFill>
                <a:latin typeface="Calibri"/>
                <a:cs typeface="Calibri"/>
              </a:rPr>
              <a:t>(All)</a:t>
            </a:r>
            <a:endParaRPr sz="1400">
              <a:latin typeface="Calibri"/>
              <a:cs typeface="Calibri"/>
            </a:endParaRPr>
          </a:p>
        </p:txBody>
      </p:sp>
      <p:sp>
        <p:nvSpPr>
          <p:cNvPr id="105" name="object 105"/>
          <p:cNvSpPr/>
          <p:nvPr/>
        </p:nvSpPr>
        <p:spPr>
          <a:xfrm>
            <a:off x="11053571" y="2322576"/>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FFC000"/>
          </a:solidFill>
        </p:spPr>
        <p:txBody>
          <a:bodyPr wrap="square" lIns="0" tIns="0" rIns="0" bIns="0" rtlCol="0"/>
          <a:lstStyle/>
          <a:p>
            <a:endParaRPr/>
          </a:p>
        </p:txBody>
      </p:sp>
      <p:sp>
        <p:nvSpPr>
          <p:cNvPr id="106" name="object 106"/>
          <p:cNvSpPr txBox="1"/>
          <p:nvPr/>
        </p:nvSpPr>
        <p:spPr>
          <a:xfrm>
            <a:off x="11111610" y="2271775"/>
            <a:ext cx="3746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Calibri"/>
                <a:cs typeface="Calibri"/>
              </a:rPr>
              <a:t>C</a:t>
            </a:r>
            <a:r>
              <a:rPr sz="700" spc="-5" dirty="0">
                <a:solidFill>
                  <a:srgbClr val="585858"/>
                </a:solidFill>
                <a:latin typeface="Calibri"/>
                <a:cs typeface="Calibri"/>
              </a:rPr>
              <a:t>a</a:t>
            </a:r>
            <a:r>
              <a:rPr sz="700" dirty="0">
                <a:solidFill>
                  <a:srgbClr val="585858"/>
                </a:solidFill>
                <a:latin typeface="Calibri"/>
                <a:cs typeface="Calibri"/>
              </a:rPr>
              <a:t>n</a:t>
            </a:r>
            <a:r>
              <a:rPr sz="700" spc="-15" dirty="0">
                <a:solidFill>
                  <a:srgbClr val="585858"/>
                </a:solidFill>
                <a:latin typeface="Calibri"/>
                <a:cs typeface="Calibri"/>
              </a:rPr>
              <a:t>c</a:t>
            </a:r>
            <a:r>
              <a:rPr sz="700" spc="-5" dirty="0">
                <a:solidFill>
                  <a:srgbClr val="585858"/>
                </a:solidFill>
                <a:latin typeface="Calibri"/>
                <a:cs typeface="Calibri"/>
              </a:rPr>
              <a:t>e</a:t>
            </a:r>
            <a:r>
              <a:rPr sz="700" dirty="0">
                <a:solidFill>
                  <a:srgbClr val="585858"/>
                </a:solidFill>
                <a:latin typeface="Calibri"/>
                <a:cs typeface="Calibri"/>
              </a:rPr>
              <a:t>l</a:t>
            </a:r>
            <a:r>
              <a:rPr sz="700" spc="-1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7" name="object 107"/>
          <p:cNvSpPr/>
          <p:nvPr/>
        </p:nvSpPr>
        <p:spPr>
          <a:xfrm>
            <a:off x="11053571" y="252679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A4A4A4"/>
          </a:solidFill>
        </p:spPr>
        <p:txBody>
          <a:bodyPr wrap="square" lIns="0" tIns="0" rIns="0" bIns="0" rtlCol="0"/>
          <a:lstStyle/>
          <a:p>
            <a:endParaRPr/>
          </a:p>
        </p:txBody>
      </p:sp>
      <p:sp>
        <p:nvSpPr>
          <p:cNvPr id="108" name="object 108"/>
          <p:cNvSpPr txBox="1"/>
          <p:nvPr/>
        </p:nvSpPr>
        <p:spPr>
          <a:xfrm>
            <a:off x="11111610" y="2477261"/>
            <a:ext cx="2406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Fa</a:t>
            </a:r>
            <a:r>
              <a:rPr sz="700" spc="-10" dirty="0">
                <a:solidFill>
                  <a:srgbClr val="585858"/>
                </a:solidFill>
                <a:latin typeface="Calibri"/>
                <a:cs typeface="Calibri"/>
              </a:rPr>
              <a:t>i</a:t>
            </a:r>
            <a:r>
              <a:rPr sz="700" dirty="0">
                <a:solidFill>
                  <a:srgbClr val="585858"/>
                </a:solidFill>
                <a:latin typeface="Calibri"/>
                <a:cs typeface="Calibri"/>
              </a:rPr>
              <a:t>l</a:t>
            </a:r>
            <a:r>
              <a:rPr sz="700" spc="-5" dirty="0">
                <a:solidFill>
                  <a:srgbClr val="585858"/>
                </a:solidFill>
                <a:latin typeface="Calibri"/>
                <a:cs typeface="Calibri"/>
              </a:rPr>
              <a:t>ed</a:t>
            </a:r>
            <a:endParaRPr sz="700">
              <a:latin typeface="Calibri"/>
              <a:cs typeface="Calibri"/>
            </a:endParaRPr>
          </a:p>
        </p:txBody>
      </p:sp>
      <p:sp>
        <p:nvSpPr>
          <p:cNvPr id="109" name="object 109"/>
          <p:cNvSpPr/>
          <p:nvPr/>
        </p:nvSpPr>
        <p:spPr>
          <a:xfrm>
            <a:off x="11053571" y="273253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EC7C30"/>
          </a:solidFill>
        </p:spPr>
        <p:txBody>
          <a:bodyPr wrap="square" lIns="0" tIns="0" rIns="0" bIns="0" rtlCol="0"/>
          <a:lstStyle/>
          <a:p>
            <a:endParaRPr/>
          </a:p>
        </p:txBody>
      </p:sp>
      <p:sp>
        <p:nvSpPr>
          <p:cNvPr id="110" name="object 110"/>
          <p:cNvSpPr txBox="1"/>
          <p:nvPr/>
        </p:nvSpPr>
        <p:spPr>
          <a:xfrm>
            <a:off x="11111610" y="2682620"/>
            <a:ext cx="42227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Calibri"/>
                <a:cs typeface="Calibri"/>
              </a:rPr>
              <a:t>Completed</a:t>
            </a:r>
            <a:endParaRPr sz="700">
              <a:latin typeface="Calibri"/>
              <a:cs typeface="Calibri"/>
            </a:endParaRPr>
          </a:p>
        </p:txBody>
      </p:sp>
      <p:sp>
        <p:nvSpPr>
          <p:cNvPr id="111" name="object 111"/>
          <p:cNvSpPr/>
          <p:nvPr/>
        </p:nvSpPr>
        <p:spPr>
          <a:xfrm>
            <a:off x="11053571" y="2938272"/>
            <a:ext cx="50800" cy="48895"/>
          </a:xfrm>
          <a:custGeom>
            <a:avLst/>
            <a:gdLst/>
            <a:ahLst/>
            <a:cxnLst/>
            <a:rect l="l" t="t" r="r" b="b"/>
            <a:pathLst>
              <a:path w="50800" h="48894">
                <a:moveTo>
                  <a:pt x="0" y="48767"/>
                </a:moveTo>
                <a:lnTo>
                  <a:pt x="50292" y="48767"/>
                </a:lnTo>
                <a:lnTo>
                  <a:pt x="50292" y="0"/>
                </a:lnTo>
                <a:lnTo>
                  <a:pt x="0" y="0"/>
                </a:lnTo>
                <a:lnTo>
                  <a:pt x="0" y="48767"/>
                </a:lnTo>
                <a:close/>
              </a:path>
            </a:pathLst>
          </a:custGeom>
          <a:solidFill>
            <a:srgbClr val="4471C4"/>
          </a:solidFill>
        </p:spPr>
        <p:txBody>
          <a:bodyPr wrap="square" lIns="0" tIns="0" rIns="0" bIns="0" rtlCol="0"/>
          <a:lstStyle/>
          <a:p>
            <a:endParaRPr/>
          </a:p>
        </p:txBody>
      </p:sp>
      <p:sp>
        <p:nvSpPr>
          <p:cNvPr id="112" name="object 112"/>
          <p:cNvSpPr txBox="1"/>
          <p:nvPr/>
        </p:nvSpPr>
        <p:spPr>
          <a:xfrm>
            <a:off x="11111610" y="2888106"/>
            <a:ext cx="322580" cy="132080"/>
          </a:xfrm>
          <a:prstGeom prst="rect">
            <a:avLst/>
          </a:prstGeom>
        </p:spPr>
        <p:txBody>
          <a:bodyPr vert="horz" wrap="square" lIns="0" tIns="12065" rIns="0" bIns="0" rtlCol="0">
            <a:spAutoFit/>
          </a:bodyPr>
          <a:lstStyle/>
          <a:p>
            <a:pPr marL="12700">
              <a:lnSpc>
                <a:spcPct val="100000"/>
              </a:lnSpc>
              <a:spcBef>
                <a:spcPts val="95"/>
              </a:spcBef>
            </a:pPr>
            <a:r>
              <a:rPr sz="700" dirty="0">
                <a:solidFill>
                  <a:srgbClr val="585858"/>
                </a:solidFill>
                <a:latin typeface="Calibri"/>
                <a:cs typeface="Calibri"/>
              </a:rPr>
              <a:t>R</a:t>
            </a:r>
            <a:r>
              <a:rPr sz="700" spc="-15" dirty="0">
                <a:solidFill>
                  <a:srgbClr val="585858"/>
                </a:solidFill>
                <a:latin typeface="Calibri"/>
                <a:cs typeface="Calibri"/>
              </a:rPr>
              <a:t>u</a:t>
            </a:r>
            <a:r>
              <a:rPr sz="700" dirty="0">
                <a:solidFill>
                  <a:srgbClr val="585858"/>
                </a:solidFill>
                <a:latin typeface="Calibri"/>
                <a:cs typeface="Calibri"/>
              </a:rPr>
              <a:t>nn</a:t>
            </a:r>
            <a:r>
              <a:rPr sz="700" spc="-10" dirty="0">
                <a:solidFill>
                  <a:srgbClr val="585858"/>
                </a:solidFill>
                <a:latin typeface="Calibri"/>
                <a:cs typeface="Calibri"/>
              </a:rPr>
              <a:t>i</a:t>
            </a:r>
            <a:r>
              <a:rPr sz="700" dirty="0">
                <a:solidFill>
                  <a:srgbClr val="585858"/>
                </a:solidFill>
                <a:latin typeface="Calibri"/>
                <a:cs typeface="Calibri"/>
              </a:rPr>
              <a:t>n</a:t>
            </a:r>
            <a:r>
              <a:rPr sz="700" spc="-5" dirty="0">
                <a:solidFill>
                  <a:srgbClr val="585858"/>
                </a:solidFill>
                <a:latin typeface="Calibri"/>
                <a:cs typeface="Calibri"/>
              </a:rPr>
              <a:t>g</a:t>
            </a:r>
            <a:endParaRPr sz="700">
              <a:latin typeface="Calibri"/>
              <a:cs typeface="Calibri"/>
            </a:endParaRPr>
          </a:p>
        </p:txBody>
      </p:sp>
      <p:sp>
        <p:nvSpPr>
          <p:cNvPr id="113" name="object 113"/>
          <p:cNvSpPr/>
          <p:nvPr/>
        </p:nvSpPr>
        <p:spPr>
          <a:xfrm>
            <a:off x="4518659" y="1869948"/>
            <a:ext cx="7455534" cy="1612900"/>
          </a:xfrm>
          <a:custGeom>
            <a:avLst/>
            <a:gdLst/>
            <a:ahLst/>
            <a:cxnLst/>
            <a:rect l="l" t="t" r="r" b="b"/>
            <a:pathLst>
              <a:path w="7455534" h="1612900">
                <a:moveTo>
                  <a:pt x="0" y="1612391"/>
                </a:moveTo>
                <a:lnTo>
                  <a:pt x="7455408" y="1612391"/>
                </a:lnTo>
                <a:lnTo>
                  <a:pt x="7455408" y="0"/>
                </a:lnTo>
                <a:lnTo>
                  <a:pt x="0" y="0"/>
                </a:lnTo>
                <a:lnTo>
                  <a:pt x="0" y="1612391"/>
                </a:lnTo>
                <a:close/>
              </a:path>
            </a:pathLst>
          </a:custGeom>
          <a:ln w="9144">
            <a:solidFill>
              <a:srgbClr val="D9D9D9"/>
            </a:solidFill>
          </a:ln>
        </p:spPr>
        <p:txBody>
          <a:bodyPr wrap="square" lIns="0" tIns="0" rIns="0" bIns="0" rtlCol="0"/>
          <a:lstStyle/>
          <a:p>
            <a:endParaRPr/>
          </a:p>
        </p:txBody>
      </p:sp>
      <p:sp>
        <p:nvSpPr>
          <p:cNvPr id="114" name="object 114"/>
          <p:cNvSpPr/>
          <p:nvPr/>
        </p:nvSpPr>
        <p:spPr>
          <a:xfrm>
            <a:off x="4509515" y="1537716"/>
            <a:ext cx="1417319" cy="242315"/>
          </a:xfrm>
          <a:prstGeom prst="rect">
            <a:avLst/>
          </a:prstGeom>
          <a:blipFill>
            <a:blip r:embed="rId25" cstate="print"/>
            <a:stretch>
              <a:fillRect/>
            </a:stretch>
          </a:blipFill>
        </p:spPr>
        <p:txBody>
          <a:bodyPr wrap="square" lIns="0" tIns="0" rIns="0" bIns="0" rtlCol="0"/>
          <a:lstStyle/>
          <a:p>
            <a:endParaRPr/>
          </a:p>
        </p:txBody>
      </p:sp>
      <p:sp>
        <p:nvSpPr>
          <p:cNvPr id="115" name="object 115"/>
          <p:cNvSpPr txBox="1"/>
          <p:nvPr/>
        </p:nvSpPr>
        <p:spPr>
          <a:xfrm>
            <a:off x="2353055" y="1565147"/>
            <a:ext cx="2083435" cy="187960"/>
          </a:xfrm>
          <a:prstGeom prst="rect">
            <a:avLst/>
          </a:prstGeom>
          <a:ln w="12192">
            <a:solidFill>
              <a:srgbClr val="A6A6A6"/>
            </a:solidFill>
          </a:ln>
        </p:spPr>
        <p:txBody>
          <a:bodyPr vert="horz" wrap="square" lIns="0" tIns="9525" rIns="0" bIns="0" rtlCol="0">
            <a:spAutoFit/>
          </a:bodyPr>
          <a:lstStyle/>
          <a:p>
            <a:pPr marL="92075">
              <a:lnSpc>
                <a:spcPct val="100000"/>
              </a:lnSpc>
              <a:spcBef>
                <a:spcPts val="75"/>
              </a:spcBef>
            </a:pPr>
            <a:r>
              <a:rPr sz="1000" spc="-5" dirty="0">
                <a:latin typeface="Calibri"/>
                <a:cs typeface="Calibri"/>
              </a:rPr>
              <a:t>All</a:t>
            </a:r>
            <a:r>
              <a:rPr sz="1000" spc="-20" dirty="0">
                <a:latin typeface="Calibri"/>
                <a:cs typeface="Calibri"/>
              </a:rPr>
              <a:t> </a:t>
            </a:r>
            <a:r>
              <a:rPr sz="1000" spc="-5" dirty="0">
                <a:latin typeface="Calibri"/>
                <a:cs typeface="Calibri"/>
              </a:rPr>
              <a:t>dates</a:t>
            </a:r>
            <a:endParaRPr sz="1000">
              <a:latin typeface="Calibri"/>
              <a:cs typeface="Calibri"/>
            </a:endParaRPr>
          </a:p>
        </p:txBody>
      </p:sp>
      <p:sp>
        <p:nvSpPr>
          <p:cNvPr id="116" name="object 116"/>
          <p:cNvSpPr/>
          <p:nvPr/>
        </p:nvSpPr>
        <p:spPr>
          <a:xfrm>
            <a:off x="4223003" y="1607819"/>
            <a:ext cx="166115" cy="120396"/>
          </a:xfrm>
          <a:prstGeom prst="rect">
            <a:avLst/>
          </a:prstGeom>
          <a:blipFill>
            <a:blip r:embed="rId26" cstate="print"/>
            <a:stretch>
              <a:fillRect/>
            </a:stretch>
          </a:blipFill>
        </p:spPr>
        <p:txBody>
          <a:bodyPr wrap="square" lIns="0" tIns="0" rIns="0" bIns="0" rtlCol="0"/>
          <a:lstStyle/>
          <a:p>
            <a:endParaRPr/>
          </a:p>
        </p:txBody>
      </p:sp>
      <p:sp>
        <p:nvSpPr>
          <p:cNvPr id="117" name="object 117"/>
          <p:cNvSpPr/>
          <p:nvPr/>
        </p:nvSpPr>
        <p:spPr>
          <a:xfrm>
            <a:off x="2206751" y="1208532"/>
            <a:ext cx="2439924" cy="260603"/>
          </a:xfrm>
          <a:prstGeom prst="rect">
            <a:avLst/>
          </a:prstGeom>
          <a:blipFill>
            <a:blip r:embed="rId27" cstate="print"/>
            <a:stretch>
              <a:fillRect/>
            </a:stretch>
          </a:blipFill>
        </p:spPr>
        <p:txBody>
          <a:bodyPr wrap="square" lIns="0" tIns="0" rIns="0" bIns="0" rtlCol="0"/>
          <a:lstStyle/>
          <a:p>
            <a:endParaRPr/>
          </a:p>
        </p:txBody>
      </p:sp>
      <p:sp>
        <p:nvSpPr>
          <p:cNvPr id="118" name="object 118"/>
          <p:cNvSpPr/>
          <p:nvPr/>
        </p:nvSpPr>
        <p:spPr>
          <a:xfrm>
            <a:off x="2353055" y="1888235"/>
            <a:ext cx="219456" cy="217932"/>
          </a:xfrm>
          <a:prstGeom prst="rect">
            <a:avLst/>
          </a:prstGeom>
          <a:blipFill>
            <a:blip r:embed="rId28" cstate="print"/>
            <a:stretch>
              <a:fillRect/>
            </a:stretch>
          </a:blipFill>
        </p:spPr>
        <p:txBody>
          <a:bodyPr wrap="square" lIns="0" tIns="0" rIns="0" bIns="0" rtlCol="0"/>
          <a:lstStyle/>
          <a:p>
            <a:endParaRPr/>
          </a:p>
        </p:txBody>
      </p:sp>
      <p:sp>
        <p:nvSpPr>
          <p:cNvPr id="119" name="object 119"/>
          <p:cNvSpPr/>
          <p:nvPr/>
        </p:nvSpPr>
        <p:spPr>
          <a:xfrm>
            <a:off x="3435096" y="1888235"/>
            <a:ext cx="219455" cy="217932"/>
          </a:xfrm>
          <a:prstGeom prst="rect">
            <a:avLst/>
          </a:prstGeom>
          <a:blipFill>
            <a:blip r:embed="rId28" cstate="print"/>
            <a:stretch>
              <a:fillRect/>
            </a:stretch>
          </a:blipFill>
        </p:spPr>
        <p:txBody>
          <a:bodyPr wrap="square" lIns="0" tIns="0" rIns="0" bIns="0" rtlCol="0"/>
          <a:lstStyle/>
          <a:p>
            <a:endParaRPr/>
          </a:p>
        </p:txBody>
      </p:sp>
      <p:sp>
        <p:nvSpPr>
          <p:cNvPr id="120" name="object 120"/>
          <p:cNvSpPr/>
          <p:nvPr/>
        </p:nvSpPr>
        <p:spPr>
          <a:xfrm>
            <a:off x="2343911" y="2727960"/>
            <a:ext cx="217931" cy="217932"/>
          </a:xfrm>
          <a:prstGeom prst="rect">
            <a:avLst/>
          </a:prstGeom>
          <a:blipFill>
            <a:blip r:embed="rId28" cstate="print"/>
            <a:stretch>
              <a:fillRect/>
            </a:stretch>
          </a:blipFill>
        </p:spPr>
        <p:txBody>
          <a:bodyPr wrap="square" lIns="0" tIns="0" rIns="0" bIns="0" rtlCol="0"/>
          <a:lstStyle/>
          <a:p>
            <a:endParaRPr/>
          </a:p>
        </p:txBody>
      </p:sp>
      <p:sp>
        <p:nvSpPr>
          <p:cNvPr id="121" name="object 121"/>
          <p:cNvSpPr/>
          <p:nvPr/>
        </p:nvSpPr>
        <p:spPr>
          <a:xfrm>
            <a:off x="3419855" y="2727960"/>
            <a:ext cx="217932" cy="217932"/>
          </a:xfrm>
          <a:prstGeom prst="rect">
            <a:avLst/>
          </a:prstGeom>
          <a:blipFill>
            <a:blip r:embed="rId28" cstate="print"/>
            <a:stretch>
              <a:fillRect/>
            </a:stretch>
          </a:blipFill>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129"/>
          <p:cNvSpPr txBox="1">
            <a:spLocks noGrp="1"/>
          </p:cNvSpPr>
          <p:nvPr>
            <p:ph type="title"/>
          </p:nvPr>
        </p:nvSpPr>
        <p:spPr>
          <a:xfrm>
            <a:off x="585225" y="2739620"/>
            <a:ext cx="6400800" cy="7947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Clr>
                <a:schemeClr val="dk1"/>
              </a:buClr>
              <a:buSzPts val="3600"/>
              <a:buFont typeface="Quattrocento Sans"/>
              <a:buNone/>
            </a:pPr>
            <a:r>
              <a:rPr lang="en-US" sz="4500">
                <a:latin typeface="Calibri"/>
                <a:ea typeface="Calibri"/>
                <a:cs typeface="Calibri"/>
                <a:sym typeface="Calibri"/>
              </a:rPr>
              <a:t>Demo</a:t>
            </a:r>
            <a:endParaRPr sz="4500">
              <a:latin typeface="Calibri"/>
              <a:ea typeface="Calibri"/>
              <a:cs typeface="Calibri"/>
              <a:sym typeface="Calibri"/>
            </a:endParaRPr>
          </a:p>
        </p:txBody>
      </p:sp>
    </p:spTree>
    <p:extLst>
      <p:ext uri="{BB962C8B-B14F-4D97-AF65-F5344CB8AC3E}">
        <p14:creationId xmlns:p14="http://schemas.microsoft.com/office/powerpoint/2010/main" val="25552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714AF5-CA90-49A8-A681-67D3252FC6F9}"/>
              </a:ext>
            </a:extLst>
          </p:cNvPr>
          <p:cNvSpPr>
            <a:spLocks noGrp="1"/>
          </p:cNvSpPr>
          <p:nvPr>
            <p:ph type="ctrTitle"/>
          </p:nvPr>
        </p:nvSpPr>
        <p:spPr/>
        <p:txBody>
          <a:bodyPr/>
          <a:lstStyle/>
          <a:p>
            <a:r>
              <a:rPr lang="en-IN" dirty="0"/>
              <a:t>Build 2019</a:t>
            </a:r>
          </a:p>
        </p:txBody>
      </p:sp>
      <p:sp>
        <p:nvSpPr>
          <p:cNvPr id="4" name="Subtitle 3">
            <a:extLst>
              <a:ext uri="{FF2B5EF4-FFF2-40B4-BE49-F238E27FC236}">
                <a16:creationId xmlns:a16="http://schemas.microsoft.com/office/drawing/2014/main" id="{D6BC8013-DF74-4F27-A57D-6152C64A57A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2103735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7991" y="4038008"/>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5" name="TextBox 34">
            <a:extLst>
              <a:ext uri="{FF2B5EF4-FFF2-40B4-BE49-F238E27FC236}">
                <a16:creationId xmlns:a16="http://schemas.microsoft.com/office/drawing/2014/main" id="{6A6C0BCD-75D3-4D79-A0AF-023B62D83899}"/>
              </a:ext>
            </a:extLst>
          </p:cNvPr>
          <p:cNvSpPr txBox="1"/>
          <p:nvPr/>
        </p:nvSpPr>
        <p:spPr>
          <a:xfrm>
            <a:off x="1262021" y="5113807"/>
            <a:ext cx="1922000"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37" name="TextBox 36">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69444929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3">
            <a:extLst>
              <a:ext uri="{FF2B5EF4-FFF2-40B4-BE49-F238E27FC236}">
                <a16:creationId xmlns:a16="http://schemas.microsoft.com/office/drawing/2014/main" id="{267F7598-CCF2-4745-A57C-5C3D44EAC0CB}"/>
              </a:ext>
            </a:extLst>
          </p:cNvPr>
          <p:cNvPicPr>
            <a:picLocks noChangeAspect="1"/>
          </p:cNvPicPr>
          <p:nvPr/>
        </p:nvPicPr>
        <p:blipFill rotWithShape="1">
          <a:blip r:embed="rId3"/>
          <a:srcRect t="21312" b="41644"/>
          <a:stretch/>
        </p:blipFill>
        <p:spPr>
          <a:xfrm flipH="1">
            <a:off x="-1" y="1319689"/>
            <a:ext cx="12192000" cy="3032179"/>
          </a:xfrm>
          <a:prstGeom prst="rect">
            <a:avLst/>
          </a:prstGeom>
        </p:spPr>
      </p:pic>
      <p:sp>
        <p:nvSpPr>
          <p:cNvPr id="3" name="Rectangle 2"/>
          <p:cNvSpPr/>
          <p:nvPr/>
        </p:nvSpPr>
        <p:spPr bwMode="auto">
          <a:xfrm>
            <a:off x="0" y="1313536"/>
            <a:ext cx="12192000" cy="3038332"/>
          </a:xfrm>
          <a:prstGeom prst="rect">
            <a:avLst/>
          </a:prstGeom>
          <a:solidFill>
            <a:srgbClr val="0078D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1344310"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CD37D1D-649C-A847-8E4C-861FE03F7281}"/>
              </a:ext>
            </a:extLst>
          </p:cNvPr>
          <p:cNvSpPr>
            <a:spLocks noGrp="1"/>
          </p:cNvSpPr>
          <p:nvPr>
            <p:ph type="title"/>
          </p:nvPr>
        </p:nvSpPr>
        <p:spPr/>
        <p:txBody>
          <a:bodyPr/>
          <a:lstStyle/>
          <a:p>
            <a:r>
              <a:rPr lang="en-US"/>
              <a:t>Authoring Experiences</a:t>
            </a:r>
            <a:r>
              <a:rPr lang="en-US" dirty="0"/>
              <a:t> in Azure Machine Learning</a:t>
            </a:r>
            <a:endParaRPr lang="en-US"/>
          </a:p>
        </p:txBody>
      </p:sp>
      <p:pic>
        <p:nvPicPr>
          <p:cNvPr id="24" name="Picture 23"/>
          <p:cNvPicPr>
            <a:picLocks noChangeAspect="1"/>
          </p:cNvPicPr>
          <p:nvPr/>
        </p:nvPicPr>
        <p:blipFill>
          <a:blip r:embed="rId4">
            <a:alphaModFix amt="20000"/>
            <a:extLst>
              <a:ext uri="{28A0092B-C50C-407E-A947-70E740481C1C}">
                <a14:useLocalDpi xmlns:a14="http://schemas.microsoft.com/office/drawing/2010/main" val="0"/>
              </a:ext>
            </a:extLst>
          </a:blip>
          <a:stretch>
            <a:fillRect/>
          </a:stretch>
        </p:blipFill>
        <p:spPr>
          <a:xfrm>
            <a:off x="1877991" y="4053506"/>
            <a:ext cx="680510" cy="680510"/>
          </a:xfrm>
          <a:prstGeom prst="rect">
            <a:avLst/>
          </a:prstGeom>
        </p:spPr>
      </p:pic>
      <p:sp>
        <p:nvSpPr>
          <p:cNvPr id="17" name="Oval 16"/>
          <p:cNvSpPr/>
          <p:nvPr/>
        </p:nvSpPr>
        <p:spPr bwMode="auto">
          <a:xfrm>
            <a:off x="5069649"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3536" y="3995413"/>
            <a:ext cx="780098" cy="796696"/>
          </a:xfrm>
          <a:prstGeom prst="rect">
            <a:avLst/>
          </a:prstGeom>
        </p:spPr>
      </p:pic>
      <p:sp>
        <p:nvSpPr>
          <p:cNvPr id="21" name="Oval 20"/>
          <p:cNvSpPr/>
          <p:nvPr/>
        </p:nvSpPr>
        <p:spPr bwMode="auto">
          <a:xfrm>
            <a:off x="8842005" y="3519826"/>
            <a:ext cx="1747872" cy="174787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9375686" y="3937561"/>
            <a:ext cx="680510" cy="796696"/>
          </a:xfrm>
          <a:prstGeom prst="rect">
            <a:avLst/>
          </a:prstGeom>
        </p:spPr>
      </p:pic>
      <p:sp>
        <p:nvSpPr>
          <p:cNvPr id="36" name="TextBox 35">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grpSp>
        <p:nvGrpSpPr>
          <p:cNvPr id="38" name="Group 37"/>
          <p:cNvGrpSpPr/>
          <p:nvPr/>
        </p:nvGrpSpPr>
        <p:grpSpPr>
          <a:xfrm>
            <a:off x="-3244018" y="2094610"/>
            <a:ext cx="1245475" cy="1255795"/>
            <a:chOff x="10061863" y="2923598"/>
            <a:chExt cx="1023819" cy="1099226"/>
          </a:xfrm>
        </p:grpSpPr>
        <p:sp>
          <p:nvSpPr>
            <p:cNvPr id="39" name="Freeform: Shape 32">
              <a:extLst>
                <a:ext uri="{FF2B5EF4-FFF2-40B4-BE49-F238E27FC236}">
                  <a16:creationId xmlns:a16="http://schemas.microsoft.com/office/drawing/2014/main" id="{AD4B44CC-03AB-4FDE-B726-CD976D1322CD}"/>
                </a:ext>
              </a:extLst>
            </p:cNvPr>
            <p:cNvSpPr/>
            <p:nvPr/>
          </p:nvSpPr>
          <p:spPr>
            <a:xfrm>
              <a:off x="10128571" y="3721189"/>
              <a:ext cx="899104" cy="290033"/>
            </a:xfrm>
            <a:custGeom>
              <a:avLst/>
              <a:gdLst>
                <a:gd name="connsiteX0" fmla="*/ 21753 w 899103"/>
                <a:gd name="connsiteY0" fmla="*/ 279882 h 290033"/>
                <a:gd name="connsiteX1" fmla="*/ 891853 w 899103"/>
                <a:gd name="connsiteY1" fmla="*/ 279882 h 290033"/>
                <a:gd name="connsiteX2" fmla="*/ 625022 w 899103"/>
                <a:gd name="connsiteY2" fmla="*/ 21753 h 290033"/>
                <a:gd name="connsiteX3" fmla="*/ 245078 w 899103"/>
                <a:gd name="connsiteY3" fmla="*/ 21753 h 290033"/>
              </a:gdLst>
              <a:ahLst/>
              <a:cxnLst>
                <a:cxn ang="0">
                  <a:pos x="connsiteX0" y="connsiteY0"/>
                </a:cxn>
                <a:cxn ang="0">
                  <a:pos x="connsiteX1" y="connsiteY1"/>
                </a:cxn>
                <a:cxn ang="0">
                  <a:pos x="connsiteX2" y="connsiteY2"/>
                </a:cxn>
                <a:cxn ang="0">
                  <a:pos x="connsiteX3" y="connsiteY3"/>
                </a:cxn>
              </a:cxnLst>
              <a:rect l="l" t="t" r="r" b="b"/>
              <a:pathLst>
                <a:path w="899103" h="290033">
                  <a:moveTo>
                    <a:pt x="21753" y="279882"/>
                  </a:moveTo>
                  <a:lnTo>
                    <a:pt x="891853" y="279882"/>
                  </a:lnTo>
                  <a:lnTo>
                    <a:pt x="625022" y="21753"/>
                  </a:lnTo>
                  <a:lnTo>
                    <a:pt x="245078" y="21753"/>
                  </a:lnTo>
                  <a:close/>
                </a:path>
              </a:pathLst>
            </a:custGeom>
            <a:solidFill>
              <a:schemeClr val="bg1">
                <a:lumMod val="75000"/>
                <a:alpha val="2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 name="Freeform: Shape 33">
              <a:extLst>
                <a:ext uri="{FF2B5EF4-FFF2-40B4-BE49-F238E27FC236}">
                  <a16:creationId xmlns:a16="http://schemas.microsoft.com/office/drawing/2014/main" id="{975B0DD9-CB1F-4460-8FDB-BF182D868BF0}"/>
                </a:ext>
              </a:extLst>
            </p:cNvPr>
            <p:cNvSpPr/>
            <p:nvPr/>
          </p:nvSpPr>
          <p:spPr>
            <a:xfrm>
              <a:off x="10061863" y="3326744"/>
              <a:ext cx="667077" cy="696080"/>
            </a:xfrm>
            <a:custGeom>
              <a:avLst/>
              <a:gdLst>
                <a:gd name="connsiteX0" fmla="*/ 88460 w 667077"/>
                <a:gd name="connsiteY0" fmla="*/ 674328 h 696080"/>
                <a:gd name="connsiteX1" fmla="*/ 21753 w 667077"/>
                <a:gd name="connsiteY1" fmla="*/ 416198 h 696080"/>
                <a:gd name="connsiteX2" fmla="*/ 390095 w 667077"/>
                <a:gd name="connsiteY2" fmla="*/ 21753 h 696080"/>
                <a:gd name="connsiteX3" fmla="*/ 648225 w 667077"/>
                <a:gd name="connsiteY3" fmla="*/ 21753 h 696080"/>
              </a:gdLst>
              <a:ahLst/>
              <a:cxnLst>
                <a:cxn ang="0">
                  <a:pos x="connsiteX0" y="connsiteY0"/>
                </a:cxn>
                <a:cxn ang="0">
                  <a:pos x="connsiteX1" y="connsiteY1"/>
                </a:cxn>
                <a:cxn ang="0">
                  <a:pos x="connsiteX2" y="connsiteY2"/>
                </a:cxn>
                <a:cxn ang="0">
                  <a:pos x="connsiteX3" y="connsiteY3"/>
                </a:cxn>
              </a:cxnLst>
              <a:rect l="l" t="t" r="r" b="b"/>
              <a:pathLst>
                <a:path w="667077" h="696080">
                  <a:moveTo>
                    <a:pt x="88460" y="674328"/>
                  </a:moveTo>
                  <a:lnTo>
                    <a:pt x="21753" y="416198"/>
                  </a:lnTo>
                  <a:lnTo>
                    <a:pt x="390095" y="21753"/>
                  </a:lnTo>
                  <a:lnTo>
                    <a:pt x="648225" y="21753"/>
                  </a:lnTo>
                  <a:close/>
                </a:path>
              </a:pathLst>
            </a:custGeom>
            <a:solidFill>
              <a:schemeClr val="bg1">
                <a:lumMod val="85000"/>
                <a:alpha val="21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 name="Freeform: Shape 34">
              <a:extLst>
                <a:ext uri="{FF2B5EF4-FFF2-40B4-BE49-F238E27FC236}">
                  <a16:creationId xmlns:a16="http://schemas.microsoft.com/office/drawing/2014/main" id="{D5AA2359-6089-46EB-9110-B6D5B028FB34}"/>
                </a:ext>
              </a:extLst>
            </p:cNvPr>
            <p:cNvSpPr/>
            <p:nvPr/>
          </p:nvSpPr>
          <p:spPr>
            <a:xfrm>
              <a:off x="10427306" y="2923598"/>
              <a:ext cx="290034" cy="435050"/>
            </a:xfrm>
            <a:custGeom>
              <a:avLst/>
              <a:gdLst>
                <a:gd name="connsiteX0" fmla="*/ 21753 w 290033"/>
                <a:gd name="connsiteY0" fmla="*/ 21753 h 435050"/>
                <a:gd name="connsiteX1" fmla="*/ 282783 w 290033"/>
                <a:gd name="connsiteY1" fmla="*/ 21753 h 435050"/>
                <a:gd name="connsiteX2" fmla="*/ 282783 w 290033"/>
                <a:gd name="connsiteY2" fmla="*/ 424899 h 435050"/>
                <a:gd name="connsiteX3" fmla="*/ 24653 w 290033"/>
                <a:gd name="connsiteY3" fmla="*/ 424899 h 435050"/>
              </a:gdLst>
              <a:ahLst/>
              <a:cxnLst>
                <a:cxn ang="0">
                  <a:pos x="connsiteX0" y="connsiteY0"/>
                </a:cxn>
                <a:cxn ang="0">
                  <a:pos x="connsiteX1" y="connsiteY1"/>
                </a:cxn>
                <a:cxn ang="0">
                  <a:pos x="connsiteX2" y="connsiteY2"/>
                </a:cxn>
                <a:cxn ang="0">
                  <a:pos x="connsiteX3" y="connsiteY3"/>
                </a:cxn>
              </a:cxnLst>
              <a:rect l="l" t="t" r="r" b="b"/>
              <a:pathLst>
                <a:path w="290033" h="435050">
                  <a:moveTo>
                    <a:pt x="21753" y="21753"/>
                  </a:moveTo>
                  <a:lnTo>
                    <a:pt x="282783" y="21753"/>
                  </a:lnTo>
                  <a:lnTo>
                    <a:pt x="282783" y="424899"/>
                  </a:lnTo>
                  <a:lnTo>
                    <a:pt x="24653" y="424899"/>
                  </a:lnTo>
                  <a:close/>
                </a:path>
              </a:pathLst>
            </a:custGeom>
            <a:solidFill>
              <a:schemeClr val="bg1">
                <a:lumMod val="95000"/>
                <a:alpha val="74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Freeform: Shape 35">
              <a:extLst>
                <a:ext uri="{FF2B5EF4-FFF2-40B4-BE49-F238E27FC236}">
                  <a16:creationId xmlns:a16="http://schemas.microsoft.com/office/drawing/2014/main" id="{9D3EE85A-10F7-49F1-BEC9-C84193102745}"/>
                </a:ext>
              </a:extLst>
            </p:cNvPr>
            <p:cNvSpPr/>
            <p:nvPr/>
          </p:nvSpPr>
          <p:spPr>
            <a:xfrm>
              <a:off x="10592625" y="3393452"/>
              <a:ext cx="493057" cy="609070"/>
            </a:xfrm>
            <a:custGeom>
              <a:avLst/>
              <a:gdLst>
                <a:gd name="connsiteX0" fmla="*/ 21753 w 493057"/>
                <a:gd name="connsiteY0" fmla="*/ 213174 h 609070"/>
                <a:gd name="connsiteX1" fmla="*/ 187072 w 493057"/>
                <a:gd name="connsiteY1" fmla="*/ 21753 h 609070"/>
                <a:gd name="connsiteX2" fmla="*/ 485806 w 493057"/>
                <a:gd name="connsiteY2" fmla="*/ 355291 h 609070"/>
                <a:gd name="connsiteX3" fmla="*/ 427799 w 493057"/>
                <a:gd name="connsiteY3" fmla="*/ 607620 h 609070"/>
              </a:gdLst>
              <a:ahLst/>
              <a:cxnLst>
                <a:cxn ang="0">
                  <a:pos x="connsiteX0" y="connsiteY0"/>
                </a:cxn>
                <a:cxn ang="0">
                  <a:pos x="connsiteX1" y="connsiteY1"/>
                </a:cxn>
                <a:cxn ang="0">
                  <a:pos x="connsiteX2" y="connsiteY2"/>
                </a:cxn>
                <a:cxn ang="0">
                  <a:pos x="connsiteX3" y="connsiteY3"/>
                </a:cxn>
              </a:cxnLst>
              <a:rect l="l" t="t" r="r" b="b"/>
              <a:pathLst>
                <a:path w="493057" h="609070">
                  <a:moveTo>
                    <a:pt x="21753" y="213174"/>
                  </a:moveTo>
                  <a:lnTo>
                    <a:pt x="187072" y="21753"/>
                  </a:lnTo>
                  <a:lnTo>
                    <a:pt x="485806" y="355291"/>
                  </a:lnTo>
                  <a:lnTo>
                    <a:pt x="427799" y="607620"/>
                  </a:lnTo>
                  <a:close/>
                </a:path>
              </a:pathLst>
            </a:custGeom>
            <a:solidFill>
              <a:schemeClr val="bg1">
                <a:lumMod val="85000"/>
                <a:alpha val="18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44"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4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7"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8"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5" name="Rectangle 24"/>
          <p:cNvSpPr/>
          <p:nvPr/>
        </p:nvSpPr>
        <p:spPr bwMode="auto">
          <a:xfrm>
            <a:off x="3155167" y="590793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6A6C0BCD-75D3-4D79-A0AF-023B62D83899}"/>
              </a:ext>
            </a:extLst>
          </p:cNvPr>
          <p:cNvSpPr txBox="1"/>
          <p:nvPr/>
        </p:nvSpPr>
        <p:spPr>
          <a:xfrm>
            <a:off x="1290874" y="5113807"/>
            <a:ext cx="1864293" cy="615553"/>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Automated</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endParaRPr kumimoji="0" lang="en-US" altLang="zh-CN"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Machine</a:t>
            </a:r>
            <a:r>
              <a:rPr kumimoji="0" lang="zh-CN" altLang="en-US" sz="2000" b="0" i="0" u="none" strike="noStrike" kern="1200" cap="none" spc="0" normalizeH="0" baseline="0" noProof="0">
                <a:ln>
                  <a:noFill/>
                </a:ln>
                <a:solidFill>
                  <a:srgbClr val="0078D4"/>
                </a:solidFill>
                <a:effectLst/>
                <a:uLnTx/>
                <a:uFillTx/>
                <a:latin typeface="Segoe UI Semibold"/>
                <a:ea typeface="+mn-ea"/>
                <a:cs typeface="+mn-cs"/>
              </a:rPr>
              <a:t> </a:t>
            </a:r>
            <a:r>
              <a:rPr kumimoji="0" lang="en-US" altLang="zh-CN" sz="2000" b="0" i="0" u="none" strike="noStrike" kern="1200" cap="none" spc="0" normalizeH="0" baseline="0" noProof="0">
                <a:ln>
                  <a:noFill/>
                </a:ln>
                <a:solidFill>
                  <a:srgbClr val="0078D4"/>
                </a:solidFill>
                <a:effectLst/>
                <a:uLnTx/>
                <a:uFillTx/>
                <a:latin typeface="Segoe UI Semibold"/>
                <a:ea typeface="+mn-ea"/>
                <a:cs typeface="+mn-cs"/>
              </a:rPr>
              <a:t>Learning</a:t>
            </a: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6A6C0BCD-75D3-4D79-A0AF-023B62D83899}"/>
              </a:ext>
            </a:extLst>
          </p:cNvPr>
          <p:cNvSpPr txBox="1"/>
          <p:nvPr/>
        </p:nvSpPr>
        <p:spPr>
          <a:xfrm>
            <a:off x="5069649" y="5113807"/>
            <a:ext cx="1796262" cy="307777"/>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2000">
                <a:solidFill>
                  <a:srgbClr val="0078D4"/>
                </a:solidFill>
                <a:latin typeface="Segoe UI Semibold"/>
              </a:rPr>
              <a:t>Visual</a:t>
            </a:r>
            <a:r>
              <a:rPr lang="zh-CN" altLang="en-US" sz="2000">
                <a:solidFill>
                  <a:srgbClr val="0078D4"/>
                </a:solidFill>
                <a:latin typeface="Segoe UI Semibold"/>
              </a:rPr>
              <a:t> </a:t>
            </a:r>
            <a:r>
              <a:rPr lang="en-US" altLang="zh-CN" sz="2000">
                <a:solidFill>
                  <a:srgbClr val="0078D4"/>
                </a:solidFill>
                <a:latin typeface="Segoe UI Semibold"/>
              </a:rPr>
              <a:t>Interface</a:t>
            </a:r>
            <a:endParaRPr lang="en-US" sz="2000">
              <a:solidFill>
                <a:srgbClr val="0078D4"/>
              </a:solidFill>
              <a:latin typeface="Segoe UI Semibold"/>
            </a:endParaRPr>
          </a:p>
        </p:txBody>
      </p:sp>
      <p:sp>
        <p:nvSpPr>
          <p:cNvPr id="29" name="TextBox 28">
            <a:extLst>
              <a:ext uri="{FF2B5EF4-FFF2-40B4-BE49-F238E27FC236}">
                <a16:creationId xmlns:a16="http://schemas.microsoft.com/office/drawing/2014/main" id="{6A6C0BCD-75D3-4D79-A0AF-023B62D83899}"/>
              </a:ext>
            </a:extLst>
          </p:cNvPr>
          <p:cNvSpPr txBox="1"/>
          <p:nvPr/>
        </p:nvSpPr>
        <p:spPr>
          <a:xfrm>
            <a:off x="9072977" y="5113807"/>
            <a:ext cx="1285929" cy="307777"/>
          </a:xfrm>
          <a:prstGeom prst="rect">
            <a:avLst/>
          </a:prstGeom>
          <a:noFill/>
        </p:spPr>
        <p:txBody>
          <a:bodyPr wrap="none" lIns="0" tIns="0" rIns="0" bIns="0" rtlCol="0">
            <a:spAutoFit/>
          </a:bodyPr>
          <a:lstStyle/>
          <a:p>
            <a:pPr algn="ctr" defTabSz="932114" fontAlgn="base">
              <a:spcBef>
                <a:spcPct val="0"/>
              </a:spcBef>
              <a:defRPr/>
            </a:pPr>
            <a:r>
              <a:rPr lang="en-US" altLang="zh-CN" sz="2000">
                <a:solidFill>
                  <a:srgbClr val="0078D4"/>
                </a:solidFill>
                <a:latin typeface="Segoe UI Semibold"/>
              </a:rPr>
              <a:t>Notebooks</a:t>
            </a:r>
            <a:endParaRPr lang="en-US" sz="2000">
              <a:solidFill>
                <a:srgbClr val="0078D4"/>
              </a:solidFill>
              <a:latin typeface="Segoe UI Semibold"/>
            </a:endParaRPr>
          </a:p>
        </p:txBody>
      </p:sp>
      <p:sp>
        <p:nvSpPr>
          <p:cNvPr id="30" name="Rectangle 29"/>
          <p:cNvSpPr/>
          <p:nvPr/>
        </p:nvSpPr>
        <p:spPr bwMode="auto">
          <a:xfrm>
            <a:off x="7864895" y="4792109"/>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4235" y="5049800"/>
            <a:ext cx="3881100" cy="8805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191107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334001" y="0"/>
            <a:ext cx="6857999"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53414" y="1716414"/>
            <a:ext cx="6460933" cy="3718187"/>
            <a:chOff x="4746615" y="1393705"/>
            <a:chExt cx="8141802" cy="4685504"/>
          </a:xfrm>
          <a:effectLst>
            <a:outerShdw blurRad="990600" dist="647700" dir="5700000" sx="98000" sy="98000" algn="tl" rotWithShape="0">
              <a:schemeClr val="tx1">
                <a:alpha val="25000"/>
              </a:schemeClr>
            </a:outerShdw>
          </a:effectLst>
        </p:grpSpPr>
        <p:grpSp>
          <p:nvGrpSpPr>
            <p:cNvPr id="7" name="Group 36"/>
            <p:cNvGrpSpPr>
              <a:grpSpLocks/>
            </p:cNvGrpSpPr>
            <p:nvPr/>
          </p:nvGrpSpPr>
          <p:grpSpPr bwMode="auto">
            <a:xfrm>
              <a:off x="4746615" y="1393705"/>
              <a:ext cx="8141802" cy="4685504"/>
              <a:chOff x="5898415" y="1976415"/>
              <a:chExt cx="5654530" cy="3255020"/>
            </a:xfrm>
          </p:grpSpPr>
          <p:sp>
            <p:nvSpPr>
              <p:cNvPr id="9" name="Freeform 45"/>
              <p:cNvSpPr>
                <a:spLocks/>
              </p:cNvSpPr>
              <p:nvPr/>
            </p:nvSpPr>
            <p:spPr bwMode="auto">
              <a:xfrm>
                <a:off x="5898415" y="5105745"/>
                <a:ext cx="2848207" cy="125690"/>
              </a:xfrm>
              <a:custGeom>
                <a:avLst/>
                <a:gdLst>
                  <a:gd name="T0" fmla="*/ 0 w 885"/>
                  <a:gd name="T1" fmla="*/ 51565 h 39"/>
                  <a:gd name="T2" fmla="*/ 251028 w 885"/>
                  <a:gd name="T3" fmla="*/ 125690 h 39"/>
                  <a:gd name="T4" fmla="*/ 2848207 w 885"/>
                  <a:gd name="T5" fmla="*/ 125690 h 39"/>
                  <a:gd name="T6" fmla="*/ 2848207 w 885"/>
                  <a:gd name="T7" fmla="*/ 0 h 39"/>
                  <a:gd name="T8" fmla="*/ 0 w 885"/>
                  <a:gd name="T9" fmla="*/ 0 h 39"/>
                  <a:gd name="T10" fmla="*/ 0 w 885"/>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0" name="Freeform 46"/>
              <p:cNvSpPr>
                <a:spLocks/>
              </p:cNvSpPr>
              <p:nvPr/>
            </p:nvSpPr>
            <p:spPr bwMode="auto">
              <a:xfrm>
                <a:off x="8704736" y="5105745"/>
                <a:ext cx="2848207" cy="125690"/>
              </a:xfrm>
              <a:custGeom>
                <a:avLst/>
                <a:gdLst>
                  <a:gd name="T0" fmla="*/ 2848207 w 884"/>
                  <a:gd name="T1" fmla="*/ 51565 h 39"/>
                  <a:gd name="T2" fmla="*/ 2596895 w 884"/>
                  <a:gd name="T3" fmla="*/ 125690 h 39"/>
                  <a:gd name="T4" fmla="*/ 0 w 884"/>
                  <a:gd name="T5" fmla="*/ 125690 h 39"/>
                  <a:gd name="T6" fmla="*/ 0 w 884"/>
                  <a:gd name="T7" fmla="*/ 0 h 39"/>
                  <a:gd name="T8" fmla="*/ 2848207 w 884"/>
                  <a:gd name="T9" fmla="*/ 0 h 39"/>
                  <a:gd name="T10" fmla="*/ 2848207 w 884"/>
                  <a:gd name="T11" fmla="*/ 5156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1" name="Freeform 47"/>
              <p:cNvSpPr>
                <a:spLocks/>
              </p:cNvSpPr>
              <p:nvPr/>
            </p:nvSpPr>
            <p:spPr bwMode="auto">
              <a:xfrm>
                <a:off x="6455812" y="1976415"/>
                <a:ext cx="4581618" cy="3138999"/>
              </a:xfrm>
              <a:custGeom>
                <a:avLst/>
                <a:gdLst>
                  <a:gd name="T0" fmla="*/ 4436732 w 1423"/>
                  <a:gd name="T1" fmla="*/ 0 h 974"/>
                  <a:gd name="T2" fmla="*/ 144886 w 1423"/>
                  <a:gd name="T3" fmla="*/ 0 h 974"/>
                  <a:gd name="T4" fmla="*/ 0 w 1423"/>
                  <a:gd name="T5" fmla="*/ 145026 h 974"/>
                  <a:gd name="T6" fmla="*/ 0 w 1423"/>
                  <a:gd name="T7" fmla="*/ 702569 h 974"/>
                  <a:gd name="T8" fmla="*/ 0 w 1423"/>
                  <a:gd name="T9" fmla="*/ 2993973 h 974"/>
                  <a:gd name="T10" fmla="*/ 144886 w 1423"/>
                  <a:gd name="T11" fmla="*/ 3138999 h 974"/>
                  <a:gd name="T12" fmla="*/ 4436732 w 1423"/>
                  <a:gd name="T13" fmla="*/ 3138999 h 974"/>
                  <a:gd name="T14" fmla="*/ 4581618 w 1423"/>
                  <a:gd name="T15" fmla="*/ 2993973 h 974"/>
                  <a:gd name="T16" fmla="*/ 4581618 w 1423"/>
                  <a:gd name="T17" fmla="*/ 145026 h 974"/>
                  <a:gd name="T18" fmla="*/ 4436732 w 1423"/>
                  <a:gd name="T19" fmla="*/ 0 h 9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2" name="Freeform 48"/>
              <p:cNvSpPr>
                <a:spLocks/>
              </p:cNvSpPr>
              <p:nvPr/>
            </p:nvSpPr>
            <p:spPr bwMode="auto">
              <a:xfrm>
                <a:off x="6471541" y="1992406"/>
                <a:ext cx="4553040" cy="3107101"/>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3" name="Rectangle 50"/>
              <p:cNvSpPr>
                <a:spLocks noChangeArrowheads="1"/>
              </p:cNvSpPr>
              <p:nvPr/>
            </p:nvSpPr>
            <p:spPr bwMode="auto">
              <a:xfrm>
                <a:off x="5898415" y="5053932"/>
                <a:ext cx="5654530" cy="103143"/>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4" name="Freeform 51"/>
              <p:cNvSpPr>
                <a:spLocks/>
              </p:cNvSpPr>
              <p:nvPr/>
            </p:nvSpPr>
            <p:spPr bwMode="auto">
              <a:xfrm>
                <a:off x="8318101" y="5054180"/>
                <a:ext cx="811932" cy="58010"/>
              </a:xfrm>
              <a:custGeom>
                <a:avLst/>
                <a:gdLst>
                  <a:gd name="T0" fmla="*/ 0 w 252"/>
                  <a:gd name="T1" fmla="*/ 0 h 18"/>
                  <a:gd name="T2" fmla="*/ 70883 w 252"/>
                  <a:gd name="T3" fmla="*/ 58010 h 18"/>
                  <a:gd name="T4" fmla="*/ 741049 w 252"/>
                  <a:gd name="T5" fmla="*/ 58010 h 18"/>
                  <a:gd name="T6" fmla="*/ 811932 w 252"/>
                  <a:gd name="T7" fmla="*/ 0 h 18"/>
                  <a:gd name="T8" fmla="*/ 0 w 252"/>
                  <a:gd name="T9" fmla="*/ 0 h 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alpha val="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sp>
            <p:nvSpPr>
              <p:cNvPr id="15" name="Rectangle 52"/>
              <p:cNvSpPr>
                <a:spLocks noChangeArrowheads="1"/>
              </p:cNvSpPr>
              <p:nvPr/>
            </p:nvSpPr>
            <p:spPr bwMode="auto">
              <a:xfrm>
                <a:off x="6623416" y="2189099"/>
                <a:ext cx="4250090" cy="2684932"/>
              </a:xfrm>
              <a:prstGeom prst="rect">
                <a:avLst/>
              </a:prstGeom>
              <a:solidFill>
                <a:schemeClr val="bg1">
                  <a:lumMod val="95000"/>
                </a:schemeClr>
              </a:solidFill>
              <a:ln>
                <a:noFill/>
              </a:ln>
              <a:extLst>
                <a:ext uri="{91240B29-F687-4f45-9708-019B960494DF}"/>
              </a:extLst>
            </p:spPr>
            <p:txBody>
              <a:bodyPr/>
              <a:lstStyle/>
              <a:p>
                <a:pPr defTabSz="914217">
                  <a:defRPr/>
                </a:pPr>
                <a:endParaRPr lang="id-ID" sz="882">
                  <a:latin typeface="Source Sans Pro Light" charset="0"/>
                </a:endParaRPr>
              </a:p>
            </p:txBody>
          </p:sp>
          <p:sp>
            <p:nvSpPr>
              <p:cNvPr id="16"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7"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8"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19"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3600">
                    <a:solidFill>
                      <a:schemeClr val="tx1"/>
                    </a:solidFill>
                    <a:latin typeface="Lato Light" charset="0"/>
                  </a:defRPr>
                </a:lvl1pPr>
                <a:lvl2pPr marL="742950" indent="-285750">
                  <a:defRPr sz="3600">
                    <a:solidFill>
                      <a:schemeClr val="tx1"/>
                    </a:solidFill>
                    <a:latin typeface="Lato Light" charset="0"/>
                  </a:defRPr>
                </a:lvl2pPr>
                <a:lvl3pPr marL="1143000" indent="-228600">
                  <a:defRPr sz="3600">
                    <a:solidFill>
                      <a:schemeClr val="tx1"/>
                    </a:solidFill>
                    <a:latin typeface="Lato Light" charset="0"/>
                  </a:defRPr>
                </a:lvl3pPr>
                <a:lvl4pPr marL="1600200" indent="-228600">
                  <a:defRPr sz="3600">
                    <a:solidFill>
                      <a:schemeClr val="tx1"/>
                    </a:solidFill>
                    <a:latin typeface="Lato Light" charset="0"/>
                  </a:defRPr>
                </a:lvl4pPr>
                <a:lvl5pPr marL="2057400" indent="-228600">
                  <a:defRPr sz="3600">
                    <a:solidFill>
                      <a:schemeClr val="tx1"/>
                    </a:solidFill>
                    <a:latin typeface="Lato Light" charset="0"/>
                  </a:defRPr>
                </a:lvl5pPr>
                <a:lvl6pPr marL="2514600" indent="-228600" defTabSz="1827213" fontAlgn="base">
                  <a:spcBef>
                    <a:spcPct val="0"/>
                  </a:spcBef>
                  <a:spcAft>
                    <a:spcPct val="0"/>
                  </a:spcAft>
                  <a:defRPr sz="3600">
                    <a:solidFill>
                      <a:schemeClr val="tx1"/>
                    </a:solidFill>
                    <a:latin typeface="Lato Light" charset="0"/>
                  </a:defRPr>
                </a:lvl6pPr>
                <a:lvl7pPr marL="2971800" indent="-228600" defTabSz="1827213" fontAlgn="base">
                  <a:spcBef>
                    <a:spcPct val="0"/>
                  </a:spcBef>
                  <a:spcAft>
                    <a:spcPct val="0"/>
                  </a:spcAft>
                  <a:defRPr sz="3600">
                    <a:solidFill>
                      <a:schemeClr val="tx1"/>
                    </a:solidFill>
                    <a:latin typeface="Lato Light" charset="0"/>
                  </a:defRPr>
                </a:lvl7pPr>
                <a:lvl8pPr marL="3429000" indent="-228600" defTabSz="1827213" fontAlgn="base">
                  <a:spcBef>
                    <a:spcPct val="0"/>
                  </a:spcBef>
                  <a:spcAft>
                    <a:spcPct val="0"/>
                  </a:spcAft>
                  <a:defRPr sz="3600">
                    <a:solidFill>
                      <a:schemeClr val="tx1"/>
                    </a:solidFill>
                    <a:latin typeface="Lato Light" charset="0"/>
                  </a:defRPr>
                </a:lvl8pPr>
                <a:lvl9pPr marL="3886200" indent="-228600" defTabSz="1827213" fontAlgn="base">
                  <a:spcBef>
                    <a:spcPct val="0"/>
                  </a:spcBef>
                  <a:spcAft>
                    <a:spcPct val="0"/>
                  </a:spcAft>
                  <a:defRPr sz="3600">
                    <a:solidFill>
                      <a:schemeClr val="tx1"/>
                    </a:solidFill>
                    <a:latin typeface="Lato Light" charset="0"/>
                  </a:defRPr>
                </a:lvl9pPr>
              </a:lstStyle>
              <a:p>
                <a:pPr eaLnBrk="1" hangingPunct="1"/>
                <a:endParaRPr lang="id-ID" altLang="x-none" sz="1800">
                  <a:latin typeface="Source Sans Pro Light" charset="0"/>
                </a:endParaRPr>
              </a:p>
            </p:txBody>
          </p:sp>
          <p:sp>
            <p:nvSpPr>
              <p:cNvPr id="20" name="Freeform 58"/>
              <p:cNvSpPr>
                <a:spLocks/>
              </p:cNvSpPr>
              <p:nvPr/>
            </p:nvSpPr>
            <p:spPr bwMode="auto">
              <a:xfrm>
                <a:off x="8743399" y="2092436"/>
                <a:ext cx="3223" cy="6446"/>
              </a:xfrm>
              <a:custGeom>
                <a:avLst/>
                <a:gdLst>
                  <a:gd name="T0" fmla="*/ 3223 w 1"/>
                  <a:gd name="T1" fmla="*/ 3223 h 2"/>
                  <a:gd name="T2" fmla="*/ 3223 w 1"/>
                  <a:gd name="T3" fmla="*/ 6446 h 2"/>
                  <a:gd name="T4" fmla="*/ 0 w 1"/>
                  <a:gd name="T5" fmla="*/ 3223 h 2"/>
                  <a:gd name="T6" fmla="*/ 3223 w 1"/>
                  <a:gd name="T7" fmla="*/ 0 h 2"/>
                  <a:gd name="T8" fmla="*/ 3223 w 1"/>
                  <a:gd name="T9" fmla="*/ 3223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882"/>
              </a:p>
            </p:txBody>
          </p:sp>
        </p:gr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534" y="1711511"/>
              <a:ext cx="6160886" cy="3850553"/>
            </a:xfrm>
            <a:prstGeom prst="rect">
              <a:avLst/>
            </a:prstGeom>
          </p:spPr>
        </p:pic>
      </p:grpSp>
      <p:sp>
        <p:nvSpPr>
          <p:cNvPr id="36" name="Title 7">
            <a:extLst>
              <a:ext uri="{FF2B5EF4-FFF2-40B4-BE49-F238E27FC236}">
                <a16:creationId xmlns:a16="http://schemas.microsoft.com/office/drawing/2014/main" id="{D18A1E48-C74E-4B7C-95F4-2342DAC963A9}"/>
              </a:ext>
            </a:extLst>
          </p:cNvPr>
          <p:cNvSpPr>
            <a:spLocks noGrp="1"/>
          </p:cNvSpPr>
          <p:nvPr>
            <p:ph type="title"/>
          </p:nvPr>
        </p:nvSpPr>
        <p:spPr>
          <a:xfrm>
            <a:off x="588263" y="1359520"/>
            <a:ext cx="4158362" cy="2215991"/>
          </a:xfrm>
        </p:spPr>
        <p:txBody>
          <a:bodyPr>
            <a:normAutofit fontScale="90000"/>
          </a:bodyPr>
          <a:lstStyle/>
          <a:p>
            <a:r>
              <a:rPr lang="en-US">
                <a:solidFill>
                  <a:schemeClr val="tx1"/>
                </a:solidFill>
              </a:rPr>
              <a:t>Visual Interface for </a:t>
            </a:r>
            <a:br>
              <a:rPr lang="en-US">
                <a:solidFill>
                  <a:schemeClr val="tx1"/>
                </a:solidFill>
              </a:rPr>
            </a:br>
            <a:r>
              <a:rPr lang="en-US">
                <a:solidFill>
                  <a:schemeClr val="tx1"/>
                </a:solidFill>
              </a:rPr>
              <a:t>Azure Machine Learning service</a:t>
            </a:r>
            <a:br>
              <a:rPr lang="en-US">
                <a:solidFill>
                  <a:schemeClr val="tx1"/>
                </a:solidFill>
              </a:rPr>
            </a:br>
            <a:r>
              <a:rPr lang="en-US">
                <a:solidFill>
                  <a:schemeClr val="tx1"/>
                </a:solidFill>
              </a:rPr>
              <a:t>(Public Preview)</a:t>
            </a:r>
          </a:p>
        </p:txBody>
      </p:sp>
      <p:sp>
        <p:nvSpPr>
          <p:cNvPr id="37"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986852"/>
            <a:ext cx="4162425" cy="1107996"/>
          </a:xfrm>
        </p:spPr>
        <p:txBody>
          <a:bodyPr/>
          <a:lstStyle/>
          <a:p>
            <a:r>
              <a:rPr lang="en-US" altLang="zh-CN" sz="2400"/>
              <a:t>V</a:t>
            </a:r>
            <a:r>
              <a:rPr lang="en-US" sz="2400"/>
              <a:t>isual workflow to build, test, and deploy ML models </a:t>
            </a:r>
            <a:r>
              <a:rPr lang="en-US" altLang="zh-CN" sz="2400"/>
              <a:t>more</a:t>
            </a:r>
            <a:r>
              <a:rPr lang="zh-CN" altLang="en-US" sz="2400"/>
              <a:t> </a:t>
            </a:r>
            <a:r>
              <a:rPr lang="en-US" sz="2400"/>
              <a:t>easily and efficiently</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 y="694222"/>
            <a:ext cx="651437" cy="665298"/>
          </a:xfrm>
          <a:prstGeom prst="rect">
            <a:avLst/>
          </a:prstGeom>
        </p:spPr>
      </p:pic>
    </p:spTree>
    <p:extLst>
      <p:ext uri="{BB962C8B-B14F-4D97-AF65-F5344CB8AC3E}">
        <p14:creationId xmlns:p14="http://schemas.microsoft.com/office/powerpoint/2010/main" val="48220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4518" y="488196"/>
            <a:ext cx="11018520" cy="553998"/>
          </a:xfrm>
        </p:spPr>
        <p:txBody>
          <a:bodyPr>
            <a:normAutofit fontScale="90000"/>
          </a:bodyPr>
          <a:lstStyle/>
          <a:p>
            <a:r>
              <a:rPr lang="en-US"/>
              <a:t>Who to Use</a:t>
            </a:r>
          </a:p>
        </p:txBody>
      </p:sp>
      <p:grpSp>
        <p:nvGrpSpPr>
          <p:cNvPr id="22" name="Graphic 4">
            <a:extLst>
              <a:ext uri="{FF2B5EF4-FFF2-40B4-BE49-F238E27FC236}">
                <a16:creationId xmlns:a16="http://schemas.microsoft.com/office/drawing/2014/main" id="{A5F3BD6B-18ED-4BA4-9942-943FBDA18367}"/>
              </a:ext>
            </a:extLst>
          </p:cNvPr>
          <p:cNvGrpSpPr>
            <a:grpSpLocks noChangeAspect="1"/>
          </p:cNvGrpSpPr>
          <p:nvPr/>
        </p:nvGrpSpPr>
        <p:grpSpPr>
          <a:xfrm>
            <a:off x="11596612" y="6228272"/>
            <a:ext cx="428610" cy="453821"/>
            <a:chOff x="11448302" y="6116320"/>
            <a:chExt cx="515552" cy="545879"/>
          </a:xfrm>
        </p:grpSpPr>
        <p:sp>
          <p:nvSpPr>
            <p:cNvPr id="2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3" name="TextBox 92">
            <a:extLst>
              <a:ext uri="{FF2B5EF4-FFF2-40B4-BE49-F238E27FC236}">
                <a16:creationId xmlns:a16="http://schemas.microsoft.com/office/drawing/2014/main" id="{6A6C0BCD-75D3-4D79-A0AF-023B62D83899}"/>
              </a:ext>
            </a:extLst>
          </p:cNvPr>
          <p:cNvSpPr txBox="1"/>
          <p:nvPr/>
        </p:nvSpPr>
        <p:spPr>
          <a:xfrm>
            <a:off x="1017654" y="4350188"/>
            <a:ext cx="2410725"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altLang="zh-CN" sz="1800" b="0" i="0" u="none" strike="noStrike" kern="1200" cap="none" spc="0" normalizeH="0" baseline="0" noProof="0">
                <a:ln>
                  <a:noFill/>
                </a:ln>
                <a:solidFill>
                  <a:srgbClr val="0078D4"/>
                </a:solidFill>
                <a:effectLst/>
                <a:uLnTx/>
                <a:uFillTx/>
                <a:latin typeface="Segoe UI Semibold"/>
                <a:ea typeface="+mn-ea"/>
                <a:cs typeface="+mn-cs"/>
              </a:rPr>
              <a:t>New</a:t>
            </a:r>
            <a:r>
              <a:rPr kumimoji="0" lang="zh-CN" altLang="en-US" sz="1800" b="0" i="0" u="none" strike="noStrike" kern="1200" cap="none" spc="0" normalizeH="0" baseline="0" noProof="0">
                <a:ln>
                  <a:noFill/>
                </a:ln>
                <a:solidFill>
                  <a:srgbClr val="0078D4"/>
                </a:solidFill>
                <a:effectLst/>
                <a:uLnTx/>
                <a:uFillTx/>
                <a:latin typeface="Segoe UI Semibold"/>
                <a:ea typeface="+mn-ea"/>
                <a:cs typeface="+mn-cs"/>
              </a:rPr>
              <a:t> </a:t>
            </a:r>
            <a:r>
              <a:rPr lang="en-US" altLang="zh-CN" sz="1800">
                <a:solidFill>
                  <a:srgbClr val="0078D4"/>
                </a:solidFill>
                <a:latin typeface="Segoe UI Semibold"/>
              </a:rPr>
              <a:t>to Machine Learning</a:t>
            </a: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94" name="TextBox 93">
            <a:extLst>
              <a:ext uri="{FF2B5EF4-FFF2-40B4-BE49-F238E27FC236}">
                <a16:creationId xmlns:a16="http://schemas.microsoft.com/office/drawing/2014/main" id="{6A6C0BCD-75D3-4D79-A0AF-023B62D83899}"/>
              </a:ext>
            </a:extLst>
          </p:cNvPr>
          <p:cNvSpPr txBox="1"/>
          <p:nvPr/>
        </p:nvSpPr>
        <p:spPr>
          <a:xfrm>
            <a:off x="4921615" y="4350188"/>
            <a:ext cx="2321148" cy="276999"/>
          </a:xfrm>
          <a:prstGeom prst="rect">
            <a:avLst/>
          </a:prstGeom>
          <a:noFill/>
        </p:spPr>
        <p:txBody>
          <a:bodyPr wrap="none" lIns="0" tIns="0" rIns="0" bIns="0" rtlCol="0">
            <a:sp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lang="en-US" altLang="zh-CN" sz="1800">
                <a:solidFill>
                  <a:srgbClr val="0078D4"/>
                </a:solidFill>
                <a:latin typeface="Segoe UI Semibold"/>
              </a:rPr>
              <a:t>Novice Data</a:t>
            </a:r>
            <a:r>
              <a:rPr lang="zh-CN" altLang="en-US" sz="1800">
                <a:solidFill>
                  <a:srgbClr val="0078D4"/>
                </a:solidFill>
                <a:latin typeface="Segoe UI Semibold"/>
              </a:rPr>
              <a:t> </a:t>
            </a:r>
            <a:r>
              <a:rPr lang="en-US" altLang="zh-CN" sz="1800">
                <a:solidFill>
                  <a:srgbClr val="0078D4"/>
                </a:solidFill>
                <a:latin typeface="Segoe UI Semibold"/>
              </a:rPr>
              <a:t>Scientists</a:t>
            </a:r>
            <a:endParaRPr lang="en-US" sz="1800">
              <a:solidFill>
                <a:srgbClr val="0078D4"/>
              </a:solidFill>
              <a:latin typeface="Segoe UI Semibold"/>
            </a:endParaRPr>
          </a:p>
        </p:txBody>
      </p:sp>
      <p:sp>
        <p:nvSpPr>
          <p:cNvPr id="95" name="TextBox 94">
            <a:extLst>
              <a:ext uri="{FF2B5EF4-FFF2-40B4-BE49-F238E27FC236}">
                <a16:creationId xmlns:a16="http://schemas.microsoft.com/office/drawing/2014/main" id="{6A6C0BCD-75D3-4D79-A0AF-023B62D83899}"/>
              </a:ext>
            </a:extLst>
          </p:cNvPr>
          <p:cNvSpPr txBox="1"/>
          <p:nvPr/>
        </p:nvSpPr>
        <p:spPr>
          <a:xfrm>
            <a:off x="9387864" y="4350188"/>
            <a:ext cx="1162241" cy="276999"/>
          </a:xfrm>
          <a:prstGeom prst="rect">
            <a:avLst/>
          </a:prstGeom>
          <a:noFill/>
        </p:spPr>
        <p:txBody>
          <a:bodyPr wrap="none" lIns="0" tIns="0" rIns="0" bIns="0" rtlCol="0">
            <a:spAutoFit/>
          </a:bodyPr>
          <a:lstStyle/>
          <a:p>
            <a:pPr algn="ctr" defTabSz="932114" fontAlgn="base">
              <a:spcBef>
                <a:spcPct val="0"/>
              </a:spcBef>
              <a:defRPr/>
            </a:pPr>
            <a:r>
              <a:rPr lang="en-US" altLang="zh-CN" sz="1800">
                <a:solidFill>
                  <a:srgbClr val="0078D4"/>
                </a:solidFill>
                <a:latin typeface="Segoe UI Semibold"/>
              </a:rPr>
              <a:t>ML</a:t>
            </a:r>
            <a:r>
              <a:rPr lang="zh-CN" altLang="en-US" sz="1800">
                <a:solidFill>
                  <a:srgbClr val="0078D4"/>
                </a:solidFill>
                <a:latin typeface="Segoe UI Semibold"/>
              </a:rPr>
              <a:t> </a:t>
            </a:r>
            <a:r>
              <a:rPr lang="en-US" altLang="zh-CN" sz="1800">
                <a:solidFill>
                  <a:srgbClr val="0078D4"/>
                </a:solidFill>
                <a:latin typeface="Segoe UI Semibold"/>
              </a:rPr>
              <a:t>Experts</a:t>
            </a:r>
            <a:endParaRPr lang="en-US" sz="1800">
              <a:solidFill>
                <a:srgbClr val="0078D4"/>
              </a:solidFill>
              <a:latin typeface="Segoe UI Semibold"/>
            </a:endParaRPr>
          </a:p>
        </p:txBody>
      </p:sp>
      <p:sp>
        <p:nvSpPr>
          <p:cNvPr id="96" name="Rectangle 95">
            <a:extLst>
              <a:ext uri="{FF2B5EF4-FFF2-40B4-BE49-F238E27FC236}">
                <a16:creationId xmlns:a16="http://schemas.microsoft.com/office/drawing/2014/main" id="{1D2CE252-9D55-4B16-BB03-13EE0BC7EECE}"/>
              </a:ext>
            </a:extLst>
          </p:cNvPr>
          <p:cNvSpPr/>
          <p:nvPr/>
        </p:nvSpPr>
        <p:spPr bwMode="auto">
          <a:xfrm>
            <a:off x="4662911" y="4816656"/>
            <a:ext cx="2838556"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2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Build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model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and</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prefer</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visual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tool</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than</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coding</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7" name="Rectangle 96">
            <a:extLst>
              <a:ext uri="{FF2B5EF4-FFF2-40B4-BE49-F238E27FC236}">
                <a16:creationId xmlns:a16="http://schemas.microsoft.com/office/drawing/2014/main" id="{1D2CE252-9D55-4B16-BB03-13EE0BC7EECE}"/>
              </a:ext>
            </a:extLst>
          </p:cNvPr>
          <p:cNvSpPr/>
          <p:nvPr/>
        </p:nvSpPr>
        <p:spPr bwMode="auto">
          <a:xfrm>
            <a:off x="8725757" y="4765857"/>
            <a:ext cx="2486454" cy="415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150000"/>
              </a:lnSpc>
              <a:spcBef>
                <a:spcPct val="0"/>
              </a:spcBef>
              <a:spcAft>
                <a:spcPct val="0"/>
              </a:spcAft>
              <a:buClrTx/>
              <a:buSzTx/>
              <a:buFontTx/>
              <a:buNone/>
              <a:tabLst/>
              <a:defRPr/>
            </a:pP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Quick</a:t>
            </a:r>
            <a:r>
              <a:rPr kumimoji="0" lang="zh-CN" altLang="en-US" sz="1600" u="none" strike="noStrike" kern="1200" cap="none" spc="0" normalizeH="0" baseline="0" noProof="0">
                <a:ln>
                  <a:noFill/>
                </a:ln>
                <a:solidFill>
                  <a:srgbClr val="1A1A1A"/>
                </a:solidFill>
                <a:effectLst/>
                <a:uLnTx/>
                <a:uFillTx/>
                <a:latin typeface="Segoe UI" charset="0"/>
                <a:ea typeface="Segoe UI" charset="0"/>
                <a:cs typeface="Segoe UI" charset="0"/>
              </a:rPr>
              <a:t> </a:t>
            </a:r>
            <a:r>
              <a:rPr kumimoji="0" lang="en-US" altLang="zh-CN" sz="1600" u="none" strike="noStrike" kern="1200" cap="none" spc="0" normalizeH="0" baseline="0" noProof="0">
                <a:ln>
                  <a:noFill/>
                </a:ln>
                <a:solidFill>
                  <a:srgbClr val="1A1A1A"/>
                </a:solidFill>
                <a:effectLst/>
                <a:uLnTx/>
                <a:uFillTx/>
                <a:latin typeface="Segoe UI" charset="0"/>
                <a:ea typeface="Segoe UI" charset="0"/>
                <a:cs typeface="Segoe UI" charset="0"/>
              </a:rPr>
              <a:t>prototype</a:t>
            </a:r>
            <a:endParaRPr kumimoji="0" lang="en-US" sz="1600" u="none" strike="noStrike" kern="1200" cap="none" spc="0" normalizeH="0" baseline="0" noProof="0">
              <a:ln>
                <a:noFill/>
              </a:ln>
              <a:solidFill>
                <a:srgbClr val="1A1A1A"/>
              </a:solidFill>
              <a:effectLst/>
              <a:uLnTx/>
              <a:uFillTx/>
              <a:latin typeface="Segoe UI" charset="0"/>
              <a:ea typeface="Segoe UI" charset="0"/>
              <a:cs typeface="Segoe UI" charset="0"/>
            </a:endParaRPr>
          </a:p>
        </p:txBody>
      </p:sp>
      <p:sp>
        <p:nvSpPr>
          <p:cNvPr id="98" name="Rectangle 97">
            <a:extLst>
              <a:ext uri="{FF2B5EF4-FFF2-40B4-BE49-F238E27FC236}">
                <a16:creationId xmlns:a16="http://schemas.microsoft.com/office/drawing/2014/main" id="{1D2CE252-9D55-4B16-BB03-13EE0BC7EECE}"/>
              </a:ext>
            </a:extLst>
          </p:cNvPr>
          <p:cNvSpPr/>
          <p:nvPr/>
        </p:nvSpPr>
        <p:spPr bwMode="auto">
          <a:xfrm>
            <a:off x="979789" y="4765857"/>
            <a:ext cx="2486454"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lgn="ctr" defTabSz="932114" fontAlgn="base">
              <a:lnSpc>
                <a:spcPct val="150000"/>
              </a:lnSpc>
              <a:spcBef>
                <a:spcPct val="0"/>
              </a:spcBef>
              <a:spcAft>
                <a:spcPct val="0"/>
              </a:spcAft>
              <a:defRPr/>
            </a:pPr>
            <a:r>
              <a:rPr lang="en-US" altLang="zh-CN" sz="1600">
                <a:solidFill>
                  <a:srgbClr val="1A1A1A"/>
                </a:solidFill>
                <a:latin typeface="Segoe UI" charset="0"/>
                <a:ea typeface="Segoe UI" charset="0"/>
                <a:cs typeface="Segoe UI" charset="0"/>
              </a:rPr>
              <a:t>Learn machine learning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27" r="76154"/>
          <a:stretch/>
        </p:blipFill>
        <p:spPr>
          <a:xfrm>
            <a:off x="995696" y="1667885"/>
            <a:ext cx="2454640" cy="2463807"/>
          </a:xfrm>
          <a:prstGeom prst="rect">
            <a:avLst/>
          </a:prstGeom>
        </p:spPr>
      </p:pic>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38394" t="1019" r="38107" b="-1019"/>
          <a:stretch/>
        </p:blipFill>
        <p:spPr>
          <a:xfrm>
            <a:off x="4864531" y="1667885"/>
            <a:ext cx="2463027" cy="2463807"/>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76070" t="1019" r="431" b="-1019"/>
          <a:stretch/>
        </p:blipFill>
        <p:spPr>
          <a:xfrm>
            <a:off x="8737471" y="1667885"/>
            <a:ext cx="2463027" cy="2463807"/>
          </a:xfrm>
          <a:prstGeom prst="rect">
            <a:avLst/>
          </a:prstGeom>
        </p:spPr>
      </p:pic>
    </p:spTree>
    <p:extLst>
      <p:ext uri="{BB962C8B-B14F-4D97-AF65-F5344CB8AC3E}">
        <p14:creationId xmlns:p14="http://schemas.microsoft.com/office/powerpoint/2010/main" val="17363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Visual Interface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11018838" cy="3137782"/>
          </a:xfrm>
        </p:spPr>
        <p:txBody>
          <a:bodyPr>
            <a:normAutofit fontScale="85000" lnSpcReduction="10000"/>
          </a:bodyPr>
          <a:lstStyle/>
          <a:p>
            <a:pPr marL="228600" lvl="1" indent="0">
              <a:lnSpc>
                <a:spcPct val="250000"/>
              </a:lnSpc>
              <a:buNone/>
            </a:pPr>
            <a:r>
              <a:rPr lang="en-US">
                <a:latin typeface="+mj-lt"/>
              </a:rPr>
              <a:t>Drag-n-drop</a:t>
            </a:r>
          </a:p>
          <a:p>
            <a:pPr marL="228600" lvl="1" indent="0">
              <a:lnSpc>
                <a:spcPct val="250000"/>
              </a:lnSpc>
              <a:buNone/>
            </a:pPr>
            <a:r>
              <a:rPr lang="en-US">
                <a:latin typeface="+mj-lt"/>
              </a:rPr>
              <a:t>Built-in modules</a:t>
            </a:r>
          </a:p>
          <a:p>
            <a:pPr marL="228600" lvl="1" indent="0">
              <a:lnSpc>
                <a:spcPct val="250000"/>
              </a:lnSpc>
              <a:buNone/>
            </a:pPr>
            <a:r>
              <a:rPr lang="en-US">
                <a:latin typeface="+mj-lt"/>
              </a:rPr>
              <a:t>Data visualization</a:t>
            </a:r>
          </a:p>
          <a:p>
            <a:pPr marL="228600" lvl="1" indent="0">
              <a:lnSpc>
                <a:spcPct val="250000"/>
              </a:lnSpc>
              <a:buNone/>
            </a:pPr>
            <a:r>
              <a:rPr lang="en-US">
                <a:latin typeface="+mj-lt"/>
              </a:rPr>
              <a:t>Model evaluation</a:t>
            </a:r>
          </a:p>
        </p:txBody>
      </p:sp>
      <p:grpSp>
        <p:nvGrpSpPr>
          <p:cNvPr id="6" name="Group 5"/>
          <p:cNvGrpSpPr/>
          <p:nvPr/>
        </p:nvGrpSpPr>
        <p:grpSpPr>
          <a:xfrm>
            <a:off x="5474827" y="0"/>
            <a:ext cx="6858000" cy="6858000"/>
            <a:chOff x="5334001" y="0"/>
            <a:chExt cx="6858000" cy="6858000"/>
          </a:xfrm>
        </p:grpSpPr>
        <p:sp>
          <p:nvSpPr>
            <p:cNvPr id="5" name="Rectangle 4"/>
            <p:cNvSpPr/>
            <p:nvPr/>
          </p:nvSpPr>
          <p:spPr bwMode="auto">
            <a:xfrm>
              <a:off x="5334001" y="0"/>
              <a:ext cx="68580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rotWithShape="1">
            <a:blip r:embed="rId3"/>
            <a:srcRect l="-1" r="8175" b="4332"/>
            <a:stretch/>
          </p:blipFill>
          <p:spPr>
            <a:xfrm>
              <a:off x="5588877" y="920330"/>
              <a:ext cx="6603124" cy="5915247"/>
            </a:xfrm>
            <a:prstGeom prst="rect">
              <a:avLst/>
            </a:prstGeom>
          </p:spPr>
        </p:pic>
      </p:gr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736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75332"/>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5" name="Rectangle 14">
            <a:extLst>
              <a:ext uri="{FF2B5EF4-FFF2-40B4-BE49-F238E27FC236}">
                <a16:creationId xmlns:a16="http://schemas.microsoft.com/office/drawing/2014/main" id="{8EB5725D-C919-DB40-9EE6-4C19361690EB}"/>
              </a:ext>
            </a:extLst>
          </p:cNvPr>
          <p:cNvSpPr/>
          <p:nvPr/>
        </p:nvSpPr>
        <p:spPr bwMode="auto">
          <a:xfrm flipH="1">
            <a:off x="587945" y="446085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2541835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21759" t="3963" r="21759"/>
          <a:stretch/>
        </p:blipFill>
        <p:spPr>
          <a:xfrm>
            <a:off x="5738596" y="0"/>
            <a:ext cx="6453404" cy="6858000"/>
          </a:xfrm>
          <a:prstGeom prst="rect">
            <a:avLst/>
          </a:prstGeom>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a:xfrm>
            <a:off x="140751" y="224452"/>
            <a:ext cx="10515600" cy="1325563"/>
          </a:xfrm>
        </p:spPr>
        <p:txBody>
          <a:bodyPr/>
          <a:lstStyle/>
          <a:p>
            <a:r>
              <a:rPr lang="en-US" dirty="0"/>
              <a:t>Best from AML service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527069"/>
            <a:ext cx="4731187" cy="4541371"/>
          </a:xfrm>
        </p:spPr>
        <p:txBody>
          <a:bodyPr>
            <a:normAutofit lnSpcReduction="10000"/>
          </a:bodyPr>
          <a:lstStyle/>
          <a:p>
            <a:pPr marL="228600" lvl="1" indent="0">
              <a:lnSpc>
                <a:spcPct val="250000"/>
              </a:lnSpc>
              <a:buNone/>
            </a:pPr>
            <a:r>
              <a:rPr lang="en-US" sz="1800">
                <a:latin typeface="+mj-lt"/>
              </a:rPr>
              <a:t>Bring your own compute </a:t>
            </a:r>
          </a:p>
          <a:p>
            <a:pPr marL="228600" lvl="1" indent="0">
              <a:lnSpc>
                <a:spcPct val="70000"/>
              </a:lnSpc>
              <a:buNone/>
            </a:pPr>
            <a:endParaRPr lang="en-US" sz="1800">
              <a:latin typeface="+mj-lt"/>
            </a:endParaRPr>
          </a:p>
          <a:p>
            <a:pPr marL="228600" lvl="1" indent="0">
              <a:lnSpc>
                <a:spcPct val="120000"/>
              </a:lnSpc>
              <a:buNone/>
            </a:pPr>
            <a:r>
              <a:rPr lang="en-US" sz="1800">
                <a:latin typeface="+mj-lt"/>
              </a:rPr>
              <a:t>Scale align with data growth or model complexity</a:t>
            </a:r>
          </a:p>
          <a:p>
            <a:pPr marL="228600" lvl="1" indent="0">
              <a:lnSpc>
                <a:spcPct val="250000"/>
              </a:lnSpc>
              <a:buNone/>
            </a:pPr>
            <a:r>
              <a:rPr lang="en-US" sz="1800">
                <a:latin typeface="+mj-lt"/>
              </a:rPr>
              <a:t>Auto cool down for saving cost</a:t>
            </a:r>
          </a:p>
          <a:p>
            <a:pPr marL="228600" lvl="1" indent="0">
              <a:lnSpc>
                <a:spcPct val="250000"/>
              </a:lnSpc>
              <a:buNone/>
            </a:pPr>
            <a:r>
              <a:rPr lang="en-US" sz="1800">
                <a:latin typeface="+mj-lt"/>
              </a:rPr>
              <a:t>Deploy to your own environment</a:t>
            </a:r>
          </a:p>
          <a:p>
            <a:pPr marL="228600" lvl="1" indent="0">
              <a:lnSpc>
                <a:spcPct val="250000"/>
              </a:lnSpc>
              <a:buNone/>
            </a:pPr>
            <a:r>
              <a:rPr lang="en-US" sz="1800">
                <a:latin typeface="+mj-lt"/>
              </a:rPr>
              <a:t>Run history &amp; versioning</a:t>
            </a:r>
          </a:p>
          <a:p>
            <a:pPr marL="228600" lvl="1" indent="0">
              <a:lnSpc>
                <a:spcPct val="250000"/>
              </a:lnSpc>
              <a:buNone/>
            </a:pPr>
            <a:r>
              <a:rPr lang="en-US" sz="1800">
                <a:latin typeface="+mj-lt"/>
              </a:rPr>
              <a:t>Debuggability</a:t>
            </a: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819653"/>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5313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491636"/>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CAF6BB3-E81C-FF4E-B103-3825B9C74266}"/>
              </a:ext>
            </a:extLst>
          </p:cNvPr>
          <p:cNvSpPr/>
          <p:nvPr/>
        </p:nvSpPr>
        <p:spPr bwMode="auto">
          <a:xfrm flipH="1">
            <a:off x="587945" y="426320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2CAF6BB3-E81C-FF4E-B103-3825B9C74266}"/>
              </a:ext>
            </a:extLst>
          </p:cNvPr>
          <p:cNvSpPr/>
          <p:nvPr/>
        </p:nvSpPr>
        <p:spPr bwMode="auto">
          <a:xfrm flipH="1">
            <a:off x="587945" y="500324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CAF6BB3-E81C-FF4E-B103-3825B9C74266}"/>
              </a:ext>
            </a:extLst>
          </p:cNvPr>
          <p:cNvSpPr/>
          <p:nvPr/>
        </p:nvSpPr>
        <p:spPr bwMode="auto">
          <a:xfrm flipH="1">
            <a:off x="587945" y="5728465"/>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16"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5054" r="8221"/>
          <a:stretch/>
        </p:blipFill>
        <p:spPr>
          <a:xfrm>
            <a:off x="5477969" y="0"/>
            <a:ext cx="6851114" cy="6858000"/>
          </a:xfrm>
          <a:prstGeom prst="rect">
            <a:avLst/>
          </a:prstGeom>
        </p:spPr>
      </p:pic>
    </p:spTree>
    <p:extLst>
      <p:ext uri="{BB962C8B-B14F-4D97-AF65-F5344CB8AC3E}">
        <p14:creationId xmlns:p14="http://schemas.microsoft.com/office/powerpoint/2010/main" val="1051123112"/>
      </p:ext>
    </p:extLst>
  </p:cSld>
  <p:clrMapOvr>
    <a:masterClrMapping/>
  </p:clrMapOvr>
  <mc:AlternateContent xmlns:mc="http://schemas.openxmlformats.org/markup-compatibility/2006" xmlns:p14="http://schemas.microsoft.com/office/powerpoint/2010/main">
    <mc:Choice Requires="p14">
      <p:transition p14:dur="0"/>
    </mc:Choice>
    <mc:Fallback xmlns="" xmlns:a14="http://schemas.microsoft.com/office/drawing/2010/main" xmlns:a16="http://schemas.microsoft.com/office/drawing/2014/main">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4644"/>
            <a:ext cx="2431089" cy="58028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4" name="Picture 33"/>
          <p:cNvPicPr>
            <a:picLocks noChangeAspect="1"/>
          </p:cNvPicPr>
          <p:nvPr/>
        </p:nvPicPr>
        <p:blipFill>
          <a:blip r:embed="rId3"/>
          <a:stretch>
            <a:fillRect/>
          </a:stretch>
        </p:blipFill>
        <p:spPr>
          <a:xfrm>
            <a:off x="587946" y="2096354"/>
            <a:ext cx="2489507" cy="3496557"/>
          </a:xfrm>
          <a:prstGeom prst="rect">
            <a:avLst/>
          </a:prstGeom>
        </p:spPr>
      </p:pic>
      <p:pic>
        <p:nvPicPr>
          <p:cNvPr id="38" name="Picture 3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39" name="Picture 3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20" name="Picture 19"/>
          <p:cNvPicPr>
            <a:picLocks noChangeAspect="1"/>
          </p:cNvPicPr>
          <p:nvPr/>
        </p:nvPicPr>
        <p:blipFill rotWithShape="1">
          <a:blip r:embed="rId6"/>
          <a:srcRect r="19885"/>
          <a:stretch/>
        </p:blipFill>
        <p:spPr>
          <a:xfrm>
            <a:off x="9304995" y="2072234"/>
            <a:ext cx="2477933" cy="3520677"/>
          </a:xfrm>
          <a:prstGeom prst="rect">
            <a:avLst/>
          </a:prstGeom>
          <a:ln>
            <a:solidFill>
              <a:schemeClr val="bg1">
                <a:lumMod val="85000"/>
              </a:schemeClr>
            </a:solidFill>
          </a:ln>
        </p:spPr>
      </p:pic>
      <p:sp>
        <p:nvSpPr>
          <p:cNvPr id="22"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Visual</a:t>
            </a:r>
            <a:r>
              <a:rPr lang="zh-CN" altLang="en-US" sz="1800">
                <a:solidFill>
                  <a:schemeClr val="bg1">
                    <a:lumMod val="50000"/>
                  </a:schemeClr>
                </a:solidFill>
                <a:latin typeface="+mn-ea"/>
              </a:rPr>
              <a:t> </a:t>
            </a:r>
            <a:r>
              <a:rPr lang="en-US" altLang="zh-CN" sz="1800">
                <a:solidFill>
                  <a:schemeClr val="bg1">
                    <a:lumMod val="50000"/>
                  </a:schemeClr>
                </a:solidFill>
                <a:latin typeface="+mn-ea"/>
              </a:rPr>
              <a:t>Interface</a:t>
            </a:r>
          </a:p>
        </p:txBody>
      </p:sp>
      <p:grpSp>
        <p:nvGrpSpPr>
          <p:cNvPr id="24"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25"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81100013"/>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98425"/>
            <a:ext cx="10515600" cy="863600"/>
          </a:xfrm>
        </p:spPr>
        <p:txBody>
          <a:bodyPr/>
          <a:lstStyle/>
          <a:p>
            <a:r>
              <a:rPr lang="en-US" dirty="0"/>
              <a:t>Big Data Stores</a:t>
            </a:r>
          </a:p>
        </p:txBody>
      </p:sp>
      <p:grpSp>
        <p:nvGrpSpPr>
          <p:cNvPr id="4" name="Group 3"/>
          <p:cNvGrpSpPr/>
          <p:nvPr/>
        </p:nvGrpSpPr>
        <p:grpSpPr>
          <a:xfrm>
            <a:off x="405898" y="1283177"/>
            <a:ext cx="5331537" cy="4501021"/>
            <a:chOff x="414036" y="1308411"/>
            <a:chExt cx="5438445" cy="4591276"/>
          </a:xfrm>
        </p:grpSpPr>
        <p:grpSp>
          <p:nvGrpSpPr>
            <p:cNvPr id="3" name="Group 2"/>
            <p:cNvGrpSpPr/>
            <p:nvPr/>
          </p:nvGrpSpPr>
          <p:grpSpPr>
            <a:xfrm>
              <a:off x="414036" y="1308411"/>
              <a:ext cx="5438445" cy="4591276"/>
              <a:chOff x="414036" y="1308411"/>
              <a:chExt cx="5438445" cy="4591276"/>
            </a:xfrm>
          </p:grpSpPr>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sp>
          <p:nvSpPr>
            <p:cNvPr id="134"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grpSp>
    </p:spTree>
    <p:extLst>
      <p:ext uri="{BB962C8B-B14F-4D97-AF65-F5344CB8AC3E}">
        <p14:creationId xmlns:p14="http://schemas.microsoft.com/office/powerpoint/2010/main" val="242384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82436E-6 3.46346E-6 L -0.32231 3.46346E-6 " pathEditMode="relative" rAng="0" ptsTypes="AA">
                                      <p:cBhvr>
                                        <p:cTn id="6" dur="2000" fill="hold"/>
                                        <p:tgtEl>
                                          <p:spTgt spid="4"/>
                                        </p:tgtEl>
                                        <p:attrNameLst>
                                          <p:attrName>ppt_x</p:attrName>
                                          <p:attrName>ppt_y</p:attrName>
                                        </p:attrNameLst>
                                      </p:cBhvr>
                                      <p:rCtr x="-160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stretch>
            <a:fillRect/>
          </a:stretch>
        </p:blipFill>
        <p:spPr>
          <a:xfrm>
            <a:off x="587945" y="2096353"/>
            <a:ext cx="2506679" cy="3520675"/>
          </a:xfrm>
          <a:prstGeom prst="rect">
            <a:avLst/>
          </a:prstGeom>
        </p:spPr>
      </p:pic>
      <p:pic>
        <p:nvPicPr>
          <p:cNvPr id="28" name="Picture 27"/>
          <p:cNvPicPr>
            <a:picLocks noChangeAspect="1"/>
          </p:cNvPicPr>
          <p:nvPr/>
        </p:nvPicPr>
        <p:blipFill rotWithShape="1">
          <a:blip r:embed="rId4"/>
          <a:srcRect l="1" t="341" r="-5667" b="341"/>
          <a:stretch/>
        </p:blipFill>
        <p:spPr>
          <a:xfrm>
            <a:off x="6317251" y="2072234"/>
            <a:ext cx="2612996" cy="3520677"/>
          </a:xfrm>
          <a:prstGeom prst="rect">
            <a:avLst/>
          </a:prstGeom>
          <a:ln>
            <a:solidFill>
              <a:schemeClr val="bg1">
                <a:lumMod val="85000"/>
              </a:schemeClr>
            </a:solidFill>
          </a:ln>
        </p:spPr>
      </p:pic>
      <p:pic>
        <p:nvPicPr>
          <p:cNvPr id="29" name="Picture 28"/>
          <p:cNvPicPr>
            <a:picLocks noChangeAspect="1"/>
          </p:cNvPicPr>
          <p:nvPr/>
        </p:nvPicPr>
        <p:blipFill rotWithShape="1">
          <a:blip r:embed="rId5"/>
          <a:srcRect t="382" r="22645" b="673"/>
          <a:stretch/>
        </p:blipFill>
        <p:spPr>
          <a:xfrm>
            <a:off x="3452597" y="2072237"/>
            <a:ext cx="2506681" cy="3520674"/>
          </a:xfrm>
          <a:prstGeom prst="rect">
            <a:avLst/>
          </a:prstGeom>
          <a:ln>
            <a:solidFill>
              <a:schemeClr val="bg1">
                <a:lumMod val="85000"/>
              </a:schemeClr>
            </a:solidFill>
          </a:ln>
        </p:spPr>
      </p:pic>
      <p:pic>
        <p:nvPicPr>
          <p:cNvPr id="33" name="Picture 32"/>
          <p:cNvPicPr>
            <a:picLocks noChangeAspect="1"/>
          </p:cNvPicPr>
          <p:nvPr/>
        </p:nvPicPr>
        <p:blipFill rotWithShape="1">
          <a:blip r:embed="rId6"/>
          <a:srcRect r="19885"/>
          <a:stretch/>
        </p:blipFill>
        <p:spPr>
          <a:xfrm>
            <a:off x="9304995" y="2072234"/>
            <a:ext cx="2494907" cy="3544794"/>
          </a:xfrm>
          <a:prstGeom prst="rect">
            <a:avLst/>
          </a:prstGeom>
          <a:ln>
            <a:solidFill>
              <a:schemeClr val="bg1">
                <a:lumMod val="85000"/>
              </a:schemeClr>
            </a:solidFill>
          </a:ln>
        </p:spPr>
      </p:pic>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ltLang="zh-CN"/>
              <a:t>Fully</a:t>
            </a:r>
            <a:r>
              <a:rPr lang="zh-CN" altLang="en-US"/>
              <a:t> </a:t>
            </a:r>
            <a:r>
              <a:rPr lang="en-US" altLang="zh-CN"/>
              <a:t>Integrated</a:t>
            </a:r>
            <a:r>
              <a:rPr lang="zh-CN" altLang="en-US"/>
              <a:t> </a:t>
            </a:r>
            <a:r>
              <a:rPr lang="en-US" altLang="zh-CN"/>
              <a:t>with</a:t>
            </a:r>
            <a:r>
              <a:rPr lang="zh-CN" altLang="en-US"/>
              <a:t> </a:t>
            </a:r>
            <a:r>
              <a:rPr lang="en-US" altLang="zh-CN"/>
              <a:t>AML</a:t>
            </a:r>
            <a:r>
              <a:rPr lang="zh-CN" altLang="en-US"/>
              <a:t> </a:t>
            </a:r>
            <a:r>
              <a:rPr lang="en-US" altLang="zh-CN"/>
              <a:t>Service</a:t>
            </a:r>
            <a:endParaRPr lang="en-US"/>
          </a:p>
        </p:txBody>
      </p:sp>
      <p:sp>
        <p:nvSpPr>
          <p:cNvPr id="26" name="Content Placeholder 2">
            <a:extLst>
              <a:ext uri="{FF2B5EF4-FFF2-40B4-BE49-F238E27FC236}">
                <a16:creationId xmlns:a16="http://schemas.microsoft.com/office/drawing/2014/main" id="{7AD347A1-0A9A-184C-9CF0-86FC14CBFA23}"/>
              </a:ext>
            </a:extLst>
          </p:cNvPr>
          <p:cNvSpPr txBox="1">
            <a:spLocks/>
          </p:cNvSpPr>
          <p:nvPr/>
        </p:nvSpPr>
        <p:spPr>
          <a:xfrm>
            <a:off x="9271046" y="1316908"/>
            <a:ext cx="2482889"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Web</a:t>
            </a:r>
            <a:r>
              <a:rPr lang="zh-CN" altLang="en-US" sz="1800">
                <a:latin typeface="+mj-lt"/>
              </a:rPr>
              <a:t> </a:t>
            </a:r>
            <a:r>
              <a:rPr lang="en-US" altLang="zh-CN" sz="1800">
                <a:latin typeface="+mj-lt"/>
              </a:rPr>
              <a:t>Services</a:t>
            </a:r>
            <a:endParaRPr lang="en-US" sz="1800">
              <a:latin typeface="+mj-lt"/>
            </a:endParaRPr>
          </a:p>
        </p:txBody>
      </p:sp>
      <p:sp>
        <p:nvSpPr>
          <p:cNvPr id="30" name="Content Placeholder 2">
            <a:extLst>
              <a:ext uri="{FF2B5EF4-FFF2-40B4-BE49-F238E27FC236}">
                <a16:creationId xmlns:a16="http://schemas.microsoft.com/office/drawing/2014/main" id="{7AD347A1-0A9A-184C-9CF0-86FC14CBFA23}"/>
              </a:ext>
            </a:extLst>
          </p:cNvPr>
          <p:cNvSpPr txBox="1">
            <a:spLocks/>
          </p:cNvSpPr>
          <p:nvPr/>
        </p:nvSpPr>
        <p:spPr>
          <a:xfrm>
            <a:off x="587945" y="1378972"/>
            <a:ext cx="2431089" cy="571631"/>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Computes</a:t>
            </a:r>
            <a:endParaRPr lang="en-US" sz="1800">
              <a:latin typeface="+mj-lt"/>
            </a:endParaRPr>
          </a:p>
        </p:txBody>
      </p:sp>
      <p:sp>
        <p:nvSpPr>
          <p:cNvPr id="31" name="Content Placeholder 2">
            <a:extLst>
              <a:ext uri="{FF2B5EF4-FFF2-40B4-BE49-F238E27FC236}">
                <a16:creationId xmlns:a16="http://schemas.microsoft.com/office/drawing/2014/main" id="{7AD347A1-0A9A-184C-9CF0-86FC14CBFA23}"/>
              </a:ext>
            </a:extLst>
          </p:cNvPr>
          <p:cNvSpPr txBox="1">
            <a:spLocks/>
          </p:cNvSpPr>
          <p:nvPr/>
        </p:nvSpPr>
        <p:spPr>
          <a:xfrm>
            <a:off x="3452597" y="1332035"/>
            <a:ext cx="2523854"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Experiments</a:t>
            </a:r>
            <a:endParaRPr lang="en-US" sz="1800">
              <a:latin typeface="+mj-lt"/>
            </a:endParaRPr>
          </a:p>
        </p:txBody>
      </p:sp>
      <p:sp>
        <p:nvSpPr>
          <p:cNvPr id="32" name="Content Placeholder 2">
            <a:extLst>
              <a:ext uri="{FF2B5EF4-FFF2-40B4-BE49-F238E27FC236}">
                <a16:creationId xmlns:a16="http://schemas.microsoft.com/office/drawing/2014/main" id="{7AD347A1-0A9A-184C-9CF0-86FC14CBFA23}"/>
              </a:ext>
            </a:extLst>
          </p:cNvPr>
          <p:cNvSpPr txBox="1">
            <a:spLocks/>
          </p:cNvSpPr>
          <p:nvPr/>
        </p:nvSpPr>
        <p:spPr>
          <a:xfrm>
            <a:off x="6317251" y="1332035"/>
            <a:ext cx="2612997" cy="692497"/>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lnSpc>
                <a:spcPct val="250000"/>
              </a:lnSpc>
              <a:buFont typeface="Wingdings" panose="05000000000000000000" pitchFamily="2" charset="2"/>
              <a:buNone/>
            </a:pPr>
            <a:r>
              <a:rPr lang="en-US" altLang="zh-CN" sz="1800">
                <a:latin typeface="+mj-lt"/>
              </a:rPr>
              <a:t>Models</a:t>
            </a:r>
            <a:endParaRPr lang="en-US" sz="1800">
              <a:latin typeface="+mj-lt"/>
            </a:endParaRPr>
          </a:p>
        </p:txBody>
      </p:sp>
      <p:pic>
        <p:nvPicPr>
          <p:cNvPr id="35" name="Picture 34"/>
          <p:cNvPicPr>
            <a:picLocks noChangeAspect="1"/>
          </p:cNvPicPr>
          <p:nvPr/>
        </p:nvPicPr>
        <p:blipFill rotWithShape="1">
          <a:blip r:embed="rId7"/>
          <a:srcRect l="1162" t="430" r="16696" b="1528"/>
          <a:stretch/>
        </p:blipFill>
        <p:spPr>
          <a:xfrm>
            <a:off x="3445505" y="2072235"/>
            <a:ext cx="2530945" cy="3550631"/>
          </a:xfrm>
          <a:prstGeom prst="rect">
            <a:avLst/>
          </a:prstGeom>
          <a:ln>
            <a:solidFill>
              <a:schemeClr val="bg1">
                <a:lumMod val="85000"/>
              </a:schemeClr>
            </a:solidFill>
          </a:ln>
        </p:spPr>
      </p:pic>
      <p:pic>
        <p:nvPicPr>
          <p:cNvPr id="37" name="Picture 36"/>
          <p:cNvPicPr>
            <a:picLocks noChangeAspect="1"/>
          </p:cNvPicPr>
          <p:nvPr/>
        </p:nvPicPr>
        <p:blipFill rotWithShape="1">
          <a:blip r:embed="rId8"/>
          <a:srcRect l="-6" t="815" r="10449" b="155"/>
          <a:stretch/>
        </p:blipFill>
        <p:spPr>
          <a:xfrm>
            <a:off x="6317250" y="2072234"/>
            <a:ext cx="2630895" cy="3544794"/>
          </a:xfrm>
          <a:prstGeom prst="rect">
            <a:avLst/>
          </a:prstGeom>
          <a:ln>
            <a:solidFill>
              <a:schemeClr val="bg1">
                <a:lumMod val="85000"/>
              </a:schemeClr>
            </a:solidFill>
          </a:ln>
        </p:spPr>
      </p:pic>
      <p:pic>
        <p:nvPicPr>
          <p:cNvPr id="40" name="Picture 39"/>
          <p:cNvPicPr>
            <a:picLocks noChangeAspect="1"/>
          </p:cNvPicPr>
          <p:nvPr/>
        </p:nvPicPr>
        <p:blipFill rotWithShape="1">
          <a:blip r:embed="rId9"/>
          <a:srcRect l="-1" r="25708"/>
          <a:stretch/>
        </p:blipFill>
        <p:spPr>
          <a:xfrm>
            <a:off x="9302474" y="2067192"/>
            <a:ext cx="2491169" cy="3549835"/>
          </a:xfrm>
          <a:prstGeom prst="rect">
            <a:avLst/>
          </a:prstGeom>
          <a:ln>
            <a:solidFill>
              <a:schemeClr val="bg1">
                <a:lumMod val="85000"/>
              </a:schemeClr>
            </a:solidFill>
          </a:ln>
        </p:spPr>
      </p:pic>
      <p:sp>
        <p:nvSpPr>
          <p:cNvPr id="41" name="Content Placeholder 2">
            <a:extLst>
              <a:ext uri="{FF2B5EF4-FFF2-40B4-BE49-F238E27FC236}">
                <a16:creationId xmlns:a16="http://schemas.microsoft.com/office/drawing/2014/main" id="{7AD347A1-0A9A-184C-9CF0-86FC14CBFA23}"/>
              </a:ext>
            </a:extLst>
          </p:cNvPr>
          <p:cNvSpPr txBox="1">
            <a:spLocks/>
          </p:cNvSpPr>
          <p:nvPr/>
        </p:nvSpPr>
        <p:spPr>
          <a:xfrm>
            <a:off x="4397444" y="6136922"/>
            <a:ext cx="3400158" cy="27699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lvl="1" indent="0" algn="ctr">
              <a:buFont typeface="Wingdings" panose="05000000000000000000" pitchFamily="2" charset="2"/>
              <a:buNone/>
            </a:pPr>
            <a:r>
              <a:rPr lang="en-US" altLang="zh-CN" sz="1800">
                <a:solidFill>
                  <a:schemeClr val="bg1">
                    <a:lumMod val="50000"/>
                  </a:schemeClr>
                </a:solidFill>
                <a:latin typeface="+mn-ea"/>
              </a:rPr>
              <a:t>AML</a:t>
            </a:r>
            <a:r>
              <a:rPr lang="zh-CN" altLang="en-US" sz="1800">
                <a:solidFill>
                  <a:schemeClr val="bg1">
                    <a:lumMod val="50000"/>
                  </a:schemeClr>
                </a:solidFill>
                <a:latin typeface="+mn-ea"/>
              </a:rPr>
              <a:t> </a:t>
            </a:r>
            <a:r>
              <a:rPr lang="en-US" altLang="zh-CN" sz="1800">
                <a:solidFill>
                  <a:schemeClr val="bg1">
                    <a:lumMod val="50000"/>
                  </a:schemeClr>
                </a:solidFill>
                <a:latin typeface="+mn-ea"/>
              </a:rPr>
              <a:t>Service</a:t>
            </a:r>
            <a:r>
              <a:rPr lang="zh-CN" altLang="en-US" sz="1800">
                <a:solidFill>
                  <a:schemeClr val="bg1">
                    <a:lumMod val="50000"/>
                  </a:schemeClr>
                </a:solidFill>
                <a:latin typeface="+mn-ea"/>
              </a:rPr>
              <a:t> </a:t>
            </a:r>
            <a:r>
              <a:rPr lang="en-US" altLang="zh-CN" sz="1800">
                <a:solidFill>
                  <a:schemeClr val="bg1">
                    <a:lumMod val="50000"/>
                  </a:schemeClr>
                </a:solidFill>
                <a:latin typeface="+mn-ea"/>
              </a:rPr>
              <a:t>on</a:t>
            </a:r>
            <a:r>
              <a:rPr lang="zh-CN" altLang="en-US" sz="1800">
                <a:solidFill>
                  <a:schemeClr val="bg1">
                    <a:lumMod val="50000"/>
                  </a:schemeClr>
                </a:solidFill>
                <a:latin typeface="+mn-ea"/>
              </a:rPr>
              <a:t> </a:t>
            </a:r>
            <a:r>
              <a:rPr lang="en-US" altLang="zh-CN" sz="1800">
                <a:solidFill>
                  <a:schemeClr val="bg1">
                    <a:lumMod val="50000"/>
                  </a:schemeClr>
                </a:solidFill>
                <a:latin typeface="+mn-ea"/>
              </a:rPr>
              <a:t>Azure</a:t>
            </a:r>
            <a:r>
              <a:rPr lang="zh-CN" altLang="en-US" sz="1800">
                <a:solidFill>
                  <a:schemeClr val="bg1">
                    <a:lumMod val="50000"/>
                  </a:schemeClr>
                </a:solidFill>
                <a:latin typeface="+mn-ea"/>
              </a:rPr>
              <a:t> </a:t>
            </a:r>
            <a:r>
              <a:rPr lang="en-US" altLang="zh-CN" sz="1800">
                <a:solidFill>
                  <a:schemeClr val="bg1">
                    <a:lumMod val="50000"/>
                  </a:schemeClr>
                </a:solidFill>
                <a:latin typeface="+mn-ea"/>
              </a:rPr>
              <a:t>Portal</a:t>
            </a:r>
          </a:p>
        </p:txBody>
      </p:sp>
      <p:grpSp>
        <p:nvGrpSpPr>
          <p:cNvPr id="42" name="Graphic 4">
            <a:extLst>
              <a:ext uri="{FF2B5EF4-FFF2-40B4-BE49-F238E27FC236}">
                <a16:creationId xmlns:a16="http://schemas.microsoft.com/office/drawing/2014/main" id="{A5F3BD6B-18ED-4BA4-9942-943FBDA18367}"/>
              </a:ext>
            </a:extLst>
          </p:cNvPr>
          <p:cNvGrpSpPr>
            <a:grpSpLocks noChangeAspect="1"/>
          </p:cNvGrpSpPr>
          <p:nvPr/>
        </p:nvGrpSpPr>
        <p:grpSpPr>
          <a:xfrm>
            <a:off x="11383313" y="6048510"/>
            <a:ext cx="428610" cy="453821"/>
            <a:chOff x="11448302" y="6116320"/>
            <a:chExt cx="515552" cy="545879"/>
          </a:xfrm>
        </p:grpSpPr>
        <p:sp>
          <p:nvSpPr>
            <p:cNvPr id="43"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5"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6"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pic>
        <p:nvPicPr>
          <p:cNvPr id="47" name="Picture 46"/>
          <p:cNvPicPr>
            <a:picLocks noChangeAspect="1"/>
          </p:cNvPicPr>
          <p:nvPr/>
        </p:nvPicPr>
        <p:blipFill rotWithShape="1">
          <a:blip r:embed="rId10"/>
          <a:srcRect b="3480"/>
          <a:stretch/>
        </p:blipFill>
        <p:spPr>
          <a:xfrm>
            <a:off x="583706" y="2092860"/>
            <a:ext cx="2520999" cy="3535853"/>
          </a:xfrm>
          <a:prstGeom prst="rect">
            <a:avLst/>
          </a:prstGeom>
          <a:ln>
            <a:solidFill>
              <a:schemeClr val="bg1">
                <a:lumMod val="85000"/>
              </a:schemeClr>
            </a:solidFill>
          </a:ln>
        </p:spPr>
      </p:pic>
    </p:spTree>
    <p:extLst>
      <p:ext uri="{BB962C8B-B14F-4D97-AF65-F5344CB8AC3E}">
        <p14:creationId xmlns:p14="http://schemas.microsoft.com/office/powerpoint/2010/main" val="1829500458"/>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up)">
                                      <p:cBhvr>
                                        <p:cTn id="11" dur="500"/>
                                        <p:tgtEl>
                                          <p:spTgt spid="35"/>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up)">
                                      <p:cBhvr>
                                        <p:cTn id="15" dur="500"/>
                                        <p:tgtEl>
                                          <p:spTgt spid="3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up)">
                                      <p:cBhvr>
                                        <p:cTn id="1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Easy Deployment</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4676665"/>
          </a:xfrm>
        </p:spPr>
        <p:txBody>
          <a:bodyPr>
            <a:normAutofit lnSpcReduction="10000"/>
          </a:bodyPr>
          <a:lstStyle/>
          <a:p>
            <a:pPr marL="228600" lvl="1" indent="0">
              <a:lnSpc>
                <a:spcPct val="250000"/>
              </a:lnSpc>
              <a:buNone/>
            </a:pPr>
            <a:r>
              <a:rPr lang="en-US">
                <a:latin typeface="+mj-lt"/>
              </a:rPr>
              <a:t>A few clicks</a:t>
            </a:r>
          </a:p>
          <a:p>
            <a:pPr marL="228600" lvl="1" indent="0">
              <a:lnSpc>
                <a:spcPct val="70000"/>
              </a:lnSpc>
              <a:buNone/>
            </a:pPr>
            <a:r>
              <a:rPr lang="en-US">
                <a:latin typeface="+mj-lt"/>
              </a:rPr>
              <a:t> </a:t>
            </a:r>
          </a:p>
          <a:p>
            <a:pPr marL="228600" lvl="1" indent="0">
              <a:lnSpc>
                <a:spcPct val="120000"/>
              </a:lnSpc>
              <a:buNone/>
            </a:pPr>
            <a:r>
              <a:rPr lang="en-US">
                <a:latin typeface="+mj-lt"/>
              </a:rPr>
              <a:t>Automatic generate scoring file</a:t>
            </a:r>
          </a:p>
          <a:p>
            <a:pPr marL="228600" lvl="1" indent="0">
              <a:lnSpc>
                <a:spcPct val="250000"/>
              </a:lnSpc>
              <a:buNone/>
            </a:pPr>
            <a:r>
              <a:rPr lang="en-US">
                <a:latin typeface="+mj-lt"/>
              </a:rPr>
              <a:t>Model registration</a:t>
            </a:r>
          </a:p>
          <a:p>
            <a:pPr marL="228600" lvl="1" indent="0">
              <a:lnSpc>
                <a:spcPct val="250000"/>
              </a:lnSpc>
              <a:buNone/>
            </a:pPr>
            <a:r>
              <a:rPr lang="en-US">
                <a:latin typeface="+mj-lt"/>
              </a:rPr>
              <a:t>Build image</a:t>
            </a:r>
          </a:p>
          <a:p>
            <a:pPr marL="228600" lvl="1" indent="0">
              <a:lnSpc>
                <a:spcPct val="250000"/>
              </a:lnSpc>
              <a:buNone/>
            </a:pPr>
            <a:r>
              <a:rPr lang="en-US">
                <a:latin typeface="+mj-lt"/>
              </a:rPr>
              <a:t>AKS for scale</a:t>
            </a:r>
          </a:p>
          <a:p>
            <a:pPr marL="228600" lvl="1" indent="0">
              <a:lnSpc>
                <a:spcPct val="250000"/>
              </a:lnSpc>
              <a:buNone/>
            </a:pPr>
            <a:endParaRPr lang="en-US">
              <a:latin typeface="+mj-lt"/>
            </a:endParaRPr>
          </a:p>
        </p:txBody>
      </p:sp>
      <p:sp>
        <p:nvSpPr>
          <p:cNvPr id="5" name="Rectangle 4"/>
          <p:cNvSpPr/>
          <p:nvPr/>
        </p:nvSpPr>
        <p:spPr bwMode="auto">
          <a:xfrm>
            <a:off x="5573799" y="0"/>
            <a:ext cx="6770602" cy="6858000"/>
          </a:xfrm>
          <a:prstGeom prst="rect">
            <a:avLst/>
          </a:prstGeom>
          <a:solidFill>
            <a:srgbClr val="F2F2F2"/>
          </a:solidFill>
          <a:ln>
            <a:noFill/>
            <a:headEnd type="none" w="med" len="med"/>
            <a:tailEnd type="none" w="med" len="med"/>
          </a:ln>
          <a:effectLst>
            <a:outerShdw blurRad="50800" dist="762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76827"/>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CAF6BB3-E81C-FF4E-B103-3825B9C74266}"/>
              </a:ext>
            </a:extLst>
          </p:cNvPr>
          <p:cNvSpPr/>
          <p:nvPr/>
        </p:nvSpPr>
        <p:spPr bwMode="auto">
          <a:xfrm flipH="1">
            <a:off x="587945" y="3517909"/>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29"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1" name="Rectangle 10"/>
          <p:cNvSpPr/>
          <p:nvPr/>
        </p:nvSpPr>
        <p:spPr bwMode="auto">
          <a:xfrm>
            <a:off x="13714398" y="0"/>
            <a:ext cx="6882668" cy="1702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r="7027"/>
          <a:stretch/>
        </p:blipFill>
        <p:spPr>
          <a:xfrm>
            <a:off x="5573799" y="968520"/>
            <a:ext cx="6757151" cy="5250298"/>
          </a:xfrm>
          <a:prstGeom prst="rect">
            <a:avLst/>
          </a:prstGeom>
          <a:effectLst/>
        </p:spPr>
      </p:pic>
      <p:pic>
        <p:nvPicPr>
          <p:cNvPr id="13" name="Picture 12"/>
          <p:cNvPicPr>
            <a:picLocks noChangeAspect="1"/>
          </p:cNvPicPr>
          <p:nvPr/>
        </p:nvPicPr>
        <p:blipFill>
          <a:blip r:embed="rId4"/>
          <a:stretch>
            <a:fillRect/>
          </a:stretch>
        </p:blipFill>
        <p:spPr>
          <a:xfrm>
            <a:off x="5587250" y="639224"/>
            <a:ext cx="6743700" cy="329296"/>
          </a:xfrm>
          <a:prstGeom prst="rect">
            <a:avLst/>
          </a:prstGeom>
        </p:spPr>
      </p:pic>
      <p:sp>
        <p:nvSpPr>
          <p:cNvPr id="16" name="Rectangle 15">
            <a:extLst>
              <a:ext uri="{FF2B5EF4-FFF2-40B4-BE49-F238E27FC236}">
                <a16:creationId xmlns:a16="http://schemas.microsoft.com/office/drawing/2014/main" id="{DAB4B64C-EE65-E246-BECF-5B6816D1EE9C}"/>
              </a:ext>
            </a:extLst>
          </p:cNvPr>
          <p:cNvSpPr/>
          <p:nvPr/>
        </p:nvSpPr>
        <p:spPr bwMode="auto">
          <a:xfrm flipH="1">
            <a:off x="587945" y="4331788"/>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F1F7159-6F5D-E44F-B811-FED78D742419}"/>
              </a:ext>
            </a:extLst>
          </p:cNvPr>
          <p:cNvSpPr/>
          <p:nvPr/>
        </p:nvSpPr>
        <p:spPr bwMode="auto">
          <a:xfrm flipH="1">
            <a:off x="593287" y="5154110"/>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93409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p:txBody>
          <a:bodyPr/>
          <a:lstStyle/>
          <a:p>
            <a:r>
              <a:rPr lang="en-US"/>
              <a:t>Custom Code</a:t>
            </a:r>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sz="quarter" idx="10"/>
          </p:nvPr>
        </p:nvSpPr>
        <p:spPr>
          <a:xfrm>
            <a:off x="587945" y="1637431"/>
            <a:ext cx="4705024" cy="1452705"/>
          </a:xfrm>
        </p:spPr>
        <p:txBody>
          <a:bodyPr>
            <a:normAutofit fontScale="85000" lnSpcReduction="10000"/>
          </a:bodyPr>
          <a:lstStyle/>
          <a:p>
            <a:pPr marL="228600" lvl="1" indent="0">
              <a:lnSpc>
                <a:spcPct val="250000"/>
              </a:lnSpc>
              <a:buNone/>
            </a:pPr>
            <a:r>
              <a:rPr lang="en-US">
                <a:latin typeface="+mj-lt"/>
              </a:rPr>
              <a:t>Run Python code</a:t>
            </a:r>
          </a:p>
          <a:p>
            <a:pPr marL="228600" lvl="1" indent="0">
              <a:lnSpc>
                <a:spcPct val="70000"/>
              </a:lnSpc>
              <a:buNone/>
            </a:pPr>
            <a:r>
              <a:rPr lang="en-US">
                <a:latin typeface="+mj-lt"/>
              </a:rPr>
              <a:t> </a:t>
            </a:r>
          </a:p>
          <a:p>
            <a:pPr marL="228600" lvl="1" indent="0">
              <a:lnSpc>
                <a:spcPct val="120000"/>
              </a:lnSpc>
              <a:buNone/>
            </a:pPr>
            <a:r>
              <a:rPr lang="en-US">
                <a:latin typeface="+mj-lt"/>
              </a:rPr>
              <a:t>Create Model </a:t>
            </a:r>
          </a:p>
        </p:txBody>
      </p:sp>
      <p:sp>
        <p:nvSpPr>
          <p:cNvPr id="5" name="Rectangle 4"/>
          <p:cNvSpPr/>
          <p:nvPr/>
        </p:nvSpPr>
        <p:spPr bwMode="auto">
          <a:xfrm>
            <a:off x="5486401" y="0"/>
            <a:ext cx="6705599" cy="685799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2CAF6BB3-E81C-FF4E-B103-3825B9C74266}"/>
              </a:ext>
            </a:extLst>
          </p:cNvPr>
          <p:cNvSpPr/>
          <p:nvPr/>
        </p:nvSpPr>
        <p:spPr bwMode="auto">
          <a:xfrm flipH="1">
            <a:off x="587945" y="1979394"/>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CAF6BB3-E81C-FF4E-B103-3825B9C74266}"/>
              </a:ext>
            </a:extLst>
          </p:cNvPr>
          <p:cNvSpPr/>
          <p:nvPr/>
        </p:nvSpPr>
        <p:spPr bwMode="auto">
          <a:xfrm flipH="1">
            <a:off x="587945" y="2761061"/>
            <a:ext cx="71478" cy="3143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7670148" y="2014055"/>
            <a:ext cx="3543520" cy="3445444"/>
          </a:xfrm>
          <a:prstGeom prst="rect">
            <a:avLst/>
          </a:prstGeom>
          <a:solidFill>
            <a:schemeClr val="accent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p:cNvSpPr txBox="1"/>
          <p:nvPr/>
        </p:nvSpPr>
        <p:spPr>
          <a:xfrm>
            <a:off x="8705959" y="3582889"/>
            <a:ext cx="1507067" cy="307777"/>
          </a:xfrm>
          <a:prstGeom prst="rect">
            <a:avLst/>
          </a:prstGeom>
          <a:noFill/>
        </p:spPr>
        <p:txBody>
          <a:bodyPr wrap="square" lIns="0" tIns="0" rIns="0" bIns="0" rtlCol="0">
            <a:spAutoFit/>
          </a:bodyPr>
          <a:lstStyle/>
          <a:p>
            <a:pPr algn="l"/>
            <a:r>
              <a:rPr lang="en-US" sz="2000" b="1">
                <a:solidFill>
                  <a:schemeClr val="accent1"/>
                </a:solidFill>
              </a:rPr>
              <a:t>Placeholder</a:t>
            </a:r>
          </a:p>
        </p:txBody>
      </p:sp>
      <p:grpSp>
        <p:nvGrpSpPr>
          <p:cNvPr id="11" name="Group 10"/>
          <p:cNvGrpSpPr/>
          <p:nvPr/>
        </p:nvGrpSpPr>
        <p:grpSpPr>
          <a:xfrm>
            <a:off x="5508386" y="233115"/>
            <a:ext cx="6629399" cy="6624885"/>
            <a:chOff x="5486401" y="152399"/>
            <a:chExt cx="6710170" cy="6705601"/>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5773" r="4542"/>
            <a:stretch/>
          </p:blipFill>
          <p:spPr>
            <a:xfrm>
              <a:off x="5486401" y="152399"/>
              <a:ext cx="6710170" cy="6705601"/>
            </a:xfrm>
            <a:prstGeom prst="rect">
              <a:avLst/>
            </a:prstGeom>
          </p:spPr>
        </p:pic>
        <p:sp>
          <p:nvSpPr>
            <p:cNvPr id="10" name="Rectangle 9"/>
            <p:cNvSpPr/>
            <p:nvPr/>
          </p:nvSpPr>
          <p:spPr bwMode="auto">
            <a:xfrm>
              <a:off x="5486401" y="2533650"/>
              <a:ext cx="190499" cy="971549"/>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aphic 4">
            <a:extLst>
              <a:ext uri="{FF2B5EF4-FFF2-40B4-BE49-F238E27FC236}">
                <a16:creationId xmlns:a16="http://schemas.microsoft.com/office/drawing/2014/main" id="{A5F3BD6B-18ED-4BA4-9942-943FBDA18367}"/>
              </a:ext>
            </a:extLst>
          </p:cNvPr>
          <p:cNvGrpSpPr>
            <a:grpSpLocks noChangeAspect="1"/>
          </p:cNvGrpSpPr>
          <p:nvPr/>
        </p:nvGrpSpPr>
        <p:grpSpPr>
          <a:xfrm>
            <a:off x="4770027" y="6228272"/>
            <a:ext cx="428610" cy="453821"/>
            <a:chOff x="11448302" y="6116320"/>
            <a:chExt cx="515552" cy="545879"/>
          </a:xfrm>
        </p:grpSpPr>
        <p:sp>
          <p:nvSpPr>
            <p:cNvPr id="31" name="Freeform: Shape 14">
              <a:extLst>
                <a:ext uri="{FF2B5EF4-FFF2-40B4-BE49-F238E27FC236}">
                  <a16:creationId xmlns:a16="http://schemas.microsoft.com/office/drawing/2014/main" id="{298EB83F-099E-488F-9FC3-3E3C12ADFC4F}"/>
                </a:ext>
              </a:extLst>
            </p:cNvPr>
            <p:cNvSpPr/>
            <p:nvPr/>
          </p:nvSpPr>
          <p:spPr>
            <a:xfrm>
              <a:off x="11471805" y="6521938"/>
              <a:ext cx="470062" cy="151633"/>
            </a:xfrm>
            <a:custGeom>
              <a:avLst/>
              <a:gdLst>
                <a:gd name="connsiteX0" fmla="*/ 11372 w 470062"/>
                <a:gd name="connsiteY0" fmla="*/ 146326 h 151633"/>
                <a:gd name="connsiteX1" fmla="*/ 466271 w 470062"/>
                <a:gd name="connsiteY1" fmla="*/ 146326 h 151633"/>
                <a:gd name="connsiteX2" fmla="*/ 338900 w 470062"/>
                <a:gd name="connsiteY2" fmla="*/ 11372 h 151633"/>
                <a:gd name="connsiteX3" fmla="*/ 117516 w 470062"/>
                <a:gd name="connsiteY3" fmla="*/ 11372 h 151633"/>
              </a:gdLst>
              <a:ahLst/>
              <a:cxnLst>
                <a:cxn ang="0">
                  <a:pos x="connsiteX0" y="connsiteY0"/>
                </a:cxn>
                <a:cxn ang="0">
                  <a:pos x="connsiteX1" y="connsiteY1"/>
                </a:cxn>
                <a:cxn ang="0">
                  <a:pos x="connsiteX2" y="connsiteY2"/>
                </a:cxn>
                <a:cxn ang="0">
                  <a:pos x="connsiteX3" y="connsiteY3"/>
                </a:cxn>
              </a:cxnLst>
              <a:rect l="l" t="t" r="r" b="b"/>
              <a:pathLst>
                <a:path w="470062" h="151633">
                  <a:moveTo>
                    <a:pt x="11372" y="146326"/>
                  </a:moveTo>
                  <a:lnTo>
                    <a:pt x="466271" y="146326"/>
                  </a:lnTo>
                  <a:lnTo>
                    <a:pt x="338900" y="11372"/>
                  </a:lnTo>
                  <a:lnTo>
                    <a:pt x="117516" y="11372"/>
                  </a:lnTo>
                  <a:close/>
                </a:path>
              </a:pathLst>
            </a:custGeom>
            <a:solidFill>
              <a:srgbClr val="153C6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 name="Freeform: Shape 15">
              <a:extLst>
                <a:ext uri="{FF2B5EF4-FFF2-40B4-BE49-F238E27FC236}">
                  <a16:creationId xmlns:a16="http://schemas.microsoft.com/office/drawing/2014/main" id="{C96E63E2-8FF3-497D-8FAB-53306EF43A2D}"/>
                </a:ext>
              </a:extLst>
            </p:cNvPr>
            <p:cNvSpPr/>
            <p:nvPr/>
          </p:nvSpPr>
          <p:spPr>
            <a:xfrm>
              <a:off x="11436930" y="6315717"/>
              <a:ext cx="348756" cy="363919"/>
            </a:xfrm>
            <a:custGeom>
              <a:avLst/>
              <a:gdLst>
                <a:gd name="connsiteX0" fmla="*/ 46248 w 348755"/>
                <a:gd name="connsiteY0" fmla="*/ 352547 h 363919"/>
                <a:gd name="connsiteX1" fmla="*/ 11372 w 348755"/>
                <a:gd name="connsiteY1" fmla="*/ 217593 h 363919"/>
                <a:gd name="connsiteX2" fmla="*/ 203946 w 348755"/>
                <a:gd name="connsiteY2" fmla="*/ 11372 h 363919"/>
                <a:gd name="connsiteX3" fmla="*/ 338900 w 348755"/>
                <a:gd name="connsiteY3" fmla="*/ 11372 h 363919"/>
              </a:gdLst>
              <a:ahLst/>
              <a:cxnLst>
                <a:cxn ang="0">
                  <a:pos x="connsiteX0" y="connsiteY0"/>
                </a:cxn>
                <a:cxn ang="0">
                  <a:pos x="connsiteX1" y="connsiteY1"/>
                </a:cxn>
                <a:cxn ang="0">
                  <a:pos x="connsiteX2" y="connsiteY2"/>
                </a:cxn>
                <a:cxn ang="0">
                  <a:pos x="connsiteX3" y="connsiteY3"/>
                </a:cxn>
              </a:cxnLst>
              <a:rect l="l" t="t" r="r" b="b"/>
              <a:pathLst>
                <a:path w="348755" h="363919">
                  <a:moveTo>
                    <a:pt x="46248" y="352547"/>
                  </a:moveTo>
                  <a:lnTo>
                    <a:pt x="11372" y="217593"/>
                  </a:lnTo>
                  <a:lnTo>
                    <a:pt x="203946" y="11372"/>
                  </a:lnTo>
                  <a:lnTo>
                    <a:pt x="338900" y="11372"/>
                  </a:lnTo>
                  <a:close/>
                </a:path>
              </a:pathLst>
            </a:custGeom>
            <a:solidFill>
              <a:srgbClr val="1C93D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Shape 16">
              <a:extLst>
                <a:ext uri="{FF2B5EF4-FFF2-40B4-BE49-F238E27FC236}">
                  <a16:creationId xmlns:a16="http://schemas.microsoft.com/office/drawing/2014/main" id="{AA44F0CA-C6D4-4842-A1B2-4755F56F6A2F}"/>
                </a:ext>
              </a:extLst>
            </p:cNvPr>
            <p:cNvSpPr/>
            <p:nvPr/>
          </p:nvSpPr>
          <p:spPr>
            <a:xfrm>
              <a:off x="11627987" y="6104948"/>
              <a:ext cx="151633" cy="227450"/>
            </a:xfrm>
            <a:custGeom>
              <a:avLst/>
              <a:gdLst>
                <a:gd name="connsiteX0" fmla="*/ 11372 w 151632"/>
                <a:gd name="connsiteY0" fmla="*/ 11372 h 227449"/>
                <a:gd name="connsiteX1" fmla="*/ 147842 w 151632"/>
                <a:gd name="connsiteY1" fmla="*/ 11372 h 227449"/>
                <a:gd name="connsiteX2" fmla="*/ 147842 w 151632"/>
                <a:gd name="connsiteY2" fmla="*/ 222142 h 227449"/>
                <a:gd name="connsiteX3" fmla="*/ 12889 w 151632"/>
                <a:gd name="connsiteY3" fmla="*/ 222142 h 227449"/>
              </a:gdLst>
              <a:ahLst/>
              <a:cxnLst>
                <a:cxn ang="0">
                  <a:pos x="connsiteX0" y="connsiteY0"/>
                </a:cxn>
                <a:cxn ang="0">
                  <a:pos x="connsiteX1" y="connsiteY1"/>
                </a:cxn>
                <a:cxn ang="0">
                  <a:pos x="connsiteX2" y="connsiteY2"/>
                </a:cxn>
                <a:cxn ang="0">
                  <a:pos x="connsiteX3" y="connsiteY3"/>
                </a:cxn>
              </a:cxnLst>
              <a:rect l="l" t="t" r="r" b="b"/>
              <a:pathLst>
                <a:path w="151632" h="227449">
                  <a:moveTo>
                    <a:pt x="11372" y="11372"/>
                  </a:moveTo>
                  <a:lnTo>
                    <a:pt x="147842" y="11372"/>
                  </a:lnTo>
                  <a:lnTo>
                    <a:pt x="147842" y="222142"/>
                  </a:lnTo>
                  <a:lnTo>
                    <a:pt x="12889" y="222142"/>
                  </a:lnTo>
                  <a:close/>
                </a:path>
              </a:pathLst>
            </a:custGeom>
            <a:solidFill>
              <a:srgbClr val="0478B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17">
              <a:extLst>
                <a:ext uri="{FF2B5EF4-FFF2-40B4-BE49-F238E27FC236}">
                  <a16:creationId xmlns:a16="http://schemas.microsoft.com/office/drawing/2014/main" id="{8D9C93CB-684A-4F9F-8AB5-4D6862CFE053}"/>
                </a:ext>
              </a:extLst>
            </p:cNvPr>
            <p:cNvSpPr/>
            <p:nvPr/>
          </p:nvSpPr>
          <p:spPr>
            <a:xfrm>
              <a:off x="11714418" y="6350593"/>
              <a:ext cx="257776" cy="318429"/>
            </a:xfrm>
            <a:custGeom>
              <a:avLst/>
              <a:gdLst>
                <a:gd name="connsiteX0" fmla="*/ 11372 w 257776"/>
                <a:gd name="connsiteY0" fmla="*/ 111450 h 318429"/>
                <a:gd name="connsiteX1" fmla="*/ 97803 w 257776"/>
                <a:gd name="connsiteY1" fmla="*/ 11372 h 318429"/>
                <a:gd name="connsiteX2" fmla="*/ 253985 w 257776"/>
                <a:gd name="connsiteY2" fmla="*/ 185751 h 318429"/>
                <a:gd name="connsiteX3" fmla="*/ 223659 w 257776"/>
                <a:gd name="connsiteY3" fmla="*/ 317671 h 318429"/>
              </a:gdLst>
              <a:ahLst/>
              <a:cxnLst>
                <a:cxn ang="0">
                  <a:pos x="connsiteX0" y="connsiteY0"/>
                </a:cxn>
                <a:cxn ang="0">
                  <a:pos x="connsiteX1" y="connsiteY1"/>
                </a:cxn>
                <a:cxn ang="0">
                  <a:pos x="connsiteX2" y="connsiteY2"/>
                </a:cxn>
                <a:cxn ang="0">
                  <a:pos x="connsiteX3" y="connsiteY3"/>
                </a:cxn>
              </a:cxnLst>
              <a:rect l="l" t="t" r="r" b="b"/>
              <a:pathLst>
                <a:path w="257776" h="318429">
                  <a:moveTo>
                    <a:pt x="11372" y="111450"/>
                  </a:moveTo>
                  <a:lnTo>
                    <a:pt x="97803" y="11372"/>
                  </a:lnTo>
                  <a:lnTo>
                    <a:pt x="253985" y="185751"/>
                  </a:lnTo>
                  <a:lnTo>
                    <a:pt x="223659" y="317671"/>
                  </a:lnTo>
                  <a:close/>
                </a:path>
              </a:pathLst>
            </a:custGeom>
            <a:solidFill>
              <a:srgbClr val="0273B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1733024797"/>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484"/>
        <p:cNvGrpSpPr/>
        <p:nvPr/>
      </p:nvGrpSpPr>
      <p:grpSpPr>
        <a:xfrm>
          <a:off x="0" y="0"/>
          <a:ext cx="0" cy="0"/>
          <a:chOff x="0" y="0"/>
          <a:chExt cx="0" cy="0"/>
        </a:xfrm>
      </p:grpSpPr>
      <p:sp>
        <p:nvSpPr>
          <p:cNvPr id="4485" name="Google Shape;4485;p170"/>
          <p:cNvSpPr txBox="1">
            <a:spLocks noGrp="1"/>
          </p:cNvSpPr>
          <p:nvPr>
            <p:ph type="title"/>
          </p:nvPr>
        </p:nvSpPr>
        <p:spPr>
          <a:prstGeom prst="rect">
            <a:avLst/>
          </a:prstGeom>
          <a:noFill/>
          <a:ln>
            <a:noFill/>
          </a:ln>
        </p:spPr>
        <p:txBody>
          <a:bodyPr spcFirstLastPara="1" wrap="square" lIns="0" tIns="161350"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Building blocks for a Data Science Project</a:t>
            </a:r>
            <a:endParaRPr sz="4500" b="1">
              <a:latin typeface="Calibri"/>
              <a:ea typeface="Calibri"/>
              <a:cs typeface="Calibri"/>
              <a:sym typeface="Calibri"/>
            </a:endParaRPr>
          </a:p>
        </p:txBody>
      </p:sp>
      <p:cxnSp>
        <p:nvCxnSpPr>
          <p:cNvPr id="4486" name="Google Shape;4486;p170"/>
          <p:cNvCxnSpPr/>
          <p:nvPr/>
        </p:nvCxnSpPr>
        <p:spPr>
          <a:xfrm>
            <a:off x="2993867"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7" name="Google Shape;4487;p170"/>
          <p:cNvCxnSpPr/>
          <p:nvPr/>
        </p:nvCxnSpPr>
        <p:spPr>
          <a:xfrm>
            <a:off x="5104058" y="394532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8" name="Google Shape;4488;p170"/>
          <p:cNvCxnSpPr/>
          <p:nvPr/>
        </p:nvCxnSpPr>
        <p:spPr>
          <a:xfrm>
            <a:off x="7225772" y="3927328"/>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89" name="Google Shape;4489;p170"/>
          <p:cNvCxnSpPr/>
          <p:nvPr/>
        </p:nvCxnSpPr>
        <p:spPr>
          <a:xfrm>
            <a:off x="9364327" y="3919789"/>
            <a:ext cx="319500" cy="0"/>
          </a:xfrm>
          <a:prstGeom prst="straightConnector1">
            <a:avLst/>
          </a:prstGeom>
          <a:noFill/>
          <a:ln w="12700" cap="flat" cmpd="sng">
            <a:solidFill>
              <a:schemeClr val="dk2"/>
            </a:solidFill>
            <a:prstDash val="solid"/>
            <a:round/>
            <a:headEnd type="none" w="sm" len="sm"/>
            <a:tailEnd type="triangle" w="med" len="med"/>
          </a:ln>
        </p:spPr>
      </p:cxnSp>
      <p:cxnSp>
        <p:nvCxnSpPr>
          <p:cNvPr id="4490" name="Google Shape;4490;p170"/>
          <p:cNvCxnSpPr>
            <a:stCxn id="4491" idx="2"/>
            <a:endCxn id="4492" idx="2"/>
          </p:cNvCxnSpPr>
          <p:nvPr/>
        </p:nvCxnSpPr>
        <p:spPr>
          <a:xfrm rot="5400000">
            <a:off x="6441270" y="928876"/>
            <a:ext cx="600" cy="8461800"/>
          </a:xfrm>
          <a:prstGeom prst="bentConnector3">
            <a:avLst>
              <a:gd name="adj1" fmla="val 68489343"/>
            </a:avLst>
          </a:prstGeom>
          <a:noFill/>
          <a:ln w="9525" cap="flat" cmpd="sng">
            <a:solidFill>
              <a:schemeClr val="dk2"/>
            </a:solidFill>
            <a:prstDash val="solid"/>
            <a:round/>
            <a:headEnd type="none" w="sm" len="sm"/>
            <a:tailEnd type="triangle" w="med" len="med"/>
          </a:ln>
        </p:spPr>
      </p:cxnSp>
      <p:grpSp>
        <p:nvGrpSpPr>
          <p:cNvPr id="4493" name="Google Shape;4493;p170"/>
          <p:cNvGrpSpPr/>
          <p:nvPr/>
        </p:nvGrpSpPr>
        <p:grpSpPr>
          <a:xfrm>
            <a:off x="208583" y="3534221"/>
            <a:ext cx="1046960" cy="1027247"/>
            <a:chOff x="212775" y="3604509"/>
            <a:chExt cx="1068000" cy="1047676"/>
          </a:xfrm>
        </p:grpSpPr>
        <p:sp>
          <p:nvSpPr>
            <p:cNvPr id="4494" name="Google Shape;4494;p170"/>
            <p:cNvSpPr/>
            <p:nvPr/>
          </p:nvSpPr>
          <p:spPr>
            <a:xfrm>
              <a:off x="212775" y="4119385"/>
              <a:ext cx="1068000" cy="532800"/>
            </a:xfrm>
            <a:prstGeom prst="rect">
              <a:avLst/>
            </a:prstGeom>
            <a:noFill/>
            <a:ln>
              <a:noFill/>
            </a:ln>
          </p:spPr>
          <p:txBody>
            <a:bodyPr spcFirstLastPara="1" wrap="square" lIns="89625" tIns="45700" rIns="89625" bIns="44800" anchor="t" anchorCtr="0">
              <a:noAutofit/>
            </a:bodyPr>
            <a:lstStyle/>
            <a:p>
              <a:pPr marL="0" marR="0" lvl="0" indent="0" algn="ctr" rtl="0">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Data sources</a:t>
              </a:r>
              <a:endParaRPr sz="1400"/>
            </a:p>
          </p:txBody>
        </p:sp>
        <p:grpSp>
          <p:nvGrpSpPr>
            <p:cNvPr id="4495" name="Google Shape;4495;p170"/>
            <p:cNvGrpSpPr/>
            <p:nvPr/>
          </p:nvGrpSpPr>
          <p:grpSpPr>
            <a:xfrm>
              <a:off x="496516" y="3604509"/>
              <a:ext cx="508369" cy="445031"/>
              <a:chOff x="3764" y="3313"/>
              <a:chExt cx="353" cy="309"/>
            </a:xfrm>
          </p:grpSpPr>
          <p:sp>
            <p:nvSpPr>
              <p:cNvPr id="4496" name="Google Shape;4496;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7" name="Google Shape;4497;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8" name="Google Shape;4498;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499" name="Google Shape;4499;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0" name="Google Shape;4500;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1" name="Google Shape;4501;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2" name="Google Shape;4502;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3" name="Google Shape;4503;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4" name="Google Shape;4504;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5" name="Google Shape;4505;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6" name="Google Shape;4506;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7" name="Google Shape;4507;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8" name="Google Shape;4508;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09" name="Google Shape;4509;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0" name="Google Shape;4510;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1" name="Google Shape;4511;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2" name="Google Shape;4512;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4513" name="Google Shape;4513;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Quattrocento Sans"/>
                  <a:ea typeface="Quattrocento Sans"/>
                  <a:cs typeface="Quattrocento Sans"/>
                  <a:sym typeface="Quattrocento Sans"/>
                </a:endParaRPr>
              </a:p>
            </p:txBody>
          </p:sp>
        </p:grpSp>
      </p:grpSp>
      <p:sp>
        <p:nvSpPr>
          <p:cNvPr id="4514" name="Google Shape;4514;p170"/>
          <p:cNvSpPr/>
          <p:nvPr/>
        </p:nvSpPr>
        <p:spPr>
          <a:xfrm flipH="1">
            <a:off x="1001176" y="3287357"/>
            <a:ext cx="422700" cy="1316700"/>
          </a:xfrm>
          <a:prstGeom prst="leftBrace">
            <a:avLst>
              <a:gd name="adj1" fmla="val 0"/>
              <a:gd name="adj2" fmla="val 49033"/>
            </a:avLst>
          </a:prstGeom>
          <a:noFill/>
          <a:ln w="9525" cap="flat"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spcBef>
                <a:spcPts val="0"/>
              </a:spcBef>
              <a:spcAft>
                <a:spcPts val="0"/>
              </a:spcAft>
              <a:buNone/>
            </a:pPr>
            <a:endParaRPr sz="1800" b="0" i="0" u="none" strike="noStrike" cap="none">
              <a:solidFill>
                <a:schemeClr val="dk1"/>
              </a:solidFill>
              <a:latin typeface="Quattrocento Sans"/>
              <a:ea typeface="Quattrocento Sans"/>
              <a:cs typeface="Quattrocento Sans"/>
              <a:sym typeface="Quattrocento Sans"/>
            </a:endParaRPr>
          </a:p>
        </p:txBody>
      </p:sp>
      <p:grpSp>
        <p:nvGrpSpPr>
          <p:cNvPr id="4515" name="Google Shape;4515;p170"/>
          <p:cNvGrpSpPr/>
          <p:nvPr/>
        </p:nvGrpSpPr>
        <p:grpSpPr>
          <a:xfrm>
            <a:off x="1163041" y="2403200"/>
            <a:ext cx="2009181" cy="2769499"/>
            <a:chOff x="1186413" y="2450994"/>
            <a:chExt cx="2049557" cy="2824578"/>
          </a:xfrm>
        </p:grpSpPr>
        <p:sp>
          <p:nvSpPr>
            <p:cNvPr id="4516" name="Google Shape;4516;p170"/>
            <p:cNvSpPr txBox="1"/>
            <p:nvPr/>
          </p:nvSpPr>
          <p:spPr>
            <a:xfrm>
              <a:off x="1186413" y="3765690"/>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Classical ML</a:t>
              </a:r>
              <a:endParaRPr sz="1400"/>
            </a:p>
          </p:txBody>
        </p:sp>
        <p:sp>
          <p:nvSpPr>
            <p:cNvPr id="4517" name="Google Shape;4517;p170"/>
            <p:cNvSpPr txBox="1"/>
            <p:nvPr/>
          </p:nvSpPr>
          <p:spPr>
            <a:xfrm>
              <a:off x="1220270" y="4834572"/>
              <a:ext cx="2015700" cy="441000"/>
            </a:xfrm>
            <a:prstGeom prst="rect">
              <a:avLst/>
            </a:prstGeom>
            <a:noFill/>
            <a:ln>
              <a:noFill/>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r>
                <a:rPr lang="en-US" sz="1000" b="0" i="0" u="none" strike="noStrike" cap="none">
                  <a:solidFill>
                    <a:schemeClr val="dk1"/>
                  </a:solidFill>
                  <a:latin typeface="Quattrocento Sans"/>
                  <a:ea typeface="Quattrocento Sans"/>
                  <a:cs typeface="Quattrocento Sans"/>
                  <a:sym typeface="Quattrocento Sans"/>
                </a:rPr>
                <a:t>Deep learning</a:t>
              </a:r>
              <a:endParaRPr sz="1400"/>
            </a:p>
          </p:txBody>
        </p:sp>
        <p:grpSp>
          <p:nvGrpSpPr>
            <p:cNvPr id="4518" name="Google Shape;4518;p170"/>
            <p:cNvGrpSpPr/>
            <p:nvPr/>
          </p:nvGrpSpPr>
          <p:grpSpPr>
            <a:xfrm>
              <a:off x="1455981" y="2450994"/>
              <a:ext cx="1599715" cy="2811092"/>
              <a:chOff x="1455981" y="2450994"/>
              <a:chExt cx="1599715" cy="2811092"/>
            </a:xfrm>
          </p:grpSpPr>
          <p:sp>
            <p:nvSpPr>
              <p:cNvPr id="4519" name="Google Shape;4519;p170"/>
              <p:cNvSpPr txBox="1"/>
              <p:nvPr/>
            </p:nvSpPr>
            <p:spPr>
              <a:xfrm>
                <a:off x="1455981" y="245099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b="0" i="0" u="none" strike="noStrike" cap="none">
                    <a:solidFill>
                      <a:schemeClr val="dk1"/>
                    </a:solidFill>
                    <a:latin typeface="Quattrocento Sans"/>
                    <a:ea typeface="Quattrocento Sans"/>
                    <a:cs typeface="Quattrocento Sans"/>
                    <a:sym typeface="Quattrocento Sans"/>
                  </a:rPr>
                  <a:t>Build and train models </a:t>
                </a:r>
                <a:endParaRPr sz="1400"/>
              </a:p>
            </p:txBody>
          </p:sp>
          <p:grpSp>
            <p:nvGrpSpPr>
              <p:cNvPr id="4520" name="Google Shape;4520;p170"/>
              <p:cNvGrpSpPr/>
              <p:nvPr/>
            </p:nvGrpSpPr>
            <p:grpSpPr>
              <a:xfrm>
                <a:off x="1456087" y="2457520"/>
                <a:ext cx="1599609" cy="2804566"/>
                <a:chOff x="3208859" y="4070542"/>
                <a:chExt cx="1458300" cy="2411700"/>
              </a:xfrm>
            </p:grpSpPr>
            <p:sp>
              <p:nvSpPr>
                <p:cNvPr id="4492" name="Google Shape;449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521" name="Google Shape;452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22" name="Google Shape;4522;p170"/>
              <p:cNvGrpSpPr/>
              <p:nvPr/>
            </p:nvGrpSpPr>
            <p:grpSpPr>
              <a:xfrm>
                <a:off x="1977225" y="4260097"/>
                <a:ext cx="604595" cy="514896"/>
                <a:chOff x="3097731" y="3411002"/>
                <a:chExt cx="3913237" cy="3332660"/>
              </a:xfrm>
            </p:grpSpPr>
            <p:sp>
              <p:nvSpPr>
                <p:cNvPr id="4523" name="Google Shape;4523;p170"/>
                <p:cNvSpPr/>
                <p:nvPr/>
              </p:nvSpPr>
              <p:spPr>
                <a:xfrm>
                  <a:off x="3097731" y="3411002"/>
                  <a:ext cx="3913237" cy="3327680"/>
                </a:xfrm>
                <a:custGeom>
                  <a:avLst/>
                  <a:gdLst/>
                  <a:ahLst/>
                  <a:cxnLst/>
                  <a:rect l="l" t="t" r="r" b="b"/>
                  <a:pathLst>
                    <a:path w="4510936" h="3835942" extrusionOk="0">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524" name="Google Shape;4524;p170"/>
                <p:cNvGrpSpPr/>
                <p:nvPr/>
              </p:nvGrpSpPr>
              <p:grpSpPr>
                <a:xfrm>
                  <a:off x="3558863" y="3838170"/>
                  <a:ext cx="2873009" cy="2905492"/>
                  <a:chOff x="3440120" y="3859753"/>
                  <a:chExt cx="2873009" cy="2905492"/>
                </a:xfrm>
              </p:grpSpPr>
              <p:sp>
                <p:nvSpPr>
                  <p:cNvPr id="4525" name="Google Shape;4525;p170"/>
                  <p:cNvSpPr/>
                  <p:nvPr/>
                </p:nvSpPr>
                <p:spPr>
                  <a:xfrm>
                    <a:off x="3729167" y="3859753"/>
                    <a:ext cx="1024249" cy="2905492"/>
                  </a:xfrm>
                  <a:custGeom>
                    <a:avLst/>
                    <a:gdLst/>
                    <a:ahLst/>
                    <a:cxnLst/>
                    <a:rect l="l" t="t" r="r" b="b"/>
                    <a:pathLst>
                      <a:path w="514698" h="1460046" extrusionOk="0">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6" name="Google Shape;4526;p170"/>
                  <p:cNvSpPr/>
                  <p:nvPr/>
                </p:nvSpPr>
                <p:spPr>
                  <a:xfrm>
                    <a:off x="4475931" y="4041179"/>
                    <a:ext cx="1233350" cy="351607"/>
                  </a:xfrm>
                  <a:custGeom>
                    <a:avLst/>
                    <a:gdLst/>
                    <a:ahLst/>
                    <a:cxnLst/>
                    <a:rect l="l" t="t" r="r" b="b"/>
                    <a:pathLst>
                      <a:path w="619774" h="176687" extrusionOk="0">
                        <a:moveTo>
                          <a:pt x="619774" y="0"/>
                        </a:moveTo>
                        <a:cubicBezTo>
                          <a:pt x="554460" y="204107"/>
                          <a:pt x="205468" y="213631"/>
                          <a:pt x="0" y="118381"/>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7" name="Google Shape;4527;p170"/>
                  <p:cNvSpPr/>
                  <p:nvPr/>
                </p:nvSpPr>
                <p:spPr>
                  <a:xfrm>
                    <a:off x="3903160" y="4041179"/>
                    <a:ext cx="285749" cy="322326"/>
                  </a:xfrm>
                  <a:custGeom>
                    <a:avLst/>
                    <a:gdLst/>
                    <a:ahLst/>
                    <a:cxnLst/>
                    <a:rect l="l" t="t" r="r" b="b"/>
                    <a:pathLst>
                      <a:path w="136071" h="171450" extrusionOk="0">
                        <a:moveTo>
                          <a:pt x="0" y="0"/>
                        </a:moveTo>
                        <a:cubicBezTo>
                          <a:pt x="90058" y="31810"/>
                          <a:pt x="113388" y="112852"/>
                          <a:pt x="136071" y="17145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8" name="Google Shape;4528;p170"/>
                  <p:cNvSpPr/>
                  <p:nvPr/>
                </p:nvSpPr>
                <p:spPr>
                  <a:xfrm>
                    <a:off x="3440120" y="4482556"/>
                    <a:ext cx="289736" cy="446791"/>
                  </a:xfrm>
                  <a:custGeom>
                    <a:avLst/>
                    <a:gdLst/>
                    <a:ahLst/>
                    <a:cxnLst/>
                    <a:rect l="l" t="t" r="r" b="b"/>
                    <a:pathLst>
                      <a:path w="145596" h="224518" extrusionOk="0">
                        <a:moveTo>
                          <a:pt x="0" y="0"/>
                        </a:moveTo>
                        <a:cubicBezTo>
                          <a:pt x="12976" y="98771"/>
                          <a:pt x="56722" y="206432"/>
                          <a:pt x="145596" y="224518"/>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29" name="Google Shape;4529;p170"/>
                  <p:cNvSpPr/>
                  <p:nvPr/>
                </p:nvSpPr>
                <p:spPr>
                  <a:xfrm>
                    <a:off x="3770503" y="5061350"/>
                    <a:ext cx="452180" cy="87335"/>
                  </a:xfrm>
                  <a:custGeom>
                    <a:avLst/>
                    <a:gdLst/>
                    <a:ahLst/>
                    <a:cxnLst/>
                    <a:rect l="l" t="t" r="r" b="b"/>
                    <a:pathLst>
                      <a:path w="227226" h="43887" extrusionOk="0">
                        <a:moveTo>
                          <a:pt x="0" y="43887"/>
                        </a:moveTo>
                        <a:cubicBezTo>
                          <a:pt x="82580" y="4289"/>
                          <a:pt x="148065" y="-10008"/>
                          <a:pt x="227226" y="7147"/>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0" name="Google Shape;4530;p170"/>
                  <p:cNvSpPr/>
                  <p:nvPr/>
                </p:nvSpPr>
                <p:spPr>
                  <a:xfrm>
                    <a:off x="3587852" y="5344832"/>
                    <a:ext cx="315447" cy="304537"/>
                  </a:xfrm>
                  <a:custGeom>
                    <a:avLst/>
                    <a:gdLst/>
                    <a:ahLst/>
                    <a:cxnLst/>
                    <a:rect l="l" t="t" r="r" b="b"/>
                    <a:pathLst>
                      <a:path w="155969" h="151135" extrusionOk="0">
                        <a:moveTo>
                          <a:pt x="0" y="151135"/>
                        </a:moveTo>
                        <a:cubicBezTo>
                          <a:pt x="67471" y="118307"/>
                          <a:pt x="120134" y="58477"/>
                          <a:pt x="155969"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1" name="Google Shape;4531;p170"/>
                  <p:cNvSpPr/>
                  <p:nvPr/>
                </p:nvSpPr>
                <p:spPr>
                  <a:xfrm>
                    <a:off x="4642401" y="4363411"/>
                    <a:ext cx="179211" cy="830989"/>
                  </a:xfrm>
                  <a:custGeom>
                    <a:avLst/>
                    <a:gdLst/>
                    <a:ahLst/>
                    <a:cxnLst/>
                    <a:rect l="l" t="t" r="r" b="b"/>
                    <a:pathLst>
                      <a:path w="90056" h="421822" extrusionOk="0">
                        <a:moveTo>
                          <a:pt x="0" y="421822"/>
                        </a:moveTo>
                        <a:cubicBezTo>
                          <a:pt x="90175" y="294333"/>
                          <a:pt x="123598" y="206200"/>
                          <a:pt x="48985"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2" name="Google Shape;4532;p170"/>
                  <p:cNvSpPr/>
                  <p:nvPr/>
                </p:nvSpPr>
                <p:spPr>
                  <a:xfrm>
                    <a:off x="4785632" y="4875193"/>
                    <a:ext cx="414446" cy="100714"/>
                  </a:xfrm>
                  <a:custGeom>
                    <a:avLst/>
                    <a:gdLst/>
                    <a:ahLst/>
                    <a:cxnLst/>
                    <a:rect l="l" t="t" r="r" b="b"/>
                    <a:pathLst>
                      <a:path w="213632" h="50610" extrusionOk="0">
                        <a:moveTo>
                          <a:pt x="213632" y="0"/>
                        </a:moveTo>
                        <a:cubicBezTo>
                          <a:pt x="168195" y="32976"/>
                          <a:pt x="91725" y="65268"/>
                          <a:pt x="0" y="43542"/>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3" name="Google Shape;4533;p170"/>
                  <p:cNvSpPr/>
                  <p:nvPr/>
                </p:nvSpPr>
                <p:spPr>
                  <a:xfrm>
                    <a:off x="5311236" y="4363412"/>
                    <a:ext cx="1001893" cy="308044"/>
                  </a:xfrm>
                  <a:custGeom>
                    <a:avLst/>
                    <a:gdLst/>
                    <a:ahLst/>
                    <a:cxnLst/>
                    <a:rect l="l" t="t" r="r" b="b"/>
                    <a:pathLst>
                      <a:path w="503464" h="154796" extrusionOk="0">
                        <a:moveTo>
                          <a:pt x="503464" y="106135"/>
                        </a:moveTo>
                        <a:cubicBezTo>
                          <a:pt x="387609" y="195203"/>
                          <a:pt x="72093" y="163243"/>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534" name="Google Shape;4534;p170"/>
                  <p:cNvSpPr/>
                  <p:nvPr/>
                </p:nvSpPr>
                <p:spPr>
                  <a:xfrm>
                    <a:off x="5863318" y="4671458"/>
                    <a:ext cx="349738" cy="604177"/>
                  </a:xfrm>
                  <a:custGeom>
                    <a:avLst/>
                    <a:gdLst/>
                    <a:ahLst/>
                    <a:cxnLst/>
                    <a:rect l="l" t="t" r="r" b="b"/>
                    <a:pathLst>
                      <a:path w="187779" h="318407" extrusionOk="0">
                        <a:moveTo>
                          <a:pt x="187779" y="318407"/>
                        </a:moveTo>
                        <a:cubicBezTo>
                          <a:pt x="179997" y="236640"/>
                          <a:pt x="132751" y="105419"/>
                          <a:pt x="0" y="0"/>
                        </a:cubicBezTo>
                      </a:path>
                    </a:pathLst>
                  </a:custGeom>
                  <a:noFill/>
                  <a:ln w="12700" cap="rnd" cmpd="sng">
                    <a:solidFill>
                      <a:schemeClr val="dk2"/>
                    </a:solidFill>
                    <a:prstDash val="solid"/>
                    <a:round/>
                    <a:headEnd type="none" w="sm" len="sm"/>
                    <a:tailEnd type="none" w="sm" len="sm"/>
                  </a:ln>
                </p:spPr>
                <p:txBody>
                  <a:bodyPr spcFirstLastPara="1" wrap="square" lIns="89625" tIns="44800" rIns="89625" bIns="44800" anchor="ctr"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grpSp>
          </p:grpSp>
          <p:grpSp>
            <p:nvGrpSpPr>
              <p:cNvPr id="4535" name="Google Shape;4535;p170"/>
              <p:cNvGrpSpPr/>
              <p:nvPr/>
            </p:nvGrpSpPr>
            <p:grpSpPr>
              <a:xfrm>
                <a:off x="1826465" y="3179880"/>
                <a:ext cx="764550" cy="606880"/>
                <a:chOff x="4223626" y="2353385"/>
                <a:chExt cx="1174064" cy="931941"/>
              </a:xfrm>
            </p:grpSpPr>
            <p:grpSp>
              <p:nvGrpSpPr>
                <p:cNvPr id="4536" name="Google Shape;4536;p170"/>
                <p:cNvGrpSpPr/>
                <p:nvPr/>
              </p:nvGrpSpPr>
              <p:grpSpPr>
                <a:xfrm>
                  <a:off x="4273550" y="2402283"/>
                  <a:ext cx="1079400" cy="840450"/>
                  <a:chOff x="4273550" y="2402283"/>
                  <a:chExt cx="1079400" cy="840450"/>
                </a:xfrm>
              </p:grpSpPr>
              <p:cxnSp>
                <p:nvCxnSpPr>
                  <p:cNvPr id="4537" name="Google Shape;4537;p170"/>
                  <p:cNvCxnSpPr/>
                  <p:nvPr/>
                </p:nvCxnSpPr>
                <p:spPr>
                  <a:xfrm>
                    <a:off x="4997450" y="2413000"/>
                    <a:ext cx="355500" cy="232800"/>
                  </a:xfrm>
                  <a:prstGeom prst="straightConnector1">
                    <a:avLst/>
                  </a:prstGeom>
                  <a:noFill/>
                  <a:ln w="12700" cap="rnd" cmpd="sng">
                    <a:solidFill>
                      <a:schemeClr val="dk2"/>
                    </a:solidFill>
                    <a:prstDash val="solid"/>
                    <a:miter lim="800000"/>
                    <a:headEnd type="none" w="med" len="med"/>
                    <a:tailEnd type="none" w="med" len="med"/>
                  </a:ln>
                </p:spPr>
              </p:cxnSp>
              <p:cxnSp>
                <p:nvCxnSpPr>
                  <p:cNvPr id="4538" name="Google Shape;4538;p170"/>
                  <p:cNvCxnSpPr/>
                  <p:nvPr/>
                </p:nvCxnSpPr>
                <p:spPr>
                  <a:xfrm>
                    <a:off x="4997450" y="2413000"/>
                    <a:ext cx="296400" cy="721800"/>
                  </a:xfrm>
                  <a:prstGeom prst="straightConnector1">
                    <a:avLst/>
                  </a:prstGeom>
                  <a:noFill/>
                  <a:ln w="12700" cap="rnd" cmpd="sng">
                    <a:solidFill>
                      <a:schemeClr val="dk2"/>
                    </a:solidFill>
                    <a:prstDash val="solid"/>
                    <a:miter lim="800000"/>
                    <a:headEnd type="none" w="med" len="med"/>
                    <a:tailEnd type="none" w="med" len="med"/>
                  </a:ln>
                </p:spPr>
              </p:cxnSp>
              <p:cxnSp>
                <p:nvCxnSpPr>
                  <p:cNvPr id="4539" name="Google Shape;4539;p170"/>
                  <p:cNvCxnSpPr/>
                  <p:nvPr/>
                </p:nvCxnSpPr>
                <p:spPr>
                  <a:xfrm rot="10800000" flipH="1">
                    <a:off x="4762500" y="3143333"/>
                    <a:ext cx="520800" cy="86700"/>
                  </a:xfrm>
                  <a:prstGeom prst="straightConnector1">
                    <a:avLst/>
                  </a:prstGeom>
                  <a:noFill/>
                  <a:ln w="12700" cap="rnd" cmpd="sng">
                    <a:solidFill>
                      <a:schemeClr val="dk2"/>
                    </a:solidFill>
                    <a:prstDash val="solid"/>
                    <a:miter lim="800000"/>
                    <a:headEnd type="none" w="med" len="med"/>
                    <a:tailEnd type="none" w="med" len="med"/>
                  </a:ln>
                </p:spPr>
              </p:cxnSp>
              <p:cxnSp>
                <p:nvCxnSpPr>
                  <p:cNvPr id="4540" name="Google Shape;4540;p170"/>
                  <p:cNvCxnSpPr/>
                  <p:nvPr/>
                </p:nvCxnSpPr>
                <p:spPr>
                  <a:xfrm rot="10800000" flipH="1">
                    <a:off x="5039783" y="2641700"/>
                    <a:ext cx="300600" cy="241200"/>
                  </a:xfrm>
                  <a:prstGeom prst="straightConnector1">
                    <a:avLst/>
                  </a:prstGeom>
                  <a:noFill/>
                  <a:ln w="12700" cap="rnd" cmpd="sng">
                    <a:solidFill>
                      <a:schemeClr val="dk2"/>
                    </a:solidFill>
                    <a:prstDash val="solid"/>
                    <a:miter lim="800000"/>
                    <a:headEnd type="none" w="med" len="med"/>
                    <a:tailEnd type="none" w="med" len="med"/>
                  </a:ln>
                </p:spPr>
              </p:cxnSp>
              <p:cxnSp>
                <p:nvCxnSpPr>
                  <p:cNvPr id="4541" name="Google Shape;4541;p170"/>
                  <p:cNvCxnSpPr/>
                  <p:nvPr/>
                </p:nvCxnSpPr>
                <p:spPr>
                  <a:xfrm rot="10800000" flipH="1">
                    <a:off x="4413250" y="2413100"/>
                    <a:ext cx="571500" cy="126900"/>
                  </a:xfrm>
                  <a:prstGeom prst="straightConnector1">
                    <a:avLst/>
                  </a:prstGeom>
                  <a:noFill/>
                  <a:ln w="12700" cap="rnd" cmpd="sng">
                    <a:solidFill>
                      <a:schemeClr val="dk2"/>
                    </a:solidFill>
                    <a:prstDash val="solid"/>
                    <a:miter lim="800000"/>
                    <a:headEnd type="none" w="med" len="med"/>
                    <a:tailEnd type="none" w="med" len="med"/>
                  </a:ln>
                </p:spPr>
              </p:cxnSp>
              <p:cxnSp>
                <p:nvCxnSpPr>
                  <p:cNvPr id="4542" name="Google Shape;4542;p170"/>
                  <p:cNvCxnSpPr/>
                  <p:nvPr/>
                </p:nvCxnSpPr>
                <p:spPr>
                  <a:xfrm rot="10800000" flipH="1">
                    <a:off x="4703233" y="2450050"/>
                    <a:ext cx="251400" cy="248700"/>
                  </a:xfrm>
                  <a:prstGeom prst="straightConnector1">
                    <a:avLst/>
                  </a:prstGeom>
                  <a:noFill/>
                  <a:ln w="12700" cap="rnd" cmpd="sng">
                    <a:solidFill>
                      <a:schemeClr val="dk2"/>
                    </a:solidFill>
                    <a:prstDash val="solid"/>
                    <a:miter lim="800000"/>
                    <a:headEnd type="none" w="med" len="med"/>
                    <a:tailEnd type="none" w="med" len="med"/>
                  </a:ln>
                </p:spPr>
              </p:cxnSp>
              <p:cxnSp>
                <p:nvCxnSpPr>
                  <p:cNvPr id="4543" name="Google Shape;4543;p170"/>
                  <p:cNvCxnSpPr/>
                  <p:nvPr/>
                </p:nvCxnSpPr>
                <p:spPr>
                  <a:xfrm rot="10800000" flipH="1">
                    <a:off x="4762500" y="2402283"/>
                    <a:ext cx="232800" cy="821400"/>
                  </a:xfrm>
                  <a:prstGeom prst="straightConnector1">
                    <a:avLst/>
                  </a:prstGeom>
                  <a:noFill/>
                  <a:ln w="12700" cap="rnd" cmpd="sng">
                    <a:solidFill>
                      <a:schemeClr val="dk2"/>
                    </a:solidFill>
                    <a:prstDash val="solid"/>
                    <a:miter lim="800000"/>
                    <a:headEnd type="none" w="med" len="med"/>
                    <a:tailEnd type="none" w="med" len="med"/>
                  </a:ln>
                </p:spPr>
              </p:cxnSp>
              <p:cxnSp>
                <p:nvCxnSpPr>
                  <p:cNvPr id="4544" name="Google Shape;4544;p170"/>
                  <p:cNvCxnSpPr/>
                  <p:nvPr/>
                </p:nvCxnSpPr>
                <p:spPr>
                  <a:xfrm rot="10800000">
                    <a:off x="4273550" y="2984383"/>
                    <a:ext cx="495300" cy="252000"/>
                  </a:xfrm>
                  <a:prstGeom prst="straightConnector1">
                    <a:avLst/>
                  </a:prstGeom>
                  <a:noFill/>
                  <a:ln w="12700" cap="rnd" cmpd="sng">
                    <a:solidFill>
                      <a:schemeClr val="dk2"/>
                    </a:solidFill>
                    <a:prstDash val="solid"/>
                    <a:miter lim="800000"/>
                    <a:headEnd type="none" w="med" len="med"/>
                    <a:tailEnd type="none" w="med" len="med"/>
                  </a:ln>
                </p:spPr>
              </p:cxnSp>
              <p:cxnSp>
                <p:nvCxnSpPr>
                  <p:cNvPr id="4545" name="Google Shape;4545;p170"/>
                  <p:cNvCxnSpPr/>
                  <p:nvPr/>
                </p:nvCxnSpPr>
                <p:spPr>
                  <a:xfrm rot="10800000">
                    <a:off x="4417483" y="2537850"/>
                    <a:ext cx="647700" cy="338700"/>
                  </a:xfrm>
                  <a:prstGeom prst="straightConnector1">
                    <a:avLst/>
                  </a:prstGeom>
                  <a:noFill/>
                  <a:ln w="12700" cap="rnd" cmpd="sng">
                    <a:solidFill>
                      <a:schemeClr val="dk2"/>
                    </a:solidFill>
                    <a:prstDash val="solid"/>
                    <a:miter lim="800000"/>
                    <a:headEnd type="none" w="med" len="med"/>
                    <a:tailEnd type="none" w="med" len="med"/>
                  </a:ln>
                </p:spPr>
              </p:cxnSp>
              <p:cxnSp>
                <p:nvCxnSpPr>
                  <p:cNvPr id="4546" name="Google Shape;4546;p170"/>
                  <p:cNvCxnSpPr/>
                  <p:nvPr/>
                </p:nvCxnSpPr>
                <p:spPr>
                  <a:xfrm rot="10800000" flipH="1">
                    <a:off x="4277783" y="2874383"/>
                    <a:ext cx="770400" cy="108000"/>
                  </a:xfrm>
                  <a:prstGeom prst="straightConnector1">
                    <a:avLst/>
                  </a:prstGeom>
                  <a:noFill/>
                  <a:ln w="12700" cap="rnd" cmpd="sng">
                    <a:solidFill>
                      <a:schemeClr val="dk2"/>
                    </a:solidFill>
                    <a:prstDash val="solid"/>
                    <a:miter lim="800000"/>
                    <a:headEnd type="none" w="med" len="med"/>
                    <a:tailEnd type="none" w="med" len="med"/>
                  </a:ln>
                </p:spPr>
              </p:cxnSp>
              <p:cxnSp>
                <p:nvCxnSpPr>
                  <p:cNvPr id="4547" name="Google Shape;4547;p170"/>
                  <p:cNvCxnSpPr/>
                  <p:nvPr/>
                </p:nvCxnSpPr>
                <p:spPr>
                  <a:xfrm rot="10800000">
                    <a:off x="4413333" y="2531633"/>
                    <a:ext cx="353400" cy="698400"/>
                  </a:xfrm>
                  <a:prstGeom prst="straightConnector1">
                    <a:avLst/>
                  </a:prstGeom>
                  <a:noFill/>
                  <a:ln w="12700" cap="rnd" cmpd="sng">
                    <a:solidFill>
                      <a:schemeClr val="dk2"/>
                    </a:solidFill>
                    <a:prstDash val="solid"/>
                    <a:miter lim="800000"/>
                    <a:headEnd type="none" w="med" len="med"/>
                    <a:tailEnd type="none" w="med" len="med"/>
                  </a:ln>
                </p:spPr>
              </p:cxnSp>
              <p:cxnSp>
                <p:nvCxnSpPr>
                  <p:cNvPr id="4548" name="Google Shape;4548;p170"/>
                  <p:cNvCxnSpPr/>
                  <p:nvPr/>
                </p:nvCxnSpPr>
                <p:spPr>
                  <a:xfrm rot="10800000">
                    <a:off x="4716033" y="2698833"/>
                    <a:ext cx="50700" cy="543900"/>
                  </a:xfrm>
                  <a:prstGeom prst="straightConnector1">
                    <a:avLst/>
                  </a:prstGeom>
                  <a:noFill/>
                  <a:ln w="12700" cap="rnd" cmpd="sng">
                    <a:solidFill>
                      <a:schemeClr val="dk2"/>
                    </a:solidFill>
                    <a:prstDash val="solid"/>
                    <a:miter lim="800000"/>
                    <a:headEnd type="none" w="med" len="med"/>
                    <a:tailEnd type="none" w="med" len="med"/>
                  </a:ln>
                </p:spPr>
              </p:cxnSp>
              <p:cxnSp>
                <p:nvCxnSpPr>
                  <p:cNvPr id="4549" name="Google Shape;4549;p170"/>
                  <p:cNvCxnSpPr/>
                  <p:nvPr/>
                </p:nvCxnSpPr>
                <p:spPr>
                  <a:xfrm rot="10800000">
                    <a:off x="5052533" y="2899750"/>
                    <a:ext cx="234900" cy="218100"/>
                  </a:xfrm>
                  <a:prstGeom prst="straightConnector1">
                    <a:avLst/>
                  </a:prstGeom>
                  <a:noFill/>
                  <a:ln w="12700" cap="rnd" cmpd="sng">
                    <a:solidFill>
                      <a:schemeClr val="dk2"/>
                    </a:solidFill>
                    <a:prstDash val="solid"/>
                    <a:miter lim="800000"/>
                    <a:headEnd type="none" w="med" len="med"/>
                    <a:tailEnd type="none" w="med" len="med"/>
                  </a:ln>
                </p:spPr>
              </p:cxnSp>
              <p:cxnSp>
                <p:nvCxnSpPr>
                  <p:cNvPr id="4550" name="Google Shape;4550;p170"/>
                  <p:cNvCxnSpPr/>
                  <p:nvPr/>
                </p:nvCxnSpPr>
                <p:spPr>
                  <a:xfrm rot="10800000" flipH="1">
                    <a:off x="4762500" y="2876533"/>
                    <a:ext cx="292200" cy="340800"/>
                  </a:xfrm>
                  <a:prstGeom prst="straightConnector1">
                    <a:avLst/>
                  </a:prstGeom>
                  <a:noFill/>
                  <a:ln w="12700" cap="rnd" cmpd="sng">
                    <a:solidFill>
                      <a:schemeClr val="dk2"/>
                    </a:solidFill>
                    <a:prstDash val="solid"/>
                    <a:miter lim="800000"/>
                    <a:headEnd type="none" w="med" len="med"/>
                    <a:tailEnd type="none" w="med" len="med"/>
                  </a:ln>
                </p:spPr>
              </p:cxnSp>
            </p:grpSp>
            <p:sp>
              <p:nvSpPr>
                <p:cNvPr id="4551" name="Google Shape;4551;p170"/>
                <p:cNvSpPr/>
                <p:nvPr/>
              </p:nvSpPr>
              <p:spPr>
                <a:xfrm>
                  <a:off x="4938065" y="2353385"/>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2" name="Google Shape;4552;p170"/>
                <p:cNvSpPr/>
                <p:nvPr/>
              </p:nvSpPr>
              <p:spPr>
                <a:xfrm>
                  <a:off x="5284290" y="258271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3" name="Google Shape;4553;p170"/>
                <p:cNvSpPr/>
                <p:nvPr/>
              </p:nvSpPr>
              <p:spPr>
                <a:xfrm>
                  <a:off x="4992571" y="2824202"/>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4" name="Google Shape;4554;p170"/>
                <p:cNvSpPr/>
                <p:nvPr/>
              </p:nvSpPr>
              <p:spPr>
                <a:xfrm>
                  <a:off x="5227637" y="307168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5" name="Google Shape;4555;p170"/>
                <p:cNvSpPr/>
                <p:nvPr/>
              </p:nvSpPr>
              <p:spPr>
                <a:xfrm>
                  <a:off x="4703544" y="3171926"/>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6" name="Google Shape;4556;p170"/>
                <p:cNvSpPr/>
                <p:nvPr/>
              </p:nvSpPr>
              <p:spPr>
                <a:xfrm>
                  <a:off x="4223626" y="2924064"/>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7" name="Google Shape;4557;p170"/>
                <p:cNvSpPr/>
                <p:nvPr/>
              </p:nvSpPr>
              <p:spPr>
                <a:xfrm>
                  <a:off x="4655543" y="2638231"/>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sp>
              <p:nvSpPr>
                <p:cNvPr id="4558" name="Google Shape;4558;p170"/>
                <p:cNvSpPr/>
                <p:nvPr/>
              </p:nvSpPr>
              <p:spPr>
                <a:xfrm>
                  <a:off x="4363387" y="2482918"/>
                  <a:ext cx="113400" cy="113400"/>
                </a:xfrm>
                <a:prstGeom prst="ellipse">
                  <a:avLst/>
                </a:prstGeom>
                <a:solidFill>
                  <a:schemeClr val="lt1"/>
                </a:solid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2000">
                    <a:solidFill>
                      <a:schemeClr val="dk1"/>
                    </a:solidFill>
                    <a:latin typeface="Quattrocento Sans"/>
                    <a:ea typeface="Quattrocento Sans"/>
                    <a:cs typeface="Quattrocento Sans"/>
                    <a:sym typeface="Quattrocento Sans"/>
                  </a:endParaRPr>
                </a:p>
              </p:txBody>
            </p:sp>
          </p:grpSp>
        </p:grpSp>
      </p:grpSp>
      <p:grpSp>
        <p:nvGrpSpPr>
          <p:cNvPr id="4559" name="Google Shape;4559;p170"/>
          <p:cNvGrpSpPr/>
          <p:nvPr/>
        </p:nvGrpSpPr>
        <p:grpSpPr>
          <a:xfrm>
            <a:off x="5647959" y="2409599"/>
            <a:ext cx="1577385" cy="2749877"/>
            <a:chOff x="5761460" y="2457520"/>
            <a:chExt cx="1609084" cy="2804566"/>
          </a:xfrm>
        </p:grpSpPr>
        <p:sp>
          <p:nvSpPr>
            <p:cNvPr id="4560" name="Google Shape;4560;p170"/>
            <p:cNvSpPr txBox="1"/>
            <p:nvPr/>
          </p:nvSpPr>
          <p:spPr>
            <a:xfrm>
              <a:off x="5772744" y="2463820"/>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Experimentation and pipelines</a:t>
              </a:r>
              <a:endParaRPr sz="1400"/>
            </a:p>
          </p:txBody>
        </p:sp>
        <p:grpSp>
          <p:nvGrpSpPr>
            <p:cNvPr id="4561" name="Google Shape;4561;p170"/>
            <p:cNvGrpSpPr/>
            <p:nvPr/>
          </p:nvGrpSpPr>
          <p:grpSpPr>
            <a:xfrm>
              <a:off x="5761460" y="2457520"/>
              <a:ext cx="1599609" cy="2804566"/>
              <a:chOff x="3208859" y="4070542"/>
              <a:chExt cx="1458300" cy="2411700"/>
            </a:xfrm>
          </p:grpSpPr>
          <p:sp>
            <p:nvSpPr>
              <p:cNvPr id="4562" name="Google Shape;4562;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63" name="Google Shape;4563;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grpSp>
          <p:nvGrpSpPr>
            <p:cNvPr id="4564" name="Google Shape;4564;p170"/>
            <p:cNvGrpSpPr/>
            <p:nvPr/>
          </p:nvGrpSpPr>
          <p:grpSpPr>
            <a:xfrm rot="-5400000">
              <a:off x="5954975" y="3927375"/>
              <a:ext cx="1233456" cy="911534"/>
              <a:chOff x="3864050" y="5013705"/>
              <a:chExt cx="909427" cy="505201"/>
            </a:xfrm>
          </p:grpSpPr>
          <p:sp>
            <p:nvSpPr>
              <p:cNvPr id="4565" name="Google Shape;4565;p170"/>
              <p:cNvSpPr/>
              <p:nvPr/>
            </p:nvSpPr>
            <p:spPr>
              <a:xfrm rot="5400000">
                <a:off x="3732950"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6" name="Google Shape;4566;p170"/>
              <p:cNvSpPr/>
              <p:nvPr/>
            </p:nvSpPr>
            <p:spPr>
              <a:xfrm rot="5400000">
                <a:off x="4110109" y="4958653"/>
                <a:ext cx="430200" cy="615600"/>
              </a:xfrm>
              <a:prstGeom prst="can">
                <a:avLst>
                  <a:gd name="adj" fmla="val 17907"/>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sp>
            <p:nvSpPr>
              <p:cNvPr id="4567" name="Google Shape;4567;p170"/>
              <p:cNvSpPr/>
              <p:nvPr/>
            </p:nvSpPr>
            <p:spPr>
              <a:xfrm rot="5400000">
                <a:off x="4399377" y="5144805"/>
                <a:ext cx="505200" cy="243000"/>
              </a:xfrm>
              <a:prstGeom prst="can">
                <a:avLst>
                  <a:gd name="adj" fmla="val 50000"/>
                </a:avLst>
              </a:prstGeom>
              <a:solidFill>
                <a:schemeClr val="lt1"/>
              </a:solidFill>
              <a:ln w="12700" cap="flat" cmpd="sng">
                <a:solidFill>
                  <a:schemeClr val="dk2"/>
                </a:solidFill>
                <a:prstDash val="solid"/>
                <a:round/>
                <a:headEnd type="none" w="sm" len="sm"/>
                <a:tailEnd type="none" w="sm" len="sm"/>
              </a:ln>
            </p:spPr>
            <p:txBody>
              <a:bodyPr spcFirstLastPara="1" wrap="square" lIns="0" tIns="143425" rIns="0" bIns="143425" anchor="ctr" anchorCtr="0">
                <a:noAutofit/>
              </a:bodyPr>
              <a:lstStyle/>
              <a:p>
                <a:pPr marL="0" marR="0" lvl="0" indent="0" algn="ctr" rtl="0">
                  <a:lnSpc>
                    <a:spcPct val="90000"/>
                  </a:lnSpc>
                  <a:spcBef>
                    <a:spcPts val="0"/>
                  </a:spcBef>
                  <a:spcAft>
                    <a:spcPts val="0"/>
                  </a:spcAft>
                  <a:buNone/>
                </a:pPr>
                <a:endParaRPr sz="1800">
                  <a:solidFill>
                    <a:schemeClr val="dk2"/>
                  </a:solidFill>
                  <a:latin typeface="Quattrocento Sans"/>
                  <a:ea typeface="Quattrocento Sans"/>
                  <a:cs typeface="Quattrocento Sans"/>
                  <a:sym typeface="Quattrocento Sans"/>
                </a:endParaRPr>
              </a:p>
            </p:txBody>
          </p:sp>
        </p:grpSp>
        <p:grpSp>
          <p:nvGrpSpPr>
            <p:cNvPr id="4568" name="Google Shape;4568;p170"/>
            <p:cNvGrpSpPr/>
            <p:nvPr/>
          </p:nvGrpSpPr>
          <p:grpSpPr>
            <a:xfrm>
              <a:off x="6352732" y="3464312"/>
              <a:ext cx="479602" cy="419849"/>
              <a:chOff x="3764" y="3313"/>
              <a:chExt cx="353" cy="309"/>
            </a:xfrm>
          </p:grpSpPr>
          <p:sp>
            <p:nvSpPr>
              <p:cNvPr id="4569" name="Google Shape;4569;p170"/>
              <p:cNvSpPr/>
              <p:nvPr/>
            </p:nvSpPr>
            <p:spPr>
              <a:xfrm>
                <a:off x="3764"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0" name="Google Shape;4570;p170"/>
              <p:cNvSpPr/>
              <p:nvPr/>
            </p:nvSpPr>
            <p:spPr>
              <a:xfrm>
                <a:off x="3897"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1" name="Google Shape;4571;p170"/>
              <p:cNvSpPr/>
              <p:nvPr/>
            </p:nvSpPr>
            <p:spPr>
              <a:xfrm>
                <a:off x="4028" y="3313"/>
                <a:ext cx="0" cy="71"/>
              </a:xfrm>
              <a:custGeom>
                <a:avLst/>
                <a:gdLst/>
                <a:ahLst/>
                <a:cxnLst/>
                <a:rect l="l" t="t" r="r" b="b"/>
                <a:pathLst>
                  <a:path w="120000" h="51" extrusionOk="0">
                    <a:moveTo>
                      <a:pt x="0" y="0"/>
                    </a:moveTo>
                    <a:cubicBezTo>
                      <a:pt x="0" y="51"/>
                      <a:pt x="0" y="51"/>
                      <a:pt x="0" y="51"/>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2" name="Google Shape;4572;p170"/>
              <p:cNvSpPr/>
              <p:nvPr/>
            </p:nvSpPr>
            <p:spPr>
              <a:xfrm>
                <a:off x="3807" y="3313"/>
                <a:ext cx="47" cy="72"/>
              </a:xfrm>
              <a:custGeom>
                <a:avLst/>
                <a:gdLst/>
                <a:ahLst/>
                <a:cxnLst/>
                <a:rect l="l" t="t" r="r" b="b"/>
                <a:pathLst>
                  <a:path w="34" h="52" extrusionOk="0">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3" name="Google Shape;4573;p170"/>
              <p:cNvSpPr/>
              <p:nvPr/>
            </p:nvSpPr>
            <p:spPr>
              <a:xfrm>
                <a:off x="3940" y="3313"/>
                <a:ext cx="44" cy="72"/>
              </a:xfrm>
              <a:custGeom>
                <a:avLst/>
                <a:gdLst/>
                <a:ahLst/>
                <a:cxnLst/>
                <a:rect l="l" t="t" r="r" b="b"/>
                <a:pathLst>
                  <a:path w="32" h="52" extrusionOk="0">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4" name="Google Shape;4574;p170"/>
              <p:cNvSpPr/>
              <p:nvPr/>
            </p:nvSpPr>
            <p:spPr>
              <a:xfrm>
                <a:off x="4071" y="3313"/>
                <a:ext cx="46" cy="72"/>
              </a:xfrm>
              <a:custGeom>
                <a:avLst/>
                <a:gdLst/>
                <a:ahLst/>
                <a:cxnLst/>
                <a:rect l="l" t="t" r="r" b="b"/>
                <a:pathLst>
                  <a:path w="34" h="52" extrusionOk="0">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5" name="Google Shape;4575;p170"/>
              <p:cNvSpPr/>
              <p:nvPr/>
            </p:nvSpPr>
            <p:spPr>
              <a:xfrm>
                <a:off x="3764"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6" name="Google Shape;4576;p170"/>
              <p:cNvSpPr/>
              <p:nvPr/>
            </p:nvSpPr>
            <p:spPr>
              <a:xfrm>
                <a:off x="3897"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7" name="Google Shape;4577;p170"/>
              <p:cNvSpPr/>
              <p:nvPr/>
            </p:nvSpPr>
            <p:spPr>
              <a:xfrm>
                <a:off x="4028" y="3550"/>
                <a:ext cx="0" cy="72"/>
              </a:xfrm>
              <a:custGeom>
                <a:avLst/>
                <a:gdLst/>
                <a:ahLst/>
                <a:cxnLst/>
                <a:rect l="l" t="t" r="r" b="b"/>
                <a:pathLst>
                  <a:path w="120000" h="52" extrusionOk="0">
                    <a:moveTo>
                      <a:pt x="0" y="0"/>
                    </a:moveTo>
                    <a:cubicBezTo>
                      <a:pt x="0" y="52"/>
                      <a:pt x="0" y="52"/>
                      <a:pt x="0" y="52"/>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8" name="Google Shape;4578;p170"/>
              <p:cNvSpPr/>
              <p:nvPr/>
            </p:nvSpPr>
            <p:spPr>
              <a:xfrm>
                <a:off x="3807" y="3550"/>
                <a:ext cx="47" cy="72"/>
              </a:xfrm>
              <a:custGeom>
                <a:avLst/>
                <a:gdLst/>
                <a:ahLst/>
                <a:cxnLst/>
                <a:rect l="l" t="t" r="r" b="b"/>
                <a:pathLst>
                  <a:path w="34" h="52" extrusionOk="0">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9" name="Google Shape;4579;p170"/>
              <p:cNvSpPr/>
              <p:nvPr/>
            </p:nvSpPr>
            <p:spPr>
              <a:xfrm>
                <a:off x="3940" y="3550"/>
                <a:ext cx="44" cy="72"/>
              </a:xfrm>
              <a:custGeom>
                <a:avLst/>
                <a:gdLst/>
                <a:ahLst/>
                <a:cxnLst/>
                <a:rect l="l" t="t" r="r" b="b"/>
                <a:pathLst>
                  <a:path w="32" h="52" extrusionOk="0">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0" name="Google Shape;4580;p170"/>
              <p:cNvSpPr/>
              <p:nvPr/>
            </p:nvSpPr>
            <p:spPr>
              <a:xfrm>
                <a:off x="4071" y="3550"/>
                <a:ext cx="46" cy="72"/>
              </a:xfrm>
              <a:custGeom>
                <a:avLst/>
                <a:gdLst/>
                <a:ahLst/>
                <a:cxnLst/>
                <a:rect l="l" t="t" r="r" b="b"/>
                <a:pathLst>
                  <a:path w="34" h="52" extrusionOk="0">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1" name="Google Shape;4581;p170"/>
              <p:cNvSpPr/>
              <p:nvPr/>
            </p:nvSpPr>
            <p:spPr>
              <a:xfrm>
                <a:off x="385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2" name="Google Shape;4582;p170"/>
              <p:cNvSpPr/>
              <p:nvPr/>
            </p:nvSpPr>
            <p:spPr>
              <a:xfrm>
                <a:off x="3984"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3" name="Google Shape;4583;p170"/>
              <p:cNvSpPr/>
              <p:nvPr/>
            </p:nvSpPr>
            <p:spPr>
              <a:xfrm>
                <a:off x="3764" y="3435"/>
                <a:ext cx="46" cy="71"/>
              </a:xfrm>
              <a:custGeom>
                <a:avLst/>
                <a:gdLst/>
                <a:ahLst/>
                <a:cxnLst/>
                <a:rect l="l" t="t" r="r" b="b"/>
                <a:pathLst>
                  <a:path w="34" h="52" extrusionOk="0">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4" name="Google Shape;4584;p170"/>
              <p:cNvSpPr/>
              <p:nvPr/>
            </p:nvSpPr>
            <p:spPr>
              <a:xfrm>
                <a:off x="3897"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5" name="Google Shape;4585;p170"/>
              <p:cNvSpPr/>
              <p:nvPr/>
            </p:nvSpPr>
            <p:spPr>
              <a:xfrm>
                <a:off x="4028" y="3435"/>
                <a:ext cx="45" cy="71"/>
              </a:xfrm>
              <a:custGeom>
                <a:avLst/>
                <a:gdLst/>
                <a:ahLst/>
                <a:cxnLst/>
                <a:rect l="l" t="t" r="r" b="b"/>
                <a:pathLst>
                  <a:path w="33" h="52" extrusionOk="0">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86" name="Google Shape;4586;p170"/>
              <p:cNvSpPr/>
              <p:nvPr/>
            </p:nvSpPr>
            <p:spPr>
              <a:xfrm>
                <a:off x="4117" y="3435"/>
                <a:ext cx="0" cy="68"/>
              </a:xfrm>
              <a:custGeom>
                <a:avLst/>
                <a:gdLst/>
                <a:ahLst/>
                <a:cxnLst/>
                <a:rect l="l" t="t" r="r" b="b"/>
                <a:pathLst>
                  <a:path w="120000" h="50" extrusionOk="0">
                    <a:moveTo>
                      <a:pt x="0" y="0"/>
                    </a:moveTo>
                    <a:cubicBezTo>
                      <a:pt x="0" y="50"/>
                      <a:pt x="0" y="50"/>
                      <a:pt x="0" y="5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7" name="Google Shape;4587;p170"/>
          <p:cNvGrpSpPr/>
          <p:nvPr/>
        </p:nvGrpSpPr>
        <p:grpSpPr>
          <a:xfrm>
            <a:off x="3537399" y="2415568"/>
            <a:ext cx="1568201" cy="2756276"/>
            <a:chOff x="3608486" y="2463608"/>
            <a:chExt cx="1599715" cy="2811092"/>
          </a:xfrm>
        </p:grpSpPr>
        <p:sp>
          <p:nvSpPr>
            <p:cNvPr id="4588" name="Google Shape;4588;p170"/>
            <p:cNvSpPr txBox="1"/>
            <p:nvPr/>
          </p:nvSpPr>
          <p:spPr>
            <a:xfrm>
              <a:off x="3608486" y="2463608"/>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Hyperparameter tuning </a:t>
              </a:r>
              <a:endParaRPr sz="1400"/>
            </a:p>
          </p:txBody>
        </p:sp>
        <p:grpSp>
          <p:nvGrpSpPr>
            <p:cNvPr id="4589" name="Google Shape;4589;p170"/>
            <p:cNvGrpSpPr/>
            <p:nvPr/>
          </p:nvGrpSpPr>
          <p:grpSpPr>
            <a:xfrm>
              <a:off x="3608592" y="2470134"/>
              <a:ext cx="1599609" cy="2804566"/>
              <a:chOff x="3208859" y="4070542"/>
              <a:chExt cx="1458300" cy="2411700"/>
            </a:xfrm>
          </p:grpSpPr>
          <p:sp>
            <p:nvSpPr>
              <p:cNvPr id="4590" name="Google Shape;4590;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591" name="Google Shape;4591;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592" name="Google Shape;4592;p170"/>
            <p:cNvSpPr/>
            <p:nvPr/>
          </p:nvSpPr>
          <p:spPr>
            <a:xfrm>
              <a:off x="3915354" y="3352113"/>
              <a:ext cx="846553" cy="780935"/>
            </a:xfrm>
            <a:custGeom>
              <a:avLst/>
              <a:gdLst/>
              <a:ahLst/>
              <a:cxnLst/>
              <a:rect l="l" t="t" r="r" b="b"/>
              <a:pathLst>
                <a:path w="356" h="328" extrusionOk="0">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4593" name="Google Shape;4593;p170"/>
            <p:cNvGrpSpPr/>
            <p:nvPr/>
          </p:nvGrpSpPr>
          <p:grpSpPr>
            <a:xfrm>
              <a:off x="3972723" y="4239813"/>
              <a:ext cx="823015" cy="723637"/>
              <a:chOff x="5378450" y="2388754"/>
              <a:chExt cx="1314300" cy="1155600"/>
            </a:xfrm>
          </p:grpSpPr>
          <p:cxnSp>
            <p:nvCxnSpPr>
              <p:cNvPr id="4594" name="Google Shape;4594;p170"/>
              <p:cNvCxnSpPr/>
              <p:nvPr/>
            </p:nvCxnSpPr>
            <p:spPr>
              <a:xfrm>
                <a:off x="6035675" y="2388754"/>
                <a:ext cx="0" cy="1155600"/>
              </a:xfrm>
              <a:prstGeom prst="straightConnector1">
                <a:avLst/>
              </a:prstGeom>
              <a:noFill/>
              <a:ln w="12700" cap="flat" cmpd="sng">
                <a:solidFill>
                  <a:schemeClr val="dk2"/>
                </a:solidFill>
                <a:prstDash val="solid"/>
                <a:round/>
                <a:headEnd type="none" w="sm" len="sm"/>
                <a:tailEnd type="none" w="sm" len="sm"/>
              </a:ln>
            </p:spPr>
          </p:cxnSp>
          <p:sp>
            <p:nvSpPr>
              <p:cNvPr id="4595" name="Google Shape;4595;p170"/>
              <p:cNvSpPr/>
              <p:nvPr/>
            </p:nvSpPr>
            <p:spPr>
              <a:xfrm>
                <a:off x="55659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6" name="Google Shape;4596;p170"/>
              <p:cNvSpPr/>
              <p:nvPr/>
            </p:nvSpPr>
            <p:spPr>
              <a:xfrm>
                <a:off x="6213696" y="2490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7" name="Google Shape;4597;p170"/>
              <p:cNvSpPr/>
              <p:nvPr/>
            </p:nvSpPr>
            <p:spPr>
              <a:xfrm>
                <a:off x="5565996" y="28588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8" name="Google Shape;4598;p170"/>
              <p:cNvSpPr/>
              <p:nvPr/>
            </p:nvSpPr>
            <p:spPr>
              <a:xfrm>
                <a:off x="55659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sp>
            <p:nvSpPr>
              <p:cNvPr id="4599" name="Google Shape;4599;p170"/>
              <p:cNvSpPr/>
              <p:nvPr/>
            </p:nvSpPr>
            <p:spPr>
              <a:xfrm>
                <a:off x="6213696" y="3252522"/>
                <a:ext cx="276004" cy="194892"/>
              </a:xfrm>
              <a:custGeom>
                <a:avLst/>
                <a:gdLst/>
                <a:ahLst/>
                <a:cxnLst/>
                <a:rect l="l" t="t" r="r" b="b"/>
                <a:pathLst>
                  <a:path w="245" h="173" extrusionOk="0">
                    <a:moveTo>
                      <a:pt x="245" y="0"/>
                    </a:moveTo>
                    <a:lnTo>
                      <a:pt x="73" y="173"/>
                    </a:lnTo>
                    <a:lnTo>
                      <a:pt x="0"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505050"/>
                  </a:solidFill>
                  <a:latin typeface="Quattrocento Sans"/>
                  <a:ea typeface="Quattrocento Sans"/>
                  <a:cs typeface="Quattrocento Sans"/>
                  <a:sym typeface="Quattrocento Sans"/>
                </a:endParaRPr>
              </a:p>
            </p:txBody>
          </p:sp>
          <p:grpSp>
            <p:nvGrpSpPr>
              <p:cNvPr id="4600" name="Google Shape;4600;p170"/>
              <p:cNvGrpSpPr/>
              <p:nvPr/>
            </p:nvGrpSpPr>
            <p:grpSpPr>
              <a:xfrm>
                <a:off x="5378450" y="2782454"/>
                <a:ext cx="1314300" cy="368300"/>
                <a:chOff x="1873250" y="3079750"/>
                <a:chExt cx="1314300" cy="368300"/>
              </a:xfrm>
            </p:grpSpPr>
            <p:cxnSp>
              <p:nvCxnSpPr>
                <p:cNvPr id="4601" name="Google Shape;4601;p170"/>
                <p:cNvCxnSpPr/>
                <p:nvPr/>
              </p:nvCxnSpPr>
              <p:spPr>
                <a:xfrm>
                  <a:off x="1873250" y="3079750"/>
                  <a:ext cx="1314300" cy="0"/>
                </a:xfrm>
                <a:prstGeom prst="straightConnector1">
                  <a:avLst/>
                </a:prstGeom>
                <a:noFill/>
                <a:ln w="12700" cap="flat" cmpd="sng">
                  <a:solidFill>
                    <a:schemeClr val="dk2"/>
                  </a:solidFill>
                  <a:prstDash val="solid"/>
                  <a:round/>
                  <a:headEnd type="none" w="sm" len="sm"/>
                  <a:tailEnd type="none" w="sm" len="sm"/>
                </a:ln>
              </p:spPr>
            </p:cxnSp>
            <p:cxnSp>
              <p:nvCxnSpPr>
                <p:cNvPr id="4602" name="Google Shape;4602;p170"/>
                <p:cNvCxnSpPr/>
                <p:nvPr/>
              </p:nvCxnSpPr>
              <p:spPr>
                <a:xfrm>
                  <a:off x="1873250" y="3448050"/>
                  <a:ext cx="1314300" cy="0"/>
                </a:xfrm>
                <a:prstGeom prst="straightConnector1">
                  <a:avLst/>
                </a:prstGeom>
                <a:noFill/>
                <a:ln w="12700" cap="flat" cmpd="sng">
                  <a:solidFill>
                    <a:schemeClr val="dk2"/>
                  </a:solidFill>
                  <a:prstDash val="solid"/>
                  <a:round/>
                  <a:headEnd type="none" w="sm" len="sm"/>
                  <a:tailEnd type="none" w="sm" len="sm"/>
                </a:ln>
              </p:spPr>
            </p:cxnSp>
          </p:grpSp>
        </p:grpSp>
      </p:grpSp>
      <p:grpSp>
        <p:nvGrpSpPr>
          <p:cNvPr id="4603" name="Google Shape;4603;p170"/>
          <p:cNvGrpSpPr/>
          <p:nvPr/>
        </p:nvGrpSpPr>
        <p:grpSpPr>
          <a:xfrm>
            <a:off x="9889228" y="2409599"/>
            <a:ext cx="1585036" cy="2749877"/>
            <a:chOff x="10087961" y="2457520"/>
            <a:chExt cx="1616889" cy="2804566"/>
          </a:xfrm>
        </p:grpSpPr>
        <p:grpSp>
          <p:nvGrpSpPr>
            <p:cNvPr id="4604" name="Google Shape;4604;p170"/>
            <p:cNvGrpSpPr/>
            <p:nvPr/>
          </p:nvGrpSpPr>
          <p:grpSpPr>
            <a:xfrm>
              <a:off x="10087961" y="2457520"/>
              <a:ext cx="1616889" cy="2804566"/>
              <a:chOff x="8107315" y="3065815"/>
              <a:chExt cx="1616889" cy="2804566"/>
            </a:xfrm>
          </p:grpSpPr>
          <p:grpSp>
            <p:nvGrpSpPr>
              <p:cNvPr id="4605" name="Google Shape;4605;p170"/>
              <p:cNvGrpSpPr/>
              <p:nvPr/>
            </p:nvGrpSpPr>
            <p:grpSpPr>
              <a:xfrm>
                <a:off x="8107315" y="3065815"/>
                <a:ext cx="1599609" cy="2804566"/>
                <a:chOff x="3208859" y="4070542"/>
                <a:chExt cx="1458300" cy="2411700"/>
              </a:xfrm>
            </p:grpSpPr>
            <p:sp>
              <p:nvSpPr>
                <p:cNvPr id="4491" name="Google Shape;4491;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06" name="Google Shape;4606;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07" name="Google Shape;4607;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DevOps for data science</a:t>
                </a:r>
                <a:endParaRPr sz="1400"/>
              </a:p>
            </p:txBody>
          </p:sp>
        </p:grpSp>
        <p:grpSp>
          <p:nvGrpSpPr>
            <p:cNvPr id="4608" name="Google Shape;4608;p170"/>
            <p:cNvGrpSpPr/>
            <p:nvPr/>
          </p:nvGrpSpPr>
          <p:grpSpPr>
            <a:xfrm>
              <a:off x="10357114" y="3378070"/>
              <a:ext cx="1119686" cy="1403915"/>
              <a:chOff x="13906502" y="3886200"/>
              <a:chExt cx="619124" cy="776287"/>
            </a:xfrm>
          </p:grpSpPr>
          <p:sp>
            <p:nvSpPr>
              <p:cNvPr id="4609" name="Google Shape;4609;p170"/>
              <p:cNvSpPr/>
              <p:nvPr/>
            </p:nvSpPr>
            <p:spPr>
              <a:xfrm>
                <a:off x="14216063" y="3986213"/>
                <a:ext cx="309563" cy="595312"/>
              </a:xfrm>
              <a:custGeom>
                <a:avLst/>
                <a:gdLst/>
                <a:ahLst/>
                <a:cxnLst/>
                <a:rect l="l" t="t" r="r" b="b"/>
                <a:pathLst>
                  <a:path w="81" h="157" extrusionOk="0">
                    <a:moveTo>
                      <a:pt x="29" y="0"/>
                    </a:moveTo>
                    <a:cubicBezTo>
                      <a:pt x="59" y="12"/>
                      <a:pt x="81" y="41"/>
                      <a:pt x="81" y="76"/>
                    </a:cubicBezTo>
                    <a:cubicBezTo>
                      <a:pt x="81" y="121"/>
                      <a:pt x="45" y="157"/>
                      <a:pt x="0" y="157"/>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610" name="Google Shape;4610;p170"/>
              <p:cNvSpPr/>
              <p:nvPr/>
            </p:nvSpPr>
            <p:spPr>
              <a:xfrm>
                <a:off x="13906502" y="3967163"/>
                <a:ext cx="309563" cy="596900"/>
              </a:xfrm>
              <a:custGeom>
                <a:avLst/>
                <a:gdLst/>
                <a:ahLst/>
                <a:cxnLst/>
                <a:rect l="l" t="t" r="r" b="b"/>
                <a:pathLst>
                  <a:path w="81" h="157" extrusionOk="0">
                    <a:moveTo>
                      <a:pt x="52" y="157"/>
                    </a:moveTo>
                    <a:cubicBezTo>
                      <a:pt x="21" y="145"/>
                      <a:pt x="0" y="116"/>
                      <a:pt x="0" y="81"/>
                    </a:cubicBezTo>
                    <a:cubicBezTo>
                      <a:pt x="0" y="36"/>
                      <a:pt x="36" y="0"/>
                      <a:pt x="81" y="0"/>
                    </a:cubicBezTo>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1" name="Google Shape;4611;p170"/>
              <p:cNvCxnSpPr/>
              <p:nvPr/>
            </p:nvCxnSpPr>
            <p:spPr>
              <a:xfrm>
                <a:off x="14216063" y="4221163"/>
                <a:ext cx="0" cy="0"/>
              </a:xfrm>
              <a:prstGeom prst="straightConnector1">
                <a:avLst/>
              </a:prstGeom>
              <a:noFill/>
              <a:ln w="12700" cap="flat" cmpd="sng">
                <a:solidFill>
                  <a:schemeClr val="dk2"/>
                </a:solidFill>
                <a:prstDash val="solid"/>
                <a:miter lim="800000"/>
                <a:headEnd type="none" w="med" len="med"/>
                <a:tailEnd type="none" w="med" len="med"/>
              </a:ln>
            </p:spPr>
          </p:cxnSp>
          <p:sp>
            <p:nvSpPr>
              <p:cNvPr id="4612" name="Google Shape;4612;p170"/>
              <p:cNvSpPr/>
              <p:nvPr/>
            </p:nvSpPr>
            <p:spPr>
              <a:xfrm>
                <a:off x="14177963" y="3886200"/>
                <a:ext cx="76200" cy="160337"/>
              </a:xfrm>
              <a:custGeom>
                <a:avLst/>
                <a:gdLst/>
                <a:ahLst/>
                <a:cxnLst/>
                <a:rect l="l" t="t" r="r" b="b"/>
                <a:pathLst>
                  <a:path w="48" h="101" extrusionOk="0">
                    <a:moveTo>
                      <a:pt x="0" y="101"/>
                    </a:moveTo>
                    <a:lnTo>
                      <a:pt x="48" y="51"/>
                    </a:lnTo>
                    <a:lnTo>
                      <a:pt x="0" y="0"/>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3" name="Google Shape;4613;p170"/>
              <p:cNvCxnSpPr/>
              <p:nvPr/>
            </p:nvCxnSpPr>
            <p:spPr>
              <a:xfrm>
                <a:off x="14216063" y="3967163"/>
                <a:ext cx="38100" cy="0"/>
              </a:xfrm>
              <a:prstGeom prst="straightConnector1">
                <a:avLst/>
              </a:prstGeom>
              <a:noFill/>
              <a:ln w="12700" cap="flat" cmpd="sng">
                <a:solidFill>
                  <a:schemeClr val="dk2"/>
                </a:solidFill>
                <a:prstDash val="solid"/>
                <a:miter lim="800000"/>
                <a:headEnd type="none" w="med" len="med"/>
                <a:tailEnd type="none" w="med" len="med"/>
              </a:ln>
            </p:spPr>
          </p:cxnSp>
          <p:sp>
            <p:nvSpPr>
              <p:cNvPr id="4614" name="Google Shape;4614;p170"/>
              <p:cNvSpPr/>
              <p:nvPr/>
            </p:nvSpPr>
            <p:spPr>
              <a:xfrm>
                <a:off x="14177963" y="4502150"/>
                <a:ext cx="76200" cy="160337"/>
              </a:xfrm>
              <a:custGeom>
                <a:avLst/>
                <a:gdLst/>
                <a:ahLst/>
                <a:cxnLst/>
                <a:rect l="l" t="t" r="r" b="b"/>
                <a:pathLst>
                  <a:path w="48" h="101" extrusionOk="0">
                    <a:moveTo>
                      <a:pt x="48" y="0"/>
                    </a:moveTo>
                    <a:lnTo>
                      <a:pt x="0" y="50"/>
                    </a:lnTo>
                    <a:lnTo>
                      <a:pt x="48" y="101"/>
                    </a:lnTo>
                  </a:path>
                </a:pathLst>
              </a:custGeom>
              <a:noFill/>
              <a:ln w="12700" cap="flat" cmpd="sng">
                <a:solidFill>
                  <a:schemeClr val="dk2"/>
                </a:solidFill>
                <a:prstDash val="solid"/>
                <a:miter lim="800000"/>
                <a:headEnd type="none" w="med" len="med"/>
                <a:tailEnd type="none" w="med" len="med"/>
              </a:ln>
            </p:spPr>
            <p:txBody>
              <a:bodyPr spcFirstLastPara="1" wrap="square" lIns="89625" tIns="44800" rIns="89625" bIns="44800" anchor="t"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615" name="Google Shape;4615;p170"/>
              <p:cNvCxnSpPr/>
              <p:nvPr/>
            </p:nvCxnSpPr>
            <p:spPr>
              <a:xfrm rot="10800000">
                <a:off x="14177963" y="4581525"/>
                <a:ext cx="38100"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616" name="Google Shape;4616;p170"/>
            <p:cNvGrpSpPr/>
            <p:nvPr/>
          </p:nvGrpSpPr>
          <p:grpSpPr>
            <a:xfrm>
              <a:off x="10704674" y="3715235"/>
              <a:ext cx="441364" cy="652919"/>
              <a:chOff x="7961115" y="2412912"/>
              <a:chExt cx="826680" cy="1222923"/>
            </a:xfrm>
          </p:grpSpPr>
          <p:grpSp>
            <p:nvGrpSpPr>
              <p:cNvPr id="4617" name="Google Shape;4617;p170"/>
              <p:cNvGrpSpPr/>
              <p:nvPr/>
            </p:nvGrpSpPr>
            <p:grpSpPr>
              <a:xfrm>
                <a:off x="7961115" y="2735136"/>
                <a:ext cx="826680" cy="900700"/>
                <a:chOff x="514349" y="3279731"/>
                <a:chExt cx="2565735" cy="2795467"/>
              </a:xfrm>
            </p:grpSpPr>
            <p:cxnSp>
              <p:nvCxnSpPr>
                <p:cNvPr id="4618" name="Google Shape;4618;p170"/>
                <p:cNvCxnSpPr/>
                <p:nvPr/>
              </p:nvCxnSpPr>
              <p:spPr>
                <a:xfrm>
                  <a:off x="1934666" y="3784356"/>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19" name="Google Shape;4619;p170"/>
                <p:cNvCxnSpPr/>
                <p:nvPr/>
              </p:nvCxnSpPr>
              <p:spPr>
                <a:xfrm>
                  <a:off x="1934666" y="4288341"/>
                  <a:ext cx="3666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0" name="Google Shape;4620;p170"/>
                <p:cNvCxnSpPr/>
                <p:nvPr/>
              </p:nvCxnSpPr>
              <p:spPr>
                <a:xfrm>
                  <a:off x="1934666" y="4815238"/>
                  <a:ext cx="595500" cy="0"/>
                </a:xfrm>
                <a:prstGeom prst="straightConnector1">
                  <a:avLst/>
                </a:prstGeom>
                <a:noFill/>
                <a:ln w="12700" cap="flat" cmpd="sng">
                  <a:solidFill>
                    <a:schemeClr val="dk2"/>
                  </a:solidFill>
                  <a:prstDash val="solid"/>
                  <a:miter lim="800000"/>
                  <a:headEnd type="none" w="med" len="med"/>
                  <a:tailEnd type="none" w="med" len="med"/>
                </a:ln>
              </p:spPr>
            </p:cxnSp>
            <p:cxnSp>
              <p:nvCxnSpPr>
                <p:cNvPr id="4621" name="Google Shape;4621;p170"/>
                <p:cNvCxnSpPr/>
                <p:nvPr/>
              </p:nvCxnSpPr>
              <p:spPr>
                <a:xfrm>
                  <a:off x="1064149" y="3279731"/>
                  <a:ext cx="1438500" cy="0"/>
                </a:xfrm>
                <a:prstGeom prst="straightConnector1">
                  <a:avLst/>
                </a:prstGeom>
                <a:noFill/>
                <a:ln w="12700" cap="flat" cmpd="sng">
                  <a:solidFill>
                    <a:schemeClr val="dk2"/>
                  </a:solidFill>
                  <a:prstDash val="solid"/>
                  <a:miter lim="800000"/>
                  <a:headEnd type="none" w="med" len="med"/>
                  <a:tailEnd type="none" w="med" len="med"/>
                </a:ln>
              </p:spPr>
            </p:cxnSp>
            <p:sp>
              <p:nvSpPr>
                <p:cNvPr id="4622" name="Google Shape;4622;p170"/>
                <p:cNvSpPr/>
                <p:nvPr/>
              </p:nvSpPr>
              <p:spPr>
                <a:xfrm>
                  <a:off x="514349" y="3280373"/>
                  <a:ext cx="2565735" cy="2794825"/>
                </a:xfrm>
                <a:custGeom>
                  <a:avLst/>
                  <a:gdLst/>
                  <a:ahLst/>
                  <a:cxnLst/>
                  <a:rect l="l" t="t" r="r" b="b"/>
                  <a:pathLst>
                    <a:path w="80" h="88" extrusionOk="0">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cmpd="sng">
                  <a:solidFill>
                    <a:schemeClr val="dk2"/>
                  </a:solidFill>
                  <a:prstDash val="solid"/>
                  <a:miter lim="800000"/>
                  <a:headEnd type="none" w="sm" len="sm"/>
                  <a:tailEnd type="none" w="sm" len="sm"/>
                </a:ln>
              </p:spPr>
              <p:txBody>
                <a:bodyPr spcFirstLastPara="1" wrap="square" lIns="87875" tIns="43925" rIns="87875" bIns="43925" anchor="t" anchorCtr="0">
                  <a:noAutofit/>
                </a:bodyPr>
                <a:lstStyle/>
                <a:p>
                  <a:pPr marL="0" marR="0" lvl="0" indent="0" algn="l" rtl="0">
                    <a:lnSpc>
                      <a:spcPct val="100000"/>
                    </a:lnSpc>
                    <a:spcBef>
                      <a:spcPts val="0"/>
                    </a:spcBef>
                    <a:spcAft>
                      <a:spcPts val="0"/>
                    </a:spcAft>
                    <a:buClr>
                      <a:schemeClr val="dk1"/>
                    </a:buClr>
                    <a:buSzPts val="1700"/>
                    <a:buFont typeface="Quattrocento Sans"/>
                    <a:buNone/>
                  </a:pPr>
                  <a:endParaRPr sz="1700" b="0" i="0" u="none" strike="noStrike" cap="none">
                    <a:solidFill>
                      <a:srgbClr val="353535"/>
                    </a:solidFill>
                    <a:latin typeface="Quattrocento Sans"/>
                    <a:ea typeface="Quattrocento Sans"/>
                    <a:cs typeface="Quattrocento Sans"/>
                    <a:sym typeface="Quattrocento Sans"/>
                  </a:endParaRPr>
                </a:p>
              </p:txBody>
            </p:sp>
          </p:grpSp>
          <p:sp>
            <p:nvSpPr>
              <p:cNvPr id="4623" name="Google Shape;4623;p170"/>
              <p:cNvSpPr/>
              <p:nvPr/>
            </p:nvSpPr>
            <p:spPr>
              <a:xfrm>
                <a:off x="8293354" y="2634916"/>
                <a:ext cx="128338" cy="100401"/>
              </a:xfrm>
              <a:custGeom>
                <a:avLst/>
                <a:gdLst/>
                <a:ahLst/>
                <a:cxnLst/>
                <a:rect l="l" t="t" r="r" b="b"/>
                <a:pathLst>
                  <a:path w="128338" h="100401" extrusionOk="0">
                    <a:moveTo>
                      <a:pt x="64169" y="0"/>
                    </a:moveTo>
                    <a:cubicBezTo>
                      <a:pt x="99609" y="0"/>
                      <a:pt x="128338" y="28729"/>
                      <a:pt x="128338" y="64169"/>
                    </a:cubicBezTo>
                    <a:cubicBezTo>
                      <a:pt x="128338" y="73029"/>
                      <a:pt x="126542" y="81469"/>
                      <a:pt x="123295" y="89147"/>
                    </a:cubicBezTo>
                    <a:lnTo>
                      <a:pt x="115708" y="100401"/>
                    </a:lnTo>
                    <a:lnTo>
                      <a:pt x="12631" y="100401"/>
                    </a:lnTo>
                    <a:lnTo>
                      <a:pt x="5043" y="89147"/>
                    </a:lnTo>
                    <a:cubicBezTo>
                      <a:pt x="1796" y="81469"/>
                      <a:pt x="0" y="73029"/>
                      <a:pt x="0" y="64169"/>
                    </a:cubicBezTo>
                    <a:cubicBezTo>
                      <a:pt x="0" y="28729"/>
                      <a:pt x="28729" y="0"/>
                      <a:pt x="64169" y="0"/>
                    </a:cubicBezTo>
                    <a:close/>
                  </a:path>
                </a:pathLst>
              </a:cu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4" name="Google Shape;4624;p170"/>
              <p:cNvSpPr/>
              <p:nvPr/>
            </p:nvSpPr>
            <p:spPr>
              <a:xfrm>
                <a:off x="8406962" y="2522482"/>
                <a:ext cx="55200" cy="552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sp>
            <p:nvSpPr>
              <p:cNvPr id="4625" name="Google Shape;4625;p170"/>
              <p:cNvSpPr/>
              <p:nvPr/>
            </p:nvSpPr>
            <p:spPr>
              <a:xfrm>
                <a:off x="8321040" y="2412912"/>
                <a:ext cx="45600" cy="45600"/>
              </a:xfrm>
              <a:prstGeom prst="ellipse">
                <a:avLst/>
              </a:prstGeom>
              <a:noFill/>
              <a:ln w="12700" cap="rnd" cmpd="sng">
                <a:solidFill>
                  <a:schemeClr val="dk2"/>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Arial"/>
                  <a:ea typeface="Arial"/>
                  <a:cs typeface="Arial"/>
                  <a:sym typeface="Arial"/>
                </a:endParaRPr>
              </a:p>
            </p:txBody>
          </p:sp>
        </p:grpSp>
      </p:grpSp>
      <p:grpSp>
        <p:nvGrpSpPr>
          <p:cNvPr id="4626" name="Google Shape;4626;p170"/>
          <p:cNvGrpSpPr/>
          <p:nvPr/>
        </p:nvGrpSpPr>
        <p:grpSpPr>
          <a:xfrm>
            <a:off x="7778772" y="2421967"/>
            <a:ext cx="1585036" cy="2749877"/>
            <a:chOff x="7935093" y="2470134"/>
            <a:chExt cx="1616889" cy="2804566"/>
          </a:xfrm>
        </p:grpSpPr>
        <p:grpSp>
          <p:nvGrpSpPr>
            <p:cNvPr id="4627" name="Google Shape;4627;p170"/>
            <p:cNvGrpSpPr/>
            <p:nvPr/>
          </p:nvGrpSpPr>
          <p:grpSpPr>
            <a:xfrm>
              <a:off x="7935093" y="2470134"/>
              <a:ext cx="1616889" cy="2804566"/>
              <a:chOff x="8107315" y="3065815"/>
              <a:chExt cx="1616889" cy="2804566"/>
            </a:xfrm>
          </p:grpSpPr>
          <p:grpSp>
            <p:nvGrpSpPr>
              <p:cNvPr id="4628" name="Google Shape;4628;p170"/>
              <p:cNvGrpSpPr/>
              <p:nvPr/>
            </p:nvGrpSpPr>
            <p:grpSpPr>
              <a:xfrm>
                <a:off x="8107315" y="3065815"/>
                <a:ext cx="1599609" cy="2804566"/>
                <a:chOff x="3208859" y="4070542"/>
                <a:chExt cx="1458300" cy="2411700"/>
              </a:xfrm>
            </p:grpSpPr>
            <p:sp>
              <p:nvSpPr>
                <p:cNvPr id="4629" name="Google Shape;4629;p170"/>
                <p:cNvSpPr/>
                <p:nvPr/>
              </p:nvSpPr>
              <p:spPr>
                <a:xfrm>
                  <a:off x="3208859" y="4070542"/>
                  <a:ext cx="1456800" cy="2411700"/>
                </a:xfrm>
                <a:prstGeom prst="rect">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cxnSp>
              <p:nvCxnSpPr>
                <p:cNvPr id="4630" name="Google Shape;4630;p170"/>
                <p:cNvCxnSpPr/>
                <p:nvPr/>
              </p:nvCxnSpPr>
              <p:spPr>
                <a:xfrm>
                  <a:off x="3208859" y="4541668"/>
                  <a:ext cx="1458300" cy="0"/>
                </a:xfrm>
                <a:prstGeom prst="straightConnector1">
                  <a:avLst/>
                </a:prstGeom>
                <a:noFill/>
                <a:ln w="12700" cap="flat" cmpd="sng">
                  <a:solidFill>
                    <a:schemeClr val="dk2"/>
                  </a:solidFill>
                  <a:prstDash val="solid"/>
                  <a:round/>
                  <a:headEnd type="none" w="sm" len="sm"/>
                  <a:tailEnd type="none" w="sm" len="sm"/>
                </a:ln>
              </p:spPr>
            </p:cxnSp>
          </p:grpSp>
          <p:sp>
            <p:nvSpPr>
              <p:cNvPr id="4631" name="Google Shape;4631;p170"/>
              <p:cNvSpPr txBox="1"/>
              <p:nvPr/>
            </p:nvSpPr>
            <p:spPr>
              <a:xfrm>
                <a:off x="8126404" y="3065834"/>
                <a:ext cx="1597800" cy="550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Deployment</a:t>
                </a:r>
                <a:endParaRPr sz="1400"/>
              </a:p>
            </p:txBody>
          </p:sp>
        </p:grpSp>
        <p:grpSp>
          <p:nvGrpSpPr>
            <p:cNvPr id="4632" name="Google Shape;4632;p170"/>
            <p:cNvGrpSpPr/>
            <p:nvPr/>
          </p:nvGrpSpPr>
          <p:grpSpPr>
            <a:xfrm>
              <a:off x="8240857" y="4177593"/>
              <a:ext cx="965112" cy="797818"/>
              <a:chOff x="9524460" y="2632636"/>
              <a:chExt cx="2021177" cy="1670823"/>
            </a:xfrm>
          </p:grpSpPr>
          <p:sp>
            <p:nvSpPr>
              <p:cNvPr id="4633" name="Google Shape;4633;p170"/>
              <p:cNvSpPr/>
              <p:nvPr/>
            </p:nvSpPr>
            <p:spPr>
              <a:xfrm>
                <a:off x="9524460" y="3183698"/>
                <a:ext cx="1110355" cy="111976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4" name="Google Shape;4634;p170"/>
              <p:cNvSpPr/>
              <p:nvPr/>
            </p:nvSpPr>
            <p:spPr>
              <a:xfrm>
                <a:off x="10421433" y="2632636"/>
                <a:ext cx="735342" cy="741571"/>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4635" name="Google Shape;4635;p170"/>
              <p:cNvSpPr/>
              <p:nvPr/>
            </p:nvSpPr>
            <p:spPr>
              <a:xfrm>
                <a:off x="11022746" y="3309209"/>
                <a:ext cx="522891" cy="527320"/>
              </a:xfrm>
              <a:custGeom>
                <a:avLst/>
                <a:gdLst/>
                <a:ahLst/>
                <a:cxnLst/>
                <a:rect l="l" t="t" r="r" b="b"/>
                <a:pathLst>
                  <a:path w="327" h="327" extrusionOk="0">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cap="flat"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grpSp>
        <p:grpSp>
          <p:nvGrpSpPr>
            <p:cNvPr id="4636" name="Google Shape;4636;p170"/>
            <p:cNvGrpSpPr/>
            <p:nvPr/>
          </p:nvGrpSpPr>
          <p:grpSpPr>
            <a:xfrm>
              <a:off x="8249803" y="3399322"/>
              <a:ext cx="848094" cy="627874"/>
              <a:chOff x="10902845" y="2693238"/>
              <a:chExt cx="643421" cy="476348"/>
            </a:xfrm>
          </p:grpSpPr>
          <p:sp>
            <p:nvSpPr>
              <p:cNvPr id="4637" name="Google Shape;4637;p170"/>
              <p:cNvSpPr/>
              <p:nvPr/>
            </p:nvSpPr>
            <p:spPr>
              <a:xfrm>
                <a:off x="10902845" y="2693238"/>
                <a:ext cx="643421" cy="407874"/>
              </a:xfrm>
              <a:custGeom>
                <a:avLst/>
                <a:gdLst/>
                <a:ahLst/>
                <a:cxnLst/>
                <a:rect l="l" t="t" r="r" b="b"/>
                <a:pathLst>
                  <a:path w="878391" h="545651" extrusionOk="0">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solidFill>
                  <a:schemeClr val="dk2"/>
                </a:solidFill>
                <a:prstDash val="solid"/>
                <a:miter lim="800000"/>
                <a:headEnd type="none" w="sm" len="sm"/>
                <a:tailEnd type="none" w="sm" len="sm"/>
              </a:ln>
            </p:spPr>
            <p:txBody>
              <a:bodyPr spcFirstLastPara="1" wrap="square" lIns="175700" tIns="140575" rIns="175700" bIns="140575" anchor="t" anchorCtr="0">
                <a:noAutofit/>
              </a:bodyPr>
              <a:lstStyle/>
              <a:p>
                <a:pPr marL="0" marR="0" lvl="0" indent="0" algn="ctr" rtl="0">
                  <a:lnSpc>
                    <a:spcPct val="90000"/>
                  </a:lnSpc>
                  <a:spcBef>
                    <a:spcPts val="0"/>
                  </a:spcBef>
                  <a:spcAft>
                    <a:spcPts val="0"/>
                  </a:spcAft>
                  <a:buNone/>
                </a:pPr>
                <a:endParaRPr sz="1900" b="1">
                  <a:solidFill>
                    <a:srgbClr val="FFFFFF"/>
                  </a:solidFill>
                  <a:latin typeface="Quattrocento Sans"/>
                  <a:ea typeface="Quattrocento Sans"/>
                  <a:cs typeface="Quattrocento Sans"/>
                  <a:sym typeface="Quattrocento Sans"/>
                </a:endParaRPr>
              </a:p>
            </p:txBody>
          </p:sp>
          <p:sp>
            <p:nvSpPr>
              <p:cNvPr id="4638" name="Google Shape;4638;p170"/>
              <p:cNvSpPr/>
              <p:nvPr/>
            </p:nvSpPr>
            <p:spPr>
              <a:xfrm>
                <a:off x="11138157" y="3021086"/>
                <a:ext cx="204900" cy="148500"/>
              </a:xfrm>
              <a:prstGeom prst="rect">
                <a:avLst/>
              </a:prstGeom>
              <a:solidFill>
                <a:schemeClr val="lt1"/>
              </a:solidFill>
              <a:ln>
                <a:noFill/>
              </a:ln>
            </p:spPr>
            <p:txBody>
              <a:bodyPr spcFirstLastPara="1" wrap="square" lIns="179275" tIns="143400" rIns="179275" bIns="1434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
          <p:nvSpPr>
            <p:cNvPr id="4639" name="Google Shape;4639;p170"/>
            <p:cNvSpPr/>
            <p:nvPr/>
          </p:nvSpPr>
          <p:spPr>
            <a:xfrm>
              <a:off x="8586063" y="3675127"/>
              <a:ext cx="216900" cy="438300"/>
            </a:xfrm>
            <a:prstGeom prst="upArrow">
              <a:avLst>
                <a:gd name="adj1" fmla="val 50000"/>
                <a:gd name="adj2" fmla="val 69446"/>
              </a:avLst>
            </a:prstGeom>
            <a:noFill/>
            <a:ln w="12700" cap="flat" cmpd="sng">
              <a:solidFill>
                <a:schemeClr val="dk2"/>
              </a:solidFill>
              <a:prstDash val="solid"/>
              <a:round/>
              <a:headEnd type="none" w="sm" len="sm"/>
              <a:tailEnd type="none" w="sm" len="sm"/>
            </a:ln>
          </p:spPr>
          <p:txBody>
            <a:bodyPr spcFirstLastPara="1" wrap="square" lIns="179300" tIns="143425" rIns="179300" bIns="1434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93"/>
                                        </p:tgtEl>
                                        <p:attrNameLst>
                                          <p:attrName>style.visibility</p:attrName>
                                        </p:attrNameLst>
                                      </p:cBhvr>
                                      <p:to>
                                        <p:strVal val="visible"/>
                                      </p:to>
                                    </p:set>
                                    <p:animEffect transition="in" filter="fade">
                                      <p:cBhvr>
                                        <p:cTn id="7" dur="500"/>
                                        <p:tgtEl>
                                          <p:spTgt spid="449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14"/>
                                        </p:tgtEl>
                                        <p:attrNameLst>
                                          <p:attrName>style.visibility</p:attrName>
                                        </p:attrNameLst>
                                      </p:cBhvr>
                                      <p:to>
                                        <p:strVal val="visible"/>
                                      </p:to>
                                    </p:set>
                                    <p:animEffect transition="in" filter="fade">
                                      <p:cBhvr>
                                        <p:cTn id="11" dur="500"/>
                                        <p:tgtEl>
                                          <p:spTgt spid="45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15"/>
                                        </p:tgtEl>
                                        <p:attrNameLst>
                                          <p:attrName>style.visibility</p:attrName>
                                        </p:attrNameLst>
                                      </p:cBhvr>
                                      <p:to>
                                        <p:strVal val="visible"/>
                                      </p:to>
                                    </p:set>
                                    <p:animEffect transition="in" filter="fade">
                                      <p:cBhvr>
                                        <p:cTn id="15" dur="500"/>
                                        <p:tgtEl>
                                          <p:spTgt spid="45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486"/>
                                        </p:tgtEl>
                                        <p:attrNameLst>
                                          <p:attrName>style.visibility</p:attrName>
                                        </p:attrNameLst>
                                      </p:cBhvr>
                                      <p:to>
                                        <p:strVal val="visible"/>
                                      </p:to>
                                    </p:set>
                                    <p:animEffect transition="in" filter="fade">
                                      <p:cBhvr>
                                        <p:cTn id="19" dur="500"/>
                                        <p:tgtEl>
                                          <p:spTgt spid="448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587"/>
                                        </p:tgtEl>
                                        <p:attrNameLst>
                                          <p:attrName>style.visibility</p:attrName>
                                        </p:attrNameLst>
                                      </p:cBhvr>
                                      <p:to>
                                        <p:strVal val="visible"/>
                                      </p:to>
                                    </p:set>
                                    <p:animEffect transition="in" filter="fade">
                                      <p:cBhvr>
                                        <p:cTn id="23" dur="500"/>
                                        <p:tgtEl>
                                          <p:spTgt spid="458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487"/>
                                        </p:tgtEl>
                                        <p:attrNameLst>
                                          <p:attrName>style.visibility</p:attrName>
                                        </p:attrNameLst>
                                      </p:cBhvr>
                                      <p:to>
                                        <p:strVal val="visible"/>
                                      </p:to>
                                    </p:set>
                                    <p:animEffect transition="in" filter="fade">
                                      <p:cBhvr>
                                        <p:cTn id="27" dur="500"/>
                                        <p:tgtEl>
                                          <p:spTgt spid="448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559"/>
                                        </p:tgtEl>
                                        <p:attrNameLst>
                                          <p:attrName>style.visibility</p:attrName>
                                        </p:attrNameLst>
                                      </p:cBhvr>
                                      <p:to>
                                        <p:strVal val="visible"/>
                                      </p:to>
                                    </p:set>
                                    <p:animEffect transition="in" filter="fade">
                                      <p:cBhvr>
                                        <p:cTn id="31" dur="500"/>
                                        <p:tgtEl>
                                          <p:spTgt spid="455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4488"/>
                                        </p:tgtEl>
                                        <p:attrNameLst>
                                          <p:attrName>style.visibility</p:attrName>
                                        </p:attrNameLst>
                                      </p:cBhvr>
                                      <p:to>
                                        <p:strVal val="visible"/>
                                      </p:to>
                                    </p:set>
                                    <p:animEffect transition="in" filter="fade">
                                      <p:cBhvr>
                                        <p:cTn id="35" dur="500"/>
                                        <p:tgtEl>
                                          <p:spTgt spid="4488"/>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4626"/>
                                        </p:tgtEl>
                                        <p:attrNameLst>
                                          <p:attrName>style.visibility</p:attrName>
                                        </p:attrNameLst>
                                      </p:cBhvr>
                                      <p:to>
                                        <p:strVal val="visible"/>
                                      </p:to>
                                    </p:set>
                                    <p:animEffect transition="in" filter="fade">
                                      <p:cBhvr>
                                        <p:cTn id="39" dur="500"/>
                                        <p:tgtEl>
                                          <p:spTgt spid="462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489"/>
                                        </p:tgtEl>
                                        <p:attrNameLst>
                                          <p:attrName>style.visibility</p:attrName>
                                        </p:attrNameLst>
                                      </p:cBhvr>
                                      <p:to>
                                        <p:strVal val="visible"/>
                                      </p:to>
                                    </p:set>
                                    <p:animEffect transition="in" filter="fade">
                                      <p:cBhvr>
                                        <p:cTn id="43" dur="500"/>
                                        <p:tgtEl>
                                          <p:spTgt spid="4489"/>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603"/>
                                        </p:tgtEl>
                                        <p:attrNameLst>
                                          <p:attrName>style.visibility</p:attrName>
                                        </p:attrNameLst>
                                      </p:cBhvr>
                                      <p:to>
                                        <p:strVal val="visible"/>
                                      </p:to>
                                    </p:set>
                                    <p:animEffect transition="in" filter="fade">
                                      <p:cBhvr>
                                        <p:cTn id="47" dur="500"/>
                                        <p:tgtEl>
                                          <p:spTgt spid="4603"/>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490"/>
                                        </p:tgtEl>
                                        <p:attrNameLst>
                                          <p:attrName>style.visibility</p:attrName>
                                        </p:attrNameLst>
                                      </p:cBhvr>
                                      <p:to>
                                        <p:strVal val="visible"/>
                                      </p:to>
                                    </p:set>
                                    <p:animEffect transition="in" filter="fade">
                                      <p:cBhvr>
                                        <p:cTn id="51" dur="500"/>
                                        <p:tgtEl>
                                          <p:spTgt spid="4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647"/>
        <p:cNvGrpSpPr/>
        <p:nvPr/>
      </p:nvGrpSpPr>
      <p:grpSpPr>
        <a:xfrm>
          <a:off x="0" y="0"/>
          <a:ext cx="0" cy="0"/>
          <a:chOff x="0" y="0"/>
          <a:chExt cx="0" cy="0"/>
        </a:xfrm>
      </p:grpSpPr>
      <p:sp>
        <p:nvSpPr>
          <p:cNvPr id="4648" name="Google Shape;4648;p171"/>
          <p:cNvSpPr/>
          <p:nvPr/>
        </p:nvSpPr>
        <p:spPr>
          <a:xfrm>
            <a:off x="347574" y="1203330"/>
            <a:ext cx="11528400" cy="5337900"/>
          </a:xfrm>
          <a:prstGeom prst="rect">
            <a:avLst/>
          </a:prstGeom>
          <a:noFill/>
          <a:ln w="28575" cap="flat" cmpd="sng">
            <a:solidFill>
              <a:srgbClr val="D9D9D9"/>
            </a:solidFill>
            <a:prstDash val="solid"/>
            <a:round/>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49" name="Google Shape;4649;p171"/>
          <p:cNvSpPr txBox="1">
            <a:spLocks noGrp="1"/>
          </p:cNvSpPr>
          <p:nvPr>
            <p:ph type="title"/>
          </p:nvPr>
        </p:nvSpPr>
        <p:spPr>
          <a:xfrm>
            <a:off x="275550" y="57750"/>
            <a:ext cx="11336100" cy="9090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Machine Learning on Azure</a:t>
            </a:r>
            <a:endParaRPr sz="4500" b="1">
              <a:latin typeface="Calibri"/>
              <a:ea typeface="Calibri"/>
              <a:cs typeface="Calibri"/>
              <a:sym typeface="Calibri"/>
            </a:endParaRPr>
          </a:p>
        </p:txBody>
      </p:sp>
      <p:sp>
        <p:nvSpPr>
          <p:cNvPr id="4650" name="Google Shape;4650;p171"/>
          <p:cNvSpPr/>
          <p:nvPr/>
        </p:nvSpPr>
        <p:spPr>
          <a:xfrm>
            <a:off x="3245987" y="6153784"/>
            <a:ext cx="6533316" cy="645179"/>
          </a:xfrm>
          <a:prstGeom prst="rect">
            <a:avLst/>
          </a:prstGeom>
          <a:solidFill>
            <a:schemeClr val="accent5"/>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4651" name="Google Shape;4651;p171"/>
          <p:cNvGrpSpPr/>
          <p:nvPr/>
        </p:nvGrpSpPr>
        <p:grpSpPr>
          <a:xfrm>
            <a:off x="515302" y="1163199"/>
            <a:ext cx="11192945" cy="4870382"/>
            <a:chOff x="509501" y="1346897"/>
            <a:chExt cx="11194064" cy="4870869"/>
          </a:xfrm>
        </p:grpSpPr>
        <p:grpSp>
          <p:nvGrpSpPr>
            <p:cNvPr id="4652" name="Google Shape;4652;p171"/>
            <p:cNvGrpSpPr/>
            <p:nvPr/>
          </p:nvGrpSpPr>
          <p:grpSpPr>
            <a:xfrm>
              <a:off x="509501" y="1346897"/>
              <a:ext cx="11194064" cy="4870869"/>
              <a:chOff x="509501" y="1346897"/>
              <a:chExt cx="11194064" cy="4870869"/>
            </a:xfrm>
          </p:grpSpPr>
          <p:sp>
            <p:nvSpPr>
              <p:cNvPr id="4653" name="Google Shape;4653;p171"/>
              <p:cNvSpPr/>
              <p:nvPr/>
            </p:nvSpPr>
            <p:spPr>
              <a:xfrm>
                <a:off x="6954243" y="1346897"/>
                <a:ext cx="4749322" cy="4792101"/>
              </a:xfrm>
              <a:prstGeom prst="rect">
                <a:avLst/>
              </a:prstGeom>
              <a:solidFill>
                <a:schemeClr val="lt2"/>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endParaRPr sz="1400" b="0" i="0" u="none" strike="noStrike" cap="none">
                  <a:solidFill>
                    <a:srgbClr val="FFFFFF"/>
                  </a:solidFill>
                  <a:latin typeface="Quattrocento Sans"/>
                  <a:ea typeface="Quattrocento Sans"/>
                  <a:cs typeface="Quattrocento Sans"/>
                  <a:sym typeface="Quattrocento Sans"/>
                </a:endParaRPr>
              </a:p>
            </p:txBody>
          </p:sp>
          <p:sp>
            <p:nvSpPr>
              <p:cNvPr id="4654" name="Google Shape;4654;p171"/>
              <p:cNvSpPr/>
              <p:nvPr/>
            </p:nvSpPr>
            <p:spPr>
              <a:xfrm>
                <a:off x="529597" y="1423106"/>
                <a:ext cx="6424500" cy="844200"/>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Domain Specific Pretrained Models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reduce time to market</a:t>
                </a:r>
                <a:endParaRPr sz="2000">
                  <a:latin typeface="Calibri"/>
                  <a:ea typeface="Calibri"/>
                  <a:cs typeface="Calibri"/>
                  <a:sym typeface="Calibri"/>
                </a:endParaRPr>
              </a:p>
            </p:txBody>
          </p:sp>
          <p:sp>
            <p:nvSpPr>
              <p:cNvPr id="4655" name="Google Shape;4655;p171"/>
              <p:cNvSpPr txBox="1"/>
              <p:nvPr/>
            </p:nvSpPr>
            <p:spPr>
              <a:xfrm>
                <a:off x="7013689"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Databricks</a:t>
                </a:r>
                <a:endParaRPr/>
              </a:p>
            </p:txBody>
          </p:sp>
          <p:sp>
            <p:nvSpPr>
              <p:cNvPr id="4656" name="Google Shape;4656;p171"/>
              <p:cNvSpPr txBox="1"/>
              <p:nvPr/>
            </p:nvSpPr>
            <p:spPr>
              <a:xfrm>
                <a:off x="10570848" y="4766429"/>
                <a:ext cx="1118768"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Machine </a:t>
                </a:r>
                <a:br>
                  <a:rPr lang="en-US" sz="900" b="0" i="0" u="none" strike="noStrike" cap="none">
                    <a:solidFill>
                      <a:srgbClr val="000000"/>
                    </a:solidFill>
                    <a:latin typeface="Quattrocento Sans"/>
                    <a:ea typeface="Quattrocento Sans"/>
                    <a:cs typeface="Quattrocento Sans"/>
                    <a:sym typeface="Quattrocento Sans"/>
                  </a:rPr>
                </a:br>
                <a:r>
                  <a:rPr lang="en-US" sz="900" b="0" i="0" u="none" strike="noStrike" cap="none">
                    <a:solidFill>
                      <a:srgbClr val="000000"/>
                    </a:solidFill>
                    <a:latin typeface="Quattrocento Sans"/>
                    <a:ea typeface="Quattrocento Sans"/>
                    <a:cs typeface="Quattrocento Sans"/>
                    <a:sym typeface="Quattrocento Sans"/>
                  </a:rPr>
                  <a:t>Learning VMs</a:t>
                </a:r>
                <a:endParaRPr/>
              </a:p>
            </p:txBody>
          </p:sp>
          <p:sp>
            <p:nvSpPr>
              <p:cNvPr id="4657" name="Google Shape;4657;p171"/>
              <p:cNvSpPr/>
              <p:nvPr/>
            </p:nvSpPr>
            <p:spPr>
              <a:xfrm>
                <a:off x="529596" y="3283034"/>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Popular Frameworks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build machine learning and deep learning solutions </a:t>
                </a:r>
                <a:endParaRPr sz="2000">
                  <a:latin typeface="Calibri"/>
                  <a:ea typeface="Calibri"/>
                  <a:cs typeface="Calibri"/>
                  <a:sym typeface="Calibri"/>
                </a:endParaRPr>
              </a:p>
            </p:txBody>
          </p:sp>
          <p:sp>
            <p:nvSpPr>
              <p:cNvPr id="4658" name="Google Shape;4658;p171"/>
              <p:cNvSpPr txBox="1"/>
              <p:nvPr/>
            </p:nvSpPr>
            <p:spPr>
              <a:xfrm>
                <a:off x="8228198"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TensorFlow</a:t>
                </a:r>
                <a:endParaRPr/>
              </a:p>
            </p:txBody>
          </p:sp>
          <p:sp>
            <p:nvSpPr>
              <p:cNvPr id="4659" name="Google Shape;4659;p171"/>
              <p:cNvSpPr txBox="1"/>
              <p:nvPr/>
            </p:nvSpPr>
            <p:spPr>
              <a:xfrm>
                <a:off x="7035043"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PyTorch</a:t>
                </a:r>
                <a:endParaRPr/>
              </a:p>
            </p:txBody>
          </p:sp>
          <p:sp>
            <p:nvSpPr>
              <p:cNvPr id="4660" name="Google Shape;4660;p171"/>
              <p:cNvSpPr txBox="1"/>
              <p:nvPr/>
            </p:nvSpPr>
            <p:spPr>
              <a:xfrm>
                <a:off x="10592202" y="3846520"/>
                <a:ext cx="1076060"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ONNX</a:t>
                </a:r>
                <a:endParaRPr/>
              </a:p>
            </p:txBody>
          </p:sp>
          <p:sp>
            <p:nvSpPr>
              <p:cNvPr id="4661" name="Google Shape;4661;p171"/>
              <p:cNvSpPr txBox="1"/>
              <p:nvPr/>
            </p:nvSpPr>
            <p:spPr>
              <a:xfrm>
                <a:off x="8630452" y="4766429"/>
                <a:ext cx="1315630" cy="3466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Azure Machine Learning</a:t>
                </a:r>
                <a:endParaRPr/>
              </a:p>
            </p:txBody>
          </p:sp>
          <p:sp>
            <p:nvSpPr>
              <p:cNvPr id="4662" name="Google Shape;4662;p171"/>
              <p:cNvSpPr txBox="1"/>
              <p:nvPr/>
            </p:nvSpPr>
            <p:spPr>
              <a:xfrm>
                <a:off x="9585274" y="1873130"/>
                <a:ext cx="753138"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Language</a:t>
                </a:r>
                <a:endParaRPr/>
              </a:p>
            </p:txBody>
          </p:sp>
          <p:sp>
            <p:nvSpPr>
              <p:cNvPr id="4663" name="Google Shape;4663;p171"/>
              <p:cNvSpPr txBox="1"/>
              <p:nvPr/>
            </p:nvSpPr>
            <p:spPr>
              <a:xfrm>
                <a:off x="8423733"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Speech</a:t>
                </a:r>
                <a:endParaRPr/>
              </a:p>
            </p:txBody>
          </p:sp>
          <p:sp>
            <p:nvSpPr>
              <p:cNvPr id="4664" name="Google Shape;4664;p171"/>
              <p:cNvSpPr/>
              <p:nvPr/>
            </p:nvSpPr>
            <p:spPr>
              <a:xfrm>
                <a:off x="8613464" y="1537775"/>
                <a:ext cx="308522" cy="206710"/>
              </a:xfrm>
              <a:prstGeom prst="wedgeRoundRectCallout">
                <a:avLst>
                  <a:gd name="adj1" fmla="val 30853"/>
                  <a:gd name="adj2" fmla="val 79643"/>
                  <a:gd name="adj3" fmla="val 16667"/>
                </a:avLst>
              </a:prstGeom>
              <a:noFill/>
              <a:ln w="12700" cap="flat" cmpd="sng">
                <a:solidFill>
                  <a:schemeClr val="dk2"/>
                </a:solidFill>
                <a:prstDash val="solid"/>
                <a:round/>
                <a:headEnd type="none" w="sm" len="sm"/>
                <a:tailEnd type="none" w="sm" len="sm"/>
              </a:ln>
            </p:spPr>
            <p:txBody>
              <a:bodyPr spcFirstLastPara="1" wrap="square" lIns="0" tIns="0" rIns="0" bIns="0" anchor="b" anchorCtr="0">
                <a:noAutofit/>
              </a:bodyPr>
              <a:lstStyle/>
              <a:p>
                <a:pPr marL="0" marR="0" lvl="0" indent="0" algn="ctr" rtl="0">
                  <a:lnSpc>
                    <a:spcPct val="90000"/>
                  </a:lnSpc>
                  <a:spcBef>
                    <a:spcPts val="0"/>
                  </a:spcBef>
                  <a:spcAft>
                    <a:spcPts val="0"/>
                  </a:spcAft>
                  <a:buNone/>
                </a:pPr>
                <a:r>
                  <a:rPr lang="en-US" sz="1400" b="0" i="0" u="none" strike="noStrike" cap="none">
                    <a:solidFill>
                      <a:srgbClr val="0078D4"/>
                    </a:solidFill>
                    <a:latin typeface="Quattrocento Sans"/>
                    <a:ea typeface="Quattrocento Sans"/>
                    <a:cs typeface="Quattrocento Sans"/>
                    <a:sym typeface="Quattrocento Sans"/>
                  </a:rPr>
                  <a:t>…</a:t>
                </a:r>
                <a:endParaRPr/>
              </a:p>
            </p:txBody>
          </p:sp>
          <p:sp>
            <p:nvSpPr>
              <p:cNvPr id="4665" name="Google Shape;4665;p171"/>
              <p:cNvSpPr txBox="1"/>
              <p:nvPr/>
            </p:nvSpPr>
            <p:spPr>
              <a:xfrm>
                <a:off x="10757924" y="1873130"/>
                <a:ext cx="744616"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Search</a:t>
                </a:r>
                <a:endParaRPr/>
              </a:p>
            </p:txBody>
          </p:sp>
          <p:sp>
            <p:nvSpPr>
              <p:cNvPr id="4666" name="Google Shape;4666;p171"/>
              <p:cNvSpPr txBox="1"/>
              <p:nvPr/>
            </p:nvSpPr>
            <p:spPr>
              <a:xfrm>
                <a:off x="7230578" y="1873130"/>
                <a:ext cx="684991" cy="219484"/>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Vision</a:t>
                </a:r>
                <a:endParaRPr/>
              </a:p>
            </p:txBody>
          </p:sp>
          <p:sp>
            <p:nvSpPr>
              <p:cNvPr id="4667" name="Google Shape;4667;p171"/>
              <p:cNvSpPr/>
              <p:nvPr/>
            </p:nvSpPr>
            <p:spPr>
              <a:xfrm>
                <a:off x="509501" y="4283417"/>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Productive Services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rgbClr val="000000"/>
                    </a:solidFill>
                    <a:latin typeface="Calibri"/>
                    <a:ea typeface="Calibri"/>
                    <a:cs typeface="Calibri"/>
                    <a:sym typeface="Calibri"/>
                  </a:rPr>
                  <a:t>To empower data science and development teams</a:t>
                </a:r>
                <a:endParaRPr sz="2000">
                  <a:latin typeface="Calibri"/>
                  <a:ea typeface="Calibri"/>
                  <a:cs typeface="Calibri"/>
                  <a:sym typeface="Calibri"/>
                </a:endParaRPr>
              </a:p>
            </p:txBody>
          </p:sp>
          <p:sp>
            <p:nvSpPr>
              <p:cNvPr id="4668" name="Google Shape;4668;p171"/>
              <p:cNvSpPr/>
              <p:nvPr/>
            </p:nvSpPr>
            <p:spPr>
              <a:xfrm>
                <a:off x="510876" y="5294811"/>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dirty="0">
                    <a:solidFill>
                      <a:srgbClr val="000000"/>
                    </a:solidFill>
                    <a:latin typeface="Calibri"/>
                    <a:ea typeface="Calibri"/>
                    <a:cs typeface="Calibri"/>
                    <a:sym typeface="Calibri"/>
                  </a:rPr>
                  <a:t>Powerful Hardware</a:t>
                </a:r>
                <a:endParaRPr sz="2000" dirty="0">
                  <a:latin typeface="Calibri"/>
                  <a:ea typeface="Calibri"/>
                  <a:cs typeface="Calibri"/>
                  <a:sym typeface="Calibri"/>
                </a:endParaRPr>
              </a:p>
              <a:p>
                <a:pPr marL="0" marR="0" lvl="0" indent="0" algn="l" rtl="0">
                  <a:spcBef>
                    <a:spcPts val="0"/>
                  </a:spcBef>
                  <a:spcAft>
                    <a:spcPts val="0"/>
                  </a:spcAft>
                  <a:buNone/>
                </a:pPr>
                <a:r>
                  <a:rPr lang="en-US" sz="2000" i="0" u="none" strike="noStrike" cap="none" dirty="0">
                    <a:solidFill>
                      <a:srgbClr val="000000"/>
                    </a:solidFill>
                    <a:latin typeface="Calibri"/>
                    <a:ea typeface="Calibri"/>
                    <a:cs typeface="Calibri"/>
                    <a:sym typeface="Calibri"/>
                  </a:rPr>
                  <a:t>To accelerate deep learning</a:t>
                </a:r>
                <a:endParaRPr sz="2000" dirty="0">
                  <a:latin typeface="Calibri"/>
                  <a:ea typeface="Calibri"/>
                  <a:cs typeface="Calibri"/>
                  <a:sym typeface="Calibri"/>
                </a:endParaRPr>
              </a:p>
            </p:txBody>
          </p:sp>
          <p:sp>
            <p:nvSpPr>
              <p:cNvPr id="4669" name="Google Shape;4669;p171"/>
              <p:cNvSpPr/>
              <p:nvPr/>
            </p:nvSpPr>
            <p:spPr>
              <a:xfrm>
                <a:off x="9654023" y="3885762"/>
                <a:ext cx="615640"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Scikit-Learn</a:t>
                </a:r>
                <a:endParaRPr/>
              </a:p>
            </p:txBody>
          </p:sp>
          <p:sp>
            <p:nvSpPr>
              <p:cNvPr id="4670" name="Google Shape;4670;p171"/>
              <p:cNvSpPr/>
              <p:nvPr/>
            </p:nvSpPr>
            <p:spPr>
              <a:xfrm>
                <a:off x="7239564" y="2883122"/>
                <a:ext cx="569987" cy="13779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dirty="0">
                    <a:solidFill>
                      <a:srgbClr val="000000"/>
                    </a:solidFill>
                    <a:latin typeface="Quattrocento Sans"/>
                    <a:ea typeface="Quattrocento Sans"/>
                    <a:cs typeface="Quattrocento Sans"/>
                    <a:sym typeface="Quattrocento Sans"/>
                  </a:rPr>
                  <a:t>PyCharm</a:t>
                </a:r>
                <a:endParaRPr dirty="0"/>
              </a:p>
            </p:txBody>
          </p:sp>
          <p:sp>
            <p:nvSpPr>
              <p:cNvPr id="4671" name="Google Shape;4671;p171"/>
              <p:cNvSpPr/>
              <p:nvPr/>
            </p:nvSpPr>
            <p:spPr>
              <a:xfrm>
                <a:off x="8572237" y="2883121"/>
                <a:ext cx="387983"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Jupyter</a:t>
                </a:r>
                <a:endParaRPr/>
              </a:p>
            </p:txBody>
          </p:sp>
          <p:sp>
            <p:nvSpPr>
              <p:cNvPr id="4672" name="Google Shape;4672;p171"/>
              <p:cNvSpPr/>
              <p:nvPr/>
            </p:nvSpPr>
            <p:spPr>
              <a:xfrm>
                <a:off x="524118" y="2312299"/>
                <a:ext cx="6423222" cy="844198"/>
              </a:xfrm>
              <a:prstGeom prst="rect">
                <a:avLst/>
              </a:prstGeom>
              <a:solidFill>
                <a:schemeClr val="lt1"/>
              </a:solidFill>
              <a:ln>
                <a:noFill/>
              </a:ln>
            </p:spPr>
            <p:txBody>
              <a:bodyPr spcFirstLastPara="1" wrap="square" lIns="182850" tIns="146275" rIns="182850" bIns="146275" anchor="t" anchorCtr="0">
                <a:no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Familiar Data Science Tools</a:t>
                </a:r>
                <a:endParaRPr sz="2000">
                  <a:latin typeface="Calibri"/>
                  <a:ea typeface="Calibri"/>
                  <a:cs typeface="Calibri"/>
                  <a:sym typeface="Calibri"/>
                </a:endParaRPr>
              </a:p>
              <a:p>
                <a:pPr marL="0" marR="0" lvl="0" indent="0" algn="l" rtl="0">
                  <a:spcBef>
                    <a:spcPts val="0"/>
                  </a:spcBef>
                  <a:spcAft>
                    <a:spcPts val="0"/>
                  </a:spcAft>
                  <a:buNone/>
                </a:pPr>
                <a:r>
                  <a:rPr lang="en-US" sz="2000" i="0" u="none" strike="noStrike" cap="none">
                    <a:solidFill>
                      <a:schemeClr val="dk1"/>
                    </a:solidFill>
                    <a:latin typeface="Calibri"/>
                    <a:ea typeface="Calibri"/>
                    <a:cs typeface="Calibri"/>
                    <a:sym typeface="Calibri"/>
                  </a:rPr>
                  <a:t>To simplify model development</a:t>
                </a:r>
                <a:endParaRPr sz="2000">
                  <a:latin typeface="Calibri"/>
                  <a:ea typeface="Calibri"/>
                  <a:cs typeface="Calibri"/>
                  <a:sym typeface="Calibri"/>
                </a:endParaRPr>
              </a:p>
            </p:txBody>
          </p:sp>
          <p:sp>
            <p:nvSpPr>
              <p:cNvPr id="4673" name="Google Shape;4673;p171"/>
              <p:cNvSpPr/>
              <p:nvPr/>
            </p:nvSpPr>
            <p:spPr>
              <a:xfrm>
                <a:off x="9468049" y="2888163"/>
                <a:ext cx="98759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Visual Studio Code</a:t>
                </a:r>
                <a:endParaRPr/>
              </a:p>
            </p:txBody>
          </p:sp>
          <p:sp>
            <p:nvSpPr>
              <p:cNvPr id="4674" name="Google Shape;4674;p171"/>
              <p:cNvSpPr/>
              <p:nvPr/>
            </p:nvSpPr>
            <p:spPr>
              <a:xfrm>
                <a:off x="10747862" y="2882400"/>
                <a:ext cx="764741" cy="13851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900" b="0" i="0" u="none" strike="noStrike" cap="none">
                    <a:solidFill>
                      <a:srgbClr val="000000"/>
                    </a:solidFill>
                    <a:latin typeface="Quattrocento Sans"/>
                    <a:ea typeface="Quattrocento Sans"/>
                    <a:cs typeface="Quattrocento Sans"/>
                    <a:sym typeface="Quattrocento Sans"/>
                  </a:rPr>
                  <a:t>Command line</a:t>
                </a:r>
                <a:endParaRPr/>
              </a:p>
            </p:txBody>
          </p:sp>
          <p:sp>
            <p:nvSpPr>
              <p:cNvPr id="4675" name="Google Shape;4675;p171"/>
              <p:cNvSpPr/>
              <p:nvPr/>
            </p:nvSpPr>
            <p:spPr>
              <a:xfrm>
                <a:off x="7402352" y="1566887"/>
                <a:ext cx="341442" cy="189450"/>
              </a:xfrm>
              <a:custGeom>
                <a:avLst/>
                <a:gdLst/>
                <a:ahLst/>
                <a:cxnLst/>
                <a:rect l="l" t="t" r="r" b="b"/>
                <a:pathLst>
                  <a:path w="346" h="191" extrusionOk="0">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pic>
            <p:nvPicPr>
              <p:cNvPr id="4676" name="Google Shape;4676;p171"/>
              <p:cNvPicPr preferRelativeResize="0"/>
              <p:nvPr/>
            </p:nvPicPr>
            <p:blipFill rotWithShape="1">
              <a:blip r:embed="rId3">
                <a:alphaModFix/>
              </a:blip>
              <a:srcRect/>
              <a:stretch/>
            </p:blipFill>
            <p:spPr>
              <a:xfrm>
                <a:off x="9775424" y="1514472"/>
                <a:ext cx="317823" cy="294280"/>
              </a:xfrm>
              <a:prstGeom prst="rect">
                <a:avLst/>
              </a:prstGeom>
              <a:noFill/>
              <a:ln>
                <a:noFill/>
              </a:ln>
            </p:spPr>
          </p:pic>
          <p:sp>
            <p:nvSpPr>
              <p:cNvPr id="4677" name="Google Shape;4677;p171"/>
              <p:cNvSpPr/>
              <p:nvPr/>
            </p:nvSpPr>
            <p:spPr>
              <a:xfrm>
                <a:off x="10985371" y="1519519"/>
                <a:ext cx="289723" cy="284187"/>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1A1A1A"/>
                  </a:solidFill>
                  <a:latin typeface="Quattrocento Sans"/>
                  <a:ea typeface="Quattrocento Sans"/>
                  <a:cs typeface="Quattrocento Sans"/>
                  <a:sym typeface="Quattrocento Sans"/>
                </a:endParaRPr>
              </a:p>
            </p:txBody>
          </p:sp>
          <p:grpSp>
            <p:nvGrpSpPr>
              <p:cNvPr id="4678" name="Google Shape;4678;p171"/>
              <p:cNvGrpSpPr/>
              <p:nvPr/>
            </p:nvGrpSpPr>
            <p:grpSpPr>
              <a:xfrm>
                <a:off x="10899883" y="4394646"/>
                <a:ext cx="460699" cy="348263"/>
                <a:chOff x="7669747" y="4810232"/>
                <a:chExt cx="520064" cy="393139"/>
              </a:xfrm>
            </p:grpSpPr>
            <p:grpSp>
              <p:nvGrpSpPr>
                <p:cNvPr id="4679" name="Google Shape;4679;p171"/>
                <p:cNvGrpSpPr/>
                <p:nvPr/>
              </p:nvGrpSpPr>
              <p:grpSpPr>
                <a:xfrm>
                  <a:off x="7669747" y="4810232"/>
                  <a:ext cx="520064" cy="393139"/>
                  <a:chOff x="3728" y="2083"/>
                  <a:chExt cx="245" cy="174"/>
                </a:xfrm>
              </p:grpSpPr>
              <p:sp>
                <p:nvSpPr>
                  <p:cNvPr id="4680" name="Google Shape;4680;p171"/>
                  <p:cNvSpPr/>
                  <p:nvPr/>
                </p:nvSpPr>
                <p:spPr>
                  <a:xfrm>
                    <a:off x="3728" y="2083"/>
                    <a:ext cx="245" cy="138"/>
                  </a:xfrm>
                  <a:prstGeom prst="rect">
                    <a:avLst/>
                  </a:prstGeom>
                  <a:noFill/>
                  <a:ln w="12700" cap="rnd"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505050"/>
                      </a:solidFill>
                      <a:latin typeface="Quattrocento Sans"/>
                      <a:ea typeface="Quattrocento Sans"/>
                      <a:cs typeface="Quattrocento Sans"/>
                      <a:sym typeface="Quattrocento Sans"/>
                    </a:endParaRPr>
                  </a:p>
                </p:txBody>
              </p:sp>
              <p:cxnSp>
                <p:nvCxnSpPr>
                  <p:cNvPr id="4681" name="Google Shape;4681;p171"/>
                  <p:cNvCxnSpPr/>
                  <p:nvPr/>
                </p:nvCxnSpPr>
                <p:spPr>
                  <a:xfrm>
                    <a:off x="3850" y="2221"/>
                    <a:ext cx="0" cy="36"/>
                  </a:xfrm>
                  <a:prstGeom prst="straightConnector1">
                    <a:avLst/>
                  </a:prstGeom>
                  <a:noFill/>
                  <a:ln w="12700" cap="rnd" cmpd="sng">
                    <a:solidFill>
                      <a:schemeClr val="dk2"/>
                    </a:solidFill>
                    <a:prstDash val="solid"/>
                    <a:miter lim="800000"/>
                    <a:headEnd type="none" w="med" len="med"/>
                    <a:tailEnd type="none" w="med" len="med"/>
                  </a:ln>
                </p:spPr>
              </p:cxnSp>
              <p:cxnSp>
                <p:nvCxnSpPr>
                  <p:cNvPr id="4682" name="Google Shape;4682;p171"/>
                  <p:cNvCxnSpPr/>
                  <p:nvPr/>
                </p:nvCxnSpPr>
                <p:spPr>
                  <a:xfrm>
                    <a:off x="3808" y="2257"/>
                    <a:ext cx="86" cy="0"/>
                  </a:xfrm>
                  <a:prstGeom prst="straightConnector1">
                    <a:avLst/>
                  </a:prstGeom>
                  <a:noFill/>
                  <a:ln w="12700" cap="rnd" cmpd="sng">
                    <a:solidFill>
                      <a:schemeClr val="dk2"/>
                    </a:solidFill>
                    <a:prstDash val="solid"/>
                    <a:miter lim="800000"/>
                    <a:headEnd type="none" w="med" len="med"/>
                    <a:tailEnd type="none" w="med" len="med"/>
                  </a:ln>
                </p:spPr>
              </p:cxnSp>
            </p:grpSp>
            <p:grpSp>
              <p:nvGrpSpPr>
                <p:cNvPr id="4683" name="Google Shape;4683;p171"/>
                <p:cNvGrpSpPr/>
                <p:nvPr/>
              </p:nvGrpSpPr>
              <p:grpSpPr>
                <a:xfrm>
                  <a:off x="7857378" y="4871216"/>
                  <a:ext cx="164327" cy="180784"/>
                  <a:chOff x="5834040" y="2879832"/>
                  <a:chExt cx="279258" cy="307228"/>
                </a:xfrm>
              </p:grpSpPr>
              <p:sp>
                <p:nvSpPr>
                  <p:cNvPr id="4684" name="Google Shape;4684;p171"/>
                  <p:cNvSpPr/>
                  <p:nvPr/>
                </p:nvSpPr>
                <p:spPr>
                  <a:xfrm>
                    <a:off x="5834040" y="2879832"/>
                    <a:ext cx="279258" cy="307228"/>
                  </a:xfrm>
                  <a:custGeom>
                    <a:avLst/>
                    <a:gdLst/>
                    <a:ahLst/>
                    <a:cxnLst/>
                    <a:rect l="l" t="t" r="r" b="b"/>
                    <a:pathLst>
                      <a:path w="279256" h="307228" extrusionOk="0">
                        <a:moveTo>
                          <a:pt x="139628" y="0"/>
                        </a:moveTo>
                        <a:lnTo>
                          <a:pt x="279256" y="76617"/>
                        </a:lnTo>
                        <a:lnTo>
                          <a:pt x="279256" y="230611"/>
                        </a:lnTo>
                        <a:lnTo>
                          <a:pt x="139628" y="307228"/>
                        </a:lnTo>
                        <a:lnTo>
                          <a:pt x="0" y="230611"/>
                        </a:lnTo>
                        <a:lnTo>
                          <a:pt x="0" y="76617"/>
                        </a:lnTo>
                        <a:lnTo>
                          <a:pt x="13962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cxnSp>
                <p:nvCxnSpPr>
                  <p:cNvPr id="4685" name="Google Shape;4685;p171"/>
                  <p:cNvCxnSpPr/>
                  <p:nvPr/>
                </p:nvCxnSpPr>
                <p:spPr>
                  <a:xfrm>
                    <a:off x="5834046" y="2956449"/>
                    <a:ext cx="139620" cy="76997"/>
                  </a:xfrm>
                  <a:prstGeom prst="straightConnector1">
                    <a:avLst/>
                  </a:prstGeom>
                  <a:noFill/>
                  <a:ln w="12700" cap="flat" cmpd="sng">
                    <a:solidFill>
                      <a:schemeClr val="dk2"/>
                    </a:solidFill>
                    <a:prstDash val="solid"/>
                    <a:round/>
                    <a:headEnd type="none" w="sm" len="sm"/>
                    <a:tailEnd type="none" w="sm" len="sm"/>
                  </a:ln>
                </p:spPr>
              </p:cxnSp>
              <p:cxnSp>
                <p:nvCxnSpPr>
                  <p:cNvPr id="4686" name="Google Shape;4686;p171"/>
                  <p:cNvCxnSpPr/>
                  <p:nvPr/>
                </p:nvCxnSpPr>
                <p:spPr>
                  <a:xfrm rot="10800000" flipH="1">
                    <a:off x="5973659" y="2956449"/>
                    <a:ext cx="139630" cy="76997"/>
                  </a:xfrm>
                  <a:prstGeom prst="straightConnector1">
                    <a:avLst/>
                  </a:prstGeom>
                  <a:noFill/>
                  <a:ln w="12700" cap="flat" cmpd="sng">
                    <a:solidFill>
                      <a:schemeClr val="dk2"/>
                    </a:solidFill>
                    <a:prstDash val="solid"/>
                    <a:round/>
                    <a:headEnd type="none" w="sm" len="sm"/>
                    <a:tailEnd type="none" w="sm" len="sm"/>
                  </a:ln>
                </p:spPr>
              </p:cxnSp>
              <p:cxnSp>
                <p:nvCxnSpPr>
                  <p:cNvPr id="4687" name="Google Shape;4687;p171"/>
                  <p:cNvCxnSpPr/>
                  <p:nvPr/>
                </p:nvCxnSpPr>
                <p:spPr>
                  <a:xfrm rot="10800000">
                    <a:off x="5973664" y="3033446"/>
                    <a:ext cx="0" cy="153614"/>
                  </a:xfrm>
                  <a:prstGeom prst="straightConnector1">
                    <a:avLst/>
                  </a:prstGeom>
                  <a:noFill/>
                  <a:ln w="12700" cap="flat" cmpd="sng">
                    <a:solidFill>
                      <a:schemeClr val="dk2"/>
                    </a:solidFill>
                    <a:prstDash val="solid"/>
                    <a:round/>
                    <a:headEnd type="none" w="sm" len="sm"/>
                    <a:tailEnd type="none" w="sm" len="sm"/>
                  </a:ln>
                </p:spPr>
              </p:cxnSp>
            </p:grpSp>
          </p:grpSp>
          <p:grpSp>
            <p:nvGrpSpPr>
              <p:cNvPr id="4688" name="Google Shape;4688;p171"/>
              <p:cNvGrpSpPr/>
              <p:nvPr/>
            </p:nvGrpSpPr>
            <p:grpSpPr>
              <a:xfrm>
                <a:off x="9128180" y="4397599"/>
                <a:ext cx="320174" cy="342357"/>
                <a:chOff x="8882196" y="3721867"/>
                <a:chExt cx="285941" cy="305752"/>
              </a:xfrm>
            </p:grpSpPr>
            <p:sp>
              <p:nvSpPr>
                <p:cNvPr id="4689" name="Google Shape;4689;p171"/>
                <p:cNvSpPr/>
                <p:nvPr/>
              </p:nvSpPr>
              <p:spPr>
                <a:xfrm>
                  <a:off x="8901347" y="3950022"/>
                  <a:ext cx="247639" cy="77597"/>
                </a:xfrm>
                <a:prstGeom prst="rect">
                  <a:avLst/>
                </a:pr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0" name="Google Shape;4690;p171"/>
                <p:cNvSpPr/>
                <p:nvPr/>
              </p:nvSpPr>
              <p:spPr>
                <a:xfrm>
                  <a:off x="8882196" y="3721867"/>
                  <a:ext cx="180942" cy="305752"/>
                </a:xfrm>
                <a:custGeom>
                  <a:avLst/>
                  <a:gdLst/>
                  <a:ahLst/>
                  <a:cxnLst/>
                  <a:rect l="l" t="t" r="r" b="b"/>
                  <a:pathLst>
                    <a:path w="2847109" h="4810991" extrusionOk="0">
                      <a:moveTo>
                        <a:pt x="1641764" y="0"/>
                      </a:moveTo>
                      <a:lnTo>
                        <a:pt x="2847109" y="0"/>
                      </a:lnTo>
                      <a:lnTo>
                        <a:pt x="2847109" y="1797627"/>
                      </a:lnTo>
                      <a:lnTo>
                        <a:pt x="290946" y="4810991"/>
                      </a:lnTo>
                      <a:lnTo>
                        <a:pt x="0" y="3647209"/>
                      </a:lnTo>
                      <a:lnTo>
                        <a:pt x="1662546" y="1787236"/>
                      </a:lnTo>
                      <a:lnTo>
                        <a:pt x="1641764" y="0"/>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4691" name="Google Shape;4691;p171"/>
                <p:cNvSpPr/>
                <p:nvPr/>
              </p:nvSpPr>
              <p:spPr>
                <a:xfrm>
                  <a:off x="9035402" y="3857904"/>
                  <a:ext cx="132735" cy="169715"/>
                </a:xfrm>
                <a:custGeom>
                  <a:avLst/>
                  <a:gdLst/>
                  <a:ahLst/>
                  <a:cxnLst/>
                  <a:rect l="l" t="t" r="r" b="b"/>
                  <a:pathLst>
                    <a:path w="2088573" h="2670464" extrusionOk="0">
                      <a:moveTo>
                        <a:pt x="0" y="883227"/>
                      </a:moveTo>
                      <a:lnTo>
                        <a:pt x="737755" y="0"/>
                      </a:lnTo>
                      <a:lnTo>
                        <a:pt x="2088573" y="1517073"/>
                      </a:lnTo>
                      <a:lnTo>
                        <a:pt x="1797627" y="2670464"/>
                      </a:lnTo>
                      <a:lnTo>
                        <a:pt x="0" y="883227"/>
                      </a:lnTo>
                      <a:close/>
                    </a:path>
                  </a:pathLst>
                </a:custGeom>
                <a:solidFill>
                  <a:schemeClr val="lt2"/>
                </a:solidFill>
                <a:ln w="12700" cap="flat" cmpd="sng">
                  <a:solidFill>
                    <a:schemeClr val="dk2"/>
                  </a:solidFill>
                  <a:prstDash val="solid"/>
                  <a:round/>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4692" name="Google Shape;4692;p171"/>
              <p:cNvGrpSpPr/>
              <p:nvPr/>
            </p:nvGrpSpPr>
            <p:grpSpPr>
              <a:xfrm>
                <a:off x="7416979" y="4409674"/>
                <a:ext cx="312189" cy="318206"/>
                <a:chOff x="7158422" y="1607015"/>
                <a:chExt cx="2726357" cy="2778898"/>
              </a:xfrm>
            </p:grpSpPr>
            <p:sp>
              <p:nvSpPr>
                <p:cNvPr id="4693" name="Google Shape;4693;p171"/>
                <p:cNvSpPr/>
                <p:nvPr/>
              </p:nvSpPr>
              <p:spPr>
                <a:xfrm>
                  <a:off x="7158422" y="2971802"/>
                  <a:ext cx="2726357" cy="1414111"/>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4" name="Google Shape;4694;p171"/>
                <p:cNvSpPr/>
                <p:nvPr/>
              </p:nvSpPr>
              <p:spPr>
                <a:xfrm>
                  <a:off x="7158422" y="25214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695" name="Google Shape;4695;p171"/>
                <p:cNvSpPr/>
                <p:nvPr/>
              </p:nvSpPr>
              <p:spPr>
                <a:xfrm>
                  <a:off x="7158422" y="2057402"/>
                  <a:ext cx="2726357" cy="1414113"/>
                </a:xfrm>
                <a:custGeom>
                  <a:avLst/>
                  <a:gdLst/>
                  <a:ahLst/>
                  <a:cxnLst/>
                  <a:rect l="l" t="t" r="r" b="b"/>
                  <a:pathLst>
                    <a:path w="2726357" h="1414112" extrusionOk="0">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chemeClr val="lt2"/>
                </a:solidFill>
                <a:ln w="12700" cap="flat" cmpd="sng">
                  <a:solidFill>
                    <a:schemeClr val="dk2"/>
                  </a:solidFill>
                  <a:prstDash val="solid"/>
                  <a:bevel/>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Arial"/>
                    <a:ea typeface="Arial"/>
                    <a:cs typeface="Arial"/>
                    <a:sym typeface="Arial"/>
                  </a:endParaRPr>
                </a:p>
              </p:txBody>
            </p:sp>
            <p:sp>
              <p:nvSpPr>
                <p:cNvPr id="4696" name="Google Shape;4696;p171"/>
                <p:cNvSpPr/>
                <p:nvPr/>
              </p:nvSpPr>
              <p:spPr>
                <a:xfrm>
                  <a:off x="7158422" y="1607015"/>
                  <a:ext cx="2726357" cy="1414112"/>
                </a:xfrm>
                <a:prstGeom prst="diamond">
                  <a:avLst/>
                </a:prstGeom>
                <a:solidFill>
                  <a:schemeClr val="lt2"/>
                </a:solidFill>
                <a:ln w="12700" cap="flat" cmpd="sng">
                  <a:solidFill>
                    <a:schemeClr val="dk2"/>
                  </a:solidFill>
                  <a:prstDash val="solid"/>
                  <a:bevel/>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sp>
            <p:nvSpPr>
              <p:cNvPr id="4697" name="Google Shape;4697;p171"/>
              <p:cNvSpPr/>
              <p:nvPr/>
            </p:nvSpPr>
            <p:spPr>
              <a:xfrm>
                <a:off x="7427028" y="5442122"/>
                <a:ext cx="292091" cy="298125"/>
              </a:xfrm>
              <a:custGeom>
                <a:avLst/>
                <a:gdLst/>
                <a:ahLst/>
                <a:cxnLst/>
                <a:rect l="l" t="t" r="r" b="b"/>
                <a:pathLst>
                  <a:path w="334" h="341" extrusionOk="0">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698" name="Google Shape;4698;p171"/>
              <p:cNvSpPr txBox="1"/>
              <p:nvPr/>
            </p:nvSpPr>
            <p:spPr>
              <a:xfrm>
                <a:off x="7034085" y="5894601"/>
                <a:ext cx="1077976"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CPU</a:t>
                </a:r>
                <a:endParaRPr/>
              </a:p>
            </p:txBody>
          </p:sp>
          <p:grpSp>
            <p:nvGrpSpPr>
              <p:cNvPr id="4699" name="Google Shape;4699;p171"/>
              <p:cNvGrpSpPr/>
              <p:nvPr/>
            </p:nvGrpSpPr>
            <p:grpSpPr>
              <a:xfrm>
                <a:off x="9133636" y="5492532"/>
                <a:ext cx="309263" cy="197305"/>
                <a:chOff x="5842028" y="2023300"/>
                <a:chExt cx="518306" cy="330673"/>
              </a:xfrm>
            </p:grpSpPr>
            <p:sp>
              <p:nvSpPr>
                <p:cNvPr id="4700" name="Google Shape;4700;p171"/>
                <p:cNvSpPr/>
                <p:nvPr/>
              </p:nvSpPr>
              <p:spPr>
                <a:xfrm>
                  <a:off x="5842028" y="2023300"/>
                  <a:ext cx="518306" cy="284908"/>
                </a:xfrm>
                <a:prstGeom prst="round1Rect">
                  <a:avLst>
                    <a:gd name="adj" fmla="val 19322"/>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nvGrpSpPr>
                <p:cNvPr id="4701" name="Google Shape;4701;p171"/>
                <p:cNvGrpSpPr/>
                <p:nvPr/>
              </p:nvGrpSpPr>
              <p:grpSpPr>
                <a:xfrm>
                  <a:off x="5886781" y="2308208"/>
                  <a:ext cx="423110" cy="45765"/>
                  <a:chOff x="2805041" y="5363936"/>
                  <a:chExt cx="937405" cy="125178"/>
                </a:xfrm>
              </p:grpSpPr>
              <p:grpSp>
                <p:nvGrpSpPr>
                  <p:cNvPr id="4702" name="Google Shape;4702;p171"/>
                  <p:cNvGrpSpPr/>
                  <p:nvPr/>
                </p:nvGrpSpPr>
                <p:grpSpPr>
                  <a:xfrm>
                    <a:off x="2805041" y="5363936"/>
                    <a:ext cx="304800" cy="125178"/>
                    <a:chOff x="685111" y="5810249"/>
                    <a:chExt cx="304800" cy="356348"/>
                  </a:xfrm>
                </p:grpSpPr>
                <p:cxnSp>
                  <p:nvCxnSpPr>
                    <p:cNvPr id="4703" name="Google Shape;4703;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4" name="Google Shape;4704;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5" name="Google Shape;4705;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nvGrpSpPr>
                  <p:cNvPr id="4706" name="Google Shape;4706;p171"/>
                  <p:cNvGrpSpPr/>
                  <p:nvPr/>
                </p:nvGrpSpPr>
                <p:grpSpPr>
                  <a:xfrm>
                    <a:off x="3437646" y="5363936"/>
                    <a:ext cx="304800" cy="125178"/>
                    <a:chOff x="685111" y="5810249"/>
                    <a:chExt cx="304800" cy="356348"/>
                  </a:xfrm>
                </p:grpSpPr>
                <p:cxnSp>
                  <p:nvCxnSpPr>
                    <p:cNvPr id="4707" name="Google Shape;4707;p171"/>
                    <p:cNvCxnSpPr/>
                    <p:nvPr/>
                  </p:nvCxnSpPr>
                  <p:spPr>
                    <a:xfrm>
                      <a:off x="6851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8" name="Google Shape;4708;p171"/>
                    <p:cNvCxnSpPr/>
                    <p:nvPr/>
                  </p:nvCxnSpPr>
                  <p:spPr>
                    <a:xfrm>
                      <a:off x="837511" y="5810249"/>
                      <a:ext cx="0" cy="356348"/>
                    </a:xfrm>
                    <a:prstGeom prst="straightConnector1">
                      <a:avLst/>
                    </a:prstGeom>
                    <a:noFill/>
                    <a:ln w="12700" cap="sq" cmpd="sng">
                      <a:solidFill>
                        <a:schemeClr val="dk2"/>
                      </a:solidFill>
                      <a:prstDash val="solid"/>
                      <a:miter lim="800000"/>
                      <a:headEnd type="none" w="med" len="med"/>
                      <a:tailEnd type="none" w="med" len="med"/>
                    </a:ln>
                  </p:spPr>
                </p:cxnSp>
                <p:cxnSp>
                  <p:nvCxnSpPr>
                    <p:cNvPr id="4709" name="Google Shape;4709;p171"/>
                    <p:cNvCxnSpPr/>
                    <p:nvPr/>
                  </p:nvCxnSpPr>
                  <p:spPr>
                    <a:xfrm>
                      <a:off x="989911" y="5810249"/>
                      <a:ext cx="0" cy="356348"/>
                    </a:xfrm>
                    <a:prstGeom prst="straightConnector1">
                      <a:avLst/>
                    </a:prstGeom>
                    <a:noFill/>
                    <a:ln w="12700" cap="sq" cmpd="sng">
                      <a:solidFill>
                        <a:schemeClr val="dk2"/>
                      </a:solidFill>
                      <a:prstDash val="solid"/>
                      <a:miter lim="800000"/>
                      <a:headEnd type="none" w="med" len="med"/>
                      <a:tailEnd type="none" w="med" len="med"/>
                    </a:ln>
                  </p:spPr>
                </p:cxnSp>
              </p:grpSp>
            </p:grpSp>
            <p:sp>
              <p:nvSpPr>
                <p:cNvPr id="4710" name="Google Shape;4710;p171"/>
                <p:cNvSpPr/>
                <p:nvPr/>
              </p:nvSpPr>
              <p:spPr>
                <a:xfrm>
                  <a:off x="6135172" y="2083744"/>
                  <a:ext cx="158117" cy="164020"/>
                </a:xfrm>
                <a:prstGeom prst="ellipse">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sp>
              <p:nvSpPr>
                <p:cNvPr id="4711" name="Google Shape;4711;p171"/>
                <p:cNvSpPr/>
                <p:nvPr/>
              </p:nvSpPr>
              <p:spPr>
                <a:xfrm>
                  <a:off x="5911951" y="2129519"/>
                  <a:ext cx="156176" cy="80034"/>
                </a:xfrm>
                <a:prstGeom prst="rect">
                  <a:avLst/>
                </a:prstGeom>
                <a:noFill/>
                <a:ln w="12700" cap="sq" cmpd="sng">
                  <a:solidFill>
                    <a:schemeClr val="dk2"/>
                  </a:solidFill>
                  <a:prstDash val="solid"/>
                  <a:miter lim="800000"/>
                  <a:headEnd type="none" w="sm" len="sm"/>
                  <a:tailEnd type="none" w="sm" len="sm"/>
                </a:ln>
              </p:spPr>
              <p:txBody>
                <a:bodyPr spcFirstLastPara="1" wrap="square" lIns="89625" tIns="44800" rIns="89625" bIns="44800" anchor="t" anchorCtr="0">
                  <a:noAutofit/>
                </a:bodyPr>
                <a:lstStyle/>
                <a:p>
                  <a:pPr marL="0" marR="0" lvl="0" indent="0" algn="l" rtl="0">
                    <a:spcBef>
                      <a:spcPts val="0"/>
                    </a:spcBef>
                    <a:spcAft>
                      <a:spcPts val="0"/>
                    </a:spcAft>
                    <a:buNone/>
                  </a:pPr>
                  <a:endParaRPr sz="1729" b="0" i="0" u="none" strike="noStrike" cap="none">
                    <a:solidFill>
                      <a:srgbClr val="0078D4"/>
                    </a:solidFill>
                    <a:latin typeface="Quattrocento Sans"/>
                    <a:ea typeface="Quattrocento Sans"/>
                    <a:cs typeface="Quattrocento Sans"/>
                    <a:sym typeface="Quattrocento Sans"/>
                  </a:endParaRPr>
                </a:p>
              </p:txBody>
            </p:sp>
          </p:grpSp>
          <p:sp>
            <p:nvSpPr>
              <p:cNvPr id="4712" name="Google Shape;4712;p171"/>
              <p:cNvSpPr txBox="1"/>
              <p:nvPr/>
            </p:nvSpPr>
            <p:spPr>
              <a:xfrm>
                <a:off x="8396822" y="5894601"/>
                <a:ext cx="1782890"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GPU</a:t>
                </a:r>
                <a:endParaRPr/>
              </a:p>
            </p:txBody>
          </p:sp>
          <p:grpSp>
            <p:nvGrpSpPr>
              <p:cNvPr id="4713" name="Google Shape;4713;p171"/>
              <p:cNvGrpSpPr/>
              <p:nvPr/>
            </p:nvGrpSpPr>
            <p:grpSpPr>
              <a:xfrm>
                <a:off x="10981129" y="5442109"/>
                <a:ext cx="298124" cy="298124"/>
                <a:chOff x="10035278" y="3218678"/>
                <a:chExt cx="247374" cy="247374"/>
              </a:xfrm>
            </p:grpSpPr>
            <p:grpSp>
              <p:nvGrpSpPr>
                <p:cNvPr id="4714" name="Google Shape;4714;p171"/>
                <p:cNvGrpSpPr/>
                <p:nvPr/>
              </p:nvGrpSpPr>
              <p:grpSpPr>
                <a:xfrm>
                  <a:off x="10035278" y="3218678"/>
                  <a:ext cx="247374" cy="247374"/>
                  <a:chOff x="3485441" y="4505566"/>
                  <a:chExt cx="712494" cy="712494"/>
                </a:xfrm>
              </p:grpSpPr>
              <p:sp>
                <p:nvSpPr>
                  <p:cNvPr id="4715" name="Google Shape;4715;p171"/>
                  <p:cNvSpPr/>
                  <p:nvPr/>
                </p:nvSpPr>
                <p:spPr>
                  <a:xfrm>
                    <a:off x="3565593" y="4585718"/>
                    <a:ext cx="552190" cy="552190"/>
                  </a:xfrm>
                  <a:prstGeom prst="rect">
                    <a:avLst/>
                  </a:pr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l" rtl="0">
                      <a:spcBef>
                        <a:spcPts val="0"/>
                      </a:spcBef>
                      <a:spcAft>
                        <a:spcPts val="0"/>
                      </a:spcAft>
                      <a:buNone/>
                    </a:pPr>
                    <a:endParaRPr sz="2000" b="0" i="0" u="none" strike="noStrike" cap="none">
                      <a:solidFill>
                        <a:srgbClr val="0078D4"/>
                      </a:solidFill>
                      <a:latin typeface="Quattrocento Sans"/>
                      <a:ea typeface="Quattrocento Sans"/>
                      <a:cs typeface="Quattrocento Sans"/>
                      <a:sym typeface="Quattrocento Sans"/>
                    </a:endParaRPr>
                  </a:p>
                </p:txBody>
              </p:sp>
              <p:grpSp>
                <p:nvGrpSpPr>
                  <p:cNvPr id="4716" name="Google Shape;4716;p171"/>
                  <p:cNvGrpSpPr/>
                  <p:nvPr/>
                </p:nvGrpSpPr>
                <p:grpSpPr>
                  <a:xfrm>
                    <a:off x="3485441" y="4677750"/>
                    <a:ext cx="712494" cy="368126"/>
                    <a:chOff x="3485441" y="4677750"/>
                    <a:chExt cx="712494" cy="368126"/>
                  </a:xfrm>
                </p:grpSpPr>
                <p:grpSp>
                  <p:nvGrpSpPr>
                    <p:cNvPr id="4717" name="Google Shape;4717;p171"/>
                    <p:cNvGrpSpPr/>
                    <p:nvPr/>
                  </p:nvGrpSpPr>
                  <p:grpSpPr>
                    <a:xfrm>
                      <a:off x="4117783" y="4677750"/>
                      <a:ext cx="80152" cy="368126"/>
                      <a:chOff x="4117783" y="4677750"/>
                      <a:chExt cx="129006" cy="368126"/>
                    </a:xfrm>
                  </p:grpSpPr>
                  <p:cxnSp>
                    <p:nvCxnSpPr>
                      <p:cNvPr id="4718" name="Google Shape;4718;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19" name="Google Shape;4719;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0" name="Google Shape;4720;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1" name="Google Shape;4721;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22" name="Google Shape;4722;p171"/>
                    <p:cNvGrpSpPr/>
                    <p:nvPr/>
                  </p:nvGrpSpPr>
                  <p:grpSpPr>
                    <a:xfrm>
                      <a:off x="3485441" y="4677750"/>
                      <a:ext cx="80152" cy="368126"/>
                      <a:chOff x="4117783" y="4677750"/>
                      <a:chExt cx="129006" cy="368126"/>
                    </a:xfrm>
                  </p:grpSpPr>
                  <p:cxnSp>
                    <p:nvCxnSpPr>
                      <p:cNvPr id="4723" name="Google Shape;4723;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24" name="Google Shape;4724;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25" name="Google Shape;4725;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26" name="Google Shape;4726;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nvGrpSpPr>
                  <p:cNvPr id="4727" name="Google Shape;4727;p171"/>
                  <p:cNvGrpSpPr/>
                  <p:nvPr/>
                </p:nvGrpSpPr>
                <p:grpSpPr>
                  <a:xfrm rot="5400000">
                    <a:off x="3480396" y="4677750"/>
                    <a:ext cx="712494" cy="368126"/>
                    <a:chOff x="3485441" y="4677750"/>
                    <a:chExt cx="712494" cy="368126"/>
                  </a:xfrm>
                </p:grpSpPr>
                <p:grpSp>
                  <p:nvGrpSpPr>
                    <p:cNvPr id="4728" name="Google Shape;4728;p171"/>
                    <p:cNvGrpSpPr/>
                    <p:nvPr/>
                  </p:nvGrpSpPr>
                  <p:grpSpPr>
                    <a:xfrm>
                      <a:off x="4117783" y="4677750"/>
                      <a:ext cx="80152" cy="368126"/>
                      <a:chOff x="4117783" y="4677750"/>
                      <a:chExt cx="129006" cy="368126"/>
                    </a:xfrm>
                  </p:grpSpPr>
                  <p:cxnSp>
                    <p:nvCxnSpPr>
                      <p:cNvPr id="4729" name="Google Shape;4729;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0" name="Google Shape;4730;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1" name="Google Shape;4731;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2" name="Google Shape;4732;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nvGrpSpPr>
                    <p:cNvPr id="4733" name="Google Shape;4733;p171"/>
                    <p:cNvGrpSpPr/>
                    <p:nvPr/>
                  </p:nvGrpSpPr>
                  <p:grpSpPr>
                    <a:xfrm>
                      <a:off x="3485441" y="4677750"/>
                      <a:ext cx="80152" cy="368126"/>
                      <a:chOff x="4117783" y="4677750"/>
                      <a:chExt cx="129006" cy="368126"/>
                    </a:xfrm>
                  </p:grpSpPr>
                  <p:cxnSp>
                    <p:nvCxnSpPr>
                      <p:cNvPr id="4734" name="Google Shape;4734;p171"/>
                      <p:cNvCxnSpPr/>
                      <p:nvPr/>
                    </p:nvCxnSpPr>
                    <p:spPr>
                      <a:xfrm>
                        <a:off x="4117783" y="4677750"/>
                        <a:ext cx="129006" cy="0"/>
                      </a:xfrm>
                      <a:prstGeom prst="straightConnector1">
                        <a:avLst/>
                      </a:prstGeom>
                      <a:noFill/>
                      <a:ln w="12700" cap="flat" cmpd="sng">
                        <a:solidFill>
                          <a:schemeClr val="dk2"/>
                        </a:solidFill>
                        <a:prstDash val="solid"/>
                        <a:round/>
                        <a:headEnd type="none" w="sm" len="sm"/>
                        <a:tailEnd type="none" w="sm" len="sm"/>
                      </a:ln>
                    </p:spPr>
                  </p:cxnSp>
                  <p:cxnSp>
                    <p:nvCxnSpPr>
                      <p:cNvPr id="4735" name="Google Shape;4735;p171"/>
                      <p:cNvCxnSpPr/>
                      <p:nvPr/>
                    </p:nvCxnSpPr>
                    <p:spPr>
                      <a:xfrm>
                        <a:off x="4117783" y="4769781"/>
                        <a:ext cx="129006" cy="0"/>
                      </a:xfrm>
                      <a:prstGeom prst="straightConnector1">
                        <a:avLst/>
                      </a:prstGeom>
                      <a:noFill/>
                      <a:ln w="12700" cap="flat" cmpd="sng">
                        <a:solidFill>
                          <a:schemeClr val="dk2"/>
                        </a:solidFill>
                        <a:prstDash val="solid"/>
                        <a:round/>
                        <a:headEnd type="none" w="sm" len="sm"/>
                        <a:tailEnd type="none" w="sm" len="sm"/>
                      </a:ln>
                    </p:spPr>
                  </p:cxnSp>
                  <p:cxnSp>
                    <p:nvCxnSpPr>
                      <p:cNvPr id="4736" name="Google Shape;4736;p171"/>
                      <p:cNvCxnSpPr/>
                      <p:nvPr/>
                    </p:nvCxnSpPr>
                    <p:spPr>
                      <a:xfrm>
                        <a:off x="4117783" y="4953845"/>
                        <a:ext cx="129006" cy="0"/>
                      </a:xfrm>
                      <a:prstGeom prst="straightConnector1">
                        <a:avLst/>
                      </a:prstGeom>
                      <a:noFill/>
                      <a:ln w="12700" cap="flat" cmpd="sng">
                        <a:solidFill>
                          <a:schemeClr val="dk2"/>
                        </a:solidFill>
                        <a:prstDash val="solid"/>
                        <a:round/>
                        <a:headEnd type="none" w="sm" len="sm"/>
                        <a:tailEnd type="none" w="sm" len="sm"/>
                      </a:ln>
                    </p:spPr>
                  </p:cxnSp>
                  <p:cxnSp>
                    <p:nvCxnSpPr>
                      <p:cNvPr id="4737" name="Google Shape;4737;p171"/>
                      <p:cNvCxnSpPr/>
                      <p:nvPr/>
                    </p:nvCxnSpPr>
                    <p:spPr>
                      <a:xfrm>
                        <a:off x="4117783" y="5045876"/>
                        <a:ext cx="129006" cy="0"/>
                      </a:xfrm>
                      <a:prstGeom prst="straightConnector1">
                        <a:avLst/>
                      </a:prstGeom>
                      <a:noFill/>
                      <a:ln w="12700" cap="flat" cmpd="sng">
                        <a:solidFill>
                          <a:schemeClr val="dk2"/>
                        </a:solidFill>
                        <a:prstDash val="solid"/>
                        <a:round/>
                        <a:headEnd type="none" w="sm" len="sm"/>
                        <a:tailEnd type="none" w="sm" len="sm"/>
                      </a:ln>
                    </p:spPr>
                  </p:cxnSp>
                </p:grpSp>
              </p:grpSp>
            </p:grpSp>
            <p:sp>
              <p:nvSpPr>
                <p:cNvPr id="4738" name="Google Shape;4738;p171"/>
                <p:cNvSpPr/>
                <p:nvPr/>
              </p:nvSpPr>
              <p:spPr>
                <a:xfrm>
                  <a:off x="10124345" y="3293573"/>
                  <a:ext cx="71612" cy="91319"/>
                </a:xfrm>
                <a:custGeom>
                  <a:avLst/>
                  <a:gdLst/>
                  <a:ahLst/>
                  <a:cxnLst/>
                  <a:rect l="l" t="t" r="r" b="b"/>
                  <a:pathLst>
                    <a:path w="974972" h="1504393" extrusionOk="0">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0078D4"/>
                    </a:solidFill>
                    <a:latin typeface="Quattrocento Sans"/>
                    <a:ea typeface="Quattrocento Sans"/>
                    <a:cs typeface="Quattrocento Sans"/>
                    <a:sym typeface="Quattrocento Sans"/>
                  </a:endParaRPr>
                </a:p>
              </p:txBody>
            </p:sp>
          </p:grpSp>
          <p:sp>
            <p:nvSpPr>
              <p:cNvPr id="4739" name="Google Shape;4739;p171"/>
              <p:cNvSpPr txBox="1"/>
              <p:nvPr/>
            </p:nvSpPr>
            <p:spPr>
              <a:xfrm>
                <a:off x="10938515" y="5894601"/>
                <a:ext cx="383435" cy="323165"/>
              </a:xfrm>
              <a:prstGeom prst="rect">
                <a:avLst/>
              </a:prstGeom>
              <a:noFill/>
              <a:ln>
                <a:noFill/>
              </a:ln>
            </p:spPr>
            <p:txBody>
              <a:bodyPr spcFirstLastPara="1" wrap="square" lIns="0" tIns="0" rIns="0" bIns="182850" anchor="b" anchorCtr="0">
                <a:noAutofit/>
              </a:bodyPr>
              <a:lstStyle/>
              <a:p>
                <a:pPr marL="0" marR="0" lvl="0" indent="0" algn="ctr" rtl="0">
                  <a:lnSpc>
                    <a:spcPct val="90000"/>
                  </a:lnSpc>
                  <a:spcBef>
                    <a:spcPts val="0"/>
                  </a:spcBef>
                  <a:spcAft>
                    <a:spcPts val="0"/>
                  </a:spcAft>
                  <a:buClr>
                    <a:srgbClr val="000000"/>
                  </a:buClr>
                  <a:buSzPts val="1000"/>
                  <a:buFont typeface="Quattrocento Sans"/>
                  <a:buNone/>
                </a:pPr>
                <a:r>
                  <a:rPr lang="en-US" sz="1000" b="0" i="0" u="none" strike="noStrike" cap="none">
                    <a:solidFill>
                      <a:srgbClr val="000000"/>
                    </a:solidFill>
                    <a:latin typeface="Quattrocento Sans"/>
                    <a:ea typeface="Quattrocento Sans"/>
                    <a:cs typeface="Quattrocento Sans"/>
                    <a:sym typeface="Quattrocento Sans"/>
                  </a:rPr>
                  <a:t>FPGA</a:t>
                </a:r>
                <a:endParaRPr/>
              </a:p>
            </p:txBody>
          </p:sp>
          <p:grpSp>
            <p:nvGrpSpPr>
              <p:cNvPr id="4740" name="Google Shape;4740;p171"/>
              <p:cNvGrpSpPr/>
              <p:nvPr/>
            </p:nvGrpSpPr>
            <p:grpSpPr>
              <a:xfrm>
                <a:off x="10932876" y="2478114"/>
                <a:ext cx="349295" cy="297138"/>
                <a:chOff x="11238522" y="2214151"/>
                <a:chExt cx="394713" cy="335774"/>
              </a:xfrm>
            </p:grpSpPr>
            <p:grpSp>
              <p:nvGrpSpPr>
                <p:cNvPr id="4741" name="Google Shape;4741;p171"/>
                <p:cNvGrpSpPr/>
                <p:nvPr/>
              </p:nvGrpSpPr>
              <p:grpSpPr>
                <a:xfrm>
                  <a:off x="11238522" y="2214151"/>
                  <a:ext cx="394713" cy="335774"/>
                  <a:chOff x="2107244" y="1575258"/>
                  <a:chExt cx="310993" cy="264555"/>
                </a:xfrm>
              </p:grpSpPr>
              <p:grpSp>
                <p:nvGrpSpPr>
                  <p:cNvPr id="4742" name="Google Shape;4742;p171"/>
                  <p:cNvGrpSpPr/>
                  <p:nvPr/>
                </p:nvGrpSpPr>
                <p:grpSpPr>
                  <a:xfrm>
                    <a:off x="2107244" y="1575258"/>
                    <a:ext cx="310993" cy="264555"/>
                    <a:chOff x="2107244" y="1575258"/>
                    <a:chExt cx="310993" cy="264555"/>
                  </a:xfrm>
                </p:grpSpPr>
                <p:sp>
                  <p:nvSpPr>
                    <p:cNvPr id="4743" name="Google Shape;4743;p171"/>
                    <p:cNvSpPr/>
                    <p:nvPr/>
                  </p:nvSpPr>
                  <p:spPr>
                    <a:xfrm>
                      <a:off x="2107244" y="1575258"/>
                      <a:ext cx="310993" cy="264555"/>
                    </a:xfrm>
                    <a:prstGeom prst="rect">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cxnSp>
                  <p:nvCxnSpPr>
                    <p:cNvPr id="4744" name="Google Shape;4744;p171"/>
                    <p:cNvCxnSpPr/>
                    <p:nvPr/>
                  </p:nvCxnSpPr>
                  <p:spPr>
                    <a:xfrm rot="10800000">
                      <a:off x="2107244" y="1647026"/>
                      <a:ext cx="310993" cy="0"/>
                    </a:xfrm>
                    <a:prstGeom prst="straightConnector1">
                      <a:avLst/>
                    </a:prstGeom>
                    <a:noFill/>
                    <a:ln w="12700" cap="flat" cmpd="sng">
                      <a:solidFill>
                        <a:schemeClr val="dk2"/>
                      </a:solidFill>
                      <a:prstDash val="solid"/>
                      <a:miter lim="800000"/>
                      <a:headEnd type="none" w="med" len="med"/>
                      <a:tailEnd type="none" w="med" len="med"/>
                    </a:ln>
                  </p:spPr>
                </p:cxnSp>
              </p:grpSp>
              <p:grpSp>
                <p:nvGrpSpPr>
                  <p:cNvPr id="4745" name="Google Shape;4745;p171"/>
                  <p:cNvGrpSpPr/>
                  <p:nvPr/>
                </p:nvGrpSpPr>
                <p:grpSpPr>
                  <a:xfrm>
                    <a:off x="2287367" y="1599181"/>
                    <a:ext cx="95690" cy="23923"/>
                    <a:chOff x="2287367" y="1599181"/>
                    <a:chExt cx="95690" cy="23923"/>
                  </a:xfrm>
                </p:grpSpPr>
                <p:sp>
                  <p:nvSpPr>
                    <p:cNvPr id="4746" name="Google Shape;4746;p171"/>
                    <p:cNvSpPr/>
                    <p:nvPr/>
                  </p:nvSpPr>
                  <p:spPr>
                    <a:xfrm>
                      <a:off x="228736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7" name="Google Shape;4747;p171"/>
                    <p:cNvSpPr/>
                    <p:nvPr/>
                  </p:nvSpPr>
                  <p:spPr>
                    <a:xfrm>
                      <a:off x="2322547"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sp>
                  <p:nvSpPr>
                    <p:cNvPr id="4748" name="Google Shape;4748;p171"/>
                    <p:cNvSpPr/>
                    <p:nvPr/>
                  </p:nvSpPr>
                  <p:spPr>
                    <a:xfrm>
                      <a:off x="2359134" y="1599181"/>
                      <a:ext cx="23923" cy="23923"/>
                    </a:xfrm>
                    <a:prstGeom prst="ellipse">
                      <a:avLst/>
                    </a:prstGeom>
                    <a:solidFill>
                      <a:schemeClr val="lt1"/>
                    </a:solidFill>
                    <a:ln w="12700"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3F3F3F"/>
                        </a:solidFill>
                        <a:latin typeface="Quattrocento Sans"/>
                        <a:ea typeface="Quattrocento Sans"/>
                        <a:cs typeface="Quattrocento Sans"/>
                        <a:sym typeface="Quattrocento Sans"/>
                      </a:endParaRPr>
                    </a:p>
                  </p:txBody>
                </p:sp>
              </p:grpSp>
            </p:grpSp>
            <p:sp>
              <p:nvSpPr>
                <p:cNvPr id="4749" name="Google Shape;4749;p171"/>
                <p:cNvSpPr/>
                <p:nvPr/>
              </p:nvSpPr>
              <p:spPr>
                <a:xfrm flipH="1">
                  <a:off x="11292455" y="2354178"/>
                  <a:ext cx="84926" cy="139515"/>
                </a:xfrm>
                <a:custGeom>
                  <a:avLst/>
                  <a:gdLst/>
                  <a:ahLst/>
                  <a:cxnLst/>
                  <a:rect l="l" t="t" r="r" b="b"/>
                  <a:pathLst>
                    <a:path w="250825" h="269875" extrusionOk="0">
                      <a:moveTo>
                        <a:pt x="250825" y="0"/>
                      </a:moveTo>
                      <a:lnTo>
                        <a:pt x="0" y="142875"/>
                      </a:lnTo>
                      <a:lnTo>
                        <a:pt x="250825" y="269875"/>
                      </a:lnTo>
                    </a:path>
                  </a:pathLst>
                </a:custGeom>
                <a:noFill/>
                <a:ln w="127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Quattrocento Sans"/>
                    <a:ea typeface="Quattrocento Sans"/>
                    <a:cs typeface="Quattrocento Sans"/>
                    <a:sym typeface="Quattrocento Sans"/>
                  </a:endParaRPr>
                </a:p>
              </p:txBody>
            </p:sp>
            <p:cxnSp>
              <p:nvCxnSpPr>
                <p:cNvPr id="4750" name="Google Shape;4750;p171"/>
                <p:cNvCxnSpPr/>
                <p:nvPr/>
              </p:nvCxnSpPr>
              <p:spPr>
                <a:xfrm>
                  <a:off x="11392807" y="2493693"/>
                  <a:ext cx="118979" cy="0"/>
                </a:xfrm>
                <a:prstGeom prst="straightConnector1">
                  <a:avLst/>
                </a:prstGeom>
                <a:noFill/>
                <a:ln w="12700" cap="flat" cmpd="sng">
                  <a:solidFill>
                    <a:schemeClr val="dk2"/>
                  </a:solidFill>
                  <a:prstDash val="solid"/>
                  <a:round/>
                  <a:headEnd type="none" w="sm" len="sm"/>
                  <a:tailEnd type="none" w="sm" len="sm"/>
                </a:ln>
              </p:spPr>
            </p:cxnSp>
          </p:grpSp>
          <p:cxnSp>
            <p:nvCxnSpPr>
              <p:cNvPr id="4751" name="Google Shape;4751;p171"/>
              <p:cNvCxnSpPr/>
              <p:nvPr/>
            </p:nvCxnSpPr>
            <p:spPr>
              <a:xfrm>
                <a:off x="526596" y="2244588"/>
                <a:ext cx="11176969" cy="0"/>
              </a:xfrm>
              <a:prstGeom prst="straightConnector1">
                <a:avLst/>
              </a:prstGeom>
              <a:noFill/>
              <a:ln w="15875" cap="rnd" cmpd="sng">
                <a:solidFill>
                  <a:srgbClr val="D9D9D9"/>
                </a:solidFill>
                <a:prstDash val="solid"/>
                <a:round/>
                <a:headEnd type="none" w="sm" len="sm"/>
                <a:tailEnd type="none" w="sm" len="sm"/>
              </a:ln>
            </p:spPr>
          </p:cxnSp>
          <p:cxnSp>
            <p:nvCxnSpPr>
              <p:cNvPr id="4752" name="Google Shape;4752;p171"/>
              <p:cNvCxnSpPr/>
              <p:nvPr/>
            </p:nvCxnSpPr>
            <p:spPr>
              <a:xfrm>
                <a:off x="526596" y="3233463"/>
                <a:ext cx="11176969" cy="0"/>
              </a:xfrm>
              <a:prstGeom prst="straightConnector1">
                <a:avLst/>
              </a:prstGeom>
              <a:noFill/>
              <a:ln w="15875" cap="rnd" cmpd="sng">
                <a:solidFill>
                  <a:srgbClr val="FFFFFF"/>
                </a:solidFill>
                <a:prstDash val="solid"/>
                <a:round/>
                <a:headEnd type="none" w="sm" len="sm"/>
                <a:tailEnd type="none" w="sm" len="sm"/>
              </a:ln>
            </p:spPr>
          </p:cxnSp>
          <p:cxnSp>
            <p:nvCxnSpPr>
              <p:cNvPr id="4753" name="Google Shape;4753;p171"/>
              <p:cNvCxnSpPr/>
              <p:nvPr/>
            </p:nvCxnSpPr>
            <p:spPr>
              <a:xfrm>
                <a:off x="526596" y="5211213"/>
                <a:ext cx="11176969" cy="0"/>
              </a:xfrm>
              <a:prstGeom prst="straightConnector1">
                <a:avLst/>
              </a:prstGeom>
              <a:noFill/>
              <a:ln w="15875" cap="rnd" cmpd="sng">
                <a:solidFill>
                  <a:srgbClr val="FFFFFF"/>
                </a:solidFill>
                <a:prstDash val="solid"/>
                <a:round/>
                <a:headEnd type="none" w="sm" len="sm"/>
                <a:tailEnd type="none" w="sm" len="sm"/>
              </a:ln>
            </p:spPr>
          </p:cxnSp>
          <p:pic>
            <p:nvPicPr>
              <p:cNvPr id="4754" name="Google Shape;4754;p171"/>
              <p:cNvPicPr preferRelativeResize="0"/>
              <p:nvPr/>
            </p:nvPicPr>
            <p:blipFill rotWithShape="1">
              <a:blip r:embed="rId4">
                <a:alphaModFix/>
              </a:blip>
              <a:srcRect/>
              <a:stretch/>
            </p:blipFill>
            <p:spPr>
              <a:xfrm>
                <a:off x="10941642" y="3428041"/>
                <a:ext cx="380308" cy="373064"/>
              </a:xfrm>
              <a:prstGeom prst="rect">
                <a:avLst/>
              </a:prstGeom>
              <a:noFill/>
              <a:ln>
                <a:noFill/>
              </a:ln>
            </p:spPr>
          </p:pic>
          <p:pic>
            <p:nvPicPr>
              <p:cNvPr id="4755" name="Google Shape;4755;p171" descr="A close up of a sign&#10;&#10;Description automatically generated"/>
              <p:cNvPicPr preferRelativeResize="0"/>
              <p:nvPr/>
            </p:nvPicPr>
            <p:blipFill rotWithShape="1">
              <a:blip r:embed="rId5">
                <a:alphaModFix/>
              </a:blip>
              <a:srcRect/>
              <a:stretch/>
            </p:blipFill>
            <p:spPr>
              <a:xfrm>
                <a:off x="7427019" y="2498296"/>
                <a:ext cx="287484" cy="300414"/>
              </a:xfrm>
              <a:prstGeom prst="rect">
                <a:avLst/>
              </a:prstGeom>
              <a:noFill/>
              <a:ln>
                <a:noFill/>
              </a:ln>
            </p:spPr>
          </p:pic>
          <p:pic>
            <p:nvPicPr>
              <p:cNvPr id="4756" name="Google Shape;4756;p171" descr="A picture containing vector graphics&#10;&#10;Description automatically generated"/>
              <p:cNvPicPr preferRelativeResize="0"/>
              <p:nvPr/>
            </p:nvPicPr>
            <p:blipFill rotWithShape="1">
              <a:blip r:embed="rId6">
                <a:alphaModFix/>
              </a:blip>
              <a:srcRect/>
              <a:stretch/>
            </p:blipFill>
            <p:spPr>
              <a:xfrm>
                <a:off x="8609809" y="2432478"/>
                <a:ext cx="349296" cy="399412"/>
              </a:xfrm>
              <a:prstGeom prst="rect">
                <a:avLst/>
              </a:prstGeom>
              <a:noFill/>
              <a:ln>
                <a:noFill/>
              </a:ln>
            </p:spPr>
          </p:pic>
          <p:pic>
            <p:nvPicPr>
              <p:cNvPr id="4757" name="Google Shape;4757;p171" descr="A close up of a sign&#10;&#10;Description automatically generated"/>
              <p:cNvPicPr preferRelativeResize="0"/>
              <p:nvPr/>
            </p:nvPicPr>
            <p:blipFill rotWithShape="1">
              <a:blip r:embed="rId7">
                <a:alphaModFix/>
              </a:blip>
              <a:srcRect/>
              <a:stretch/>
            </p:blipFill>
            <p:spPr>
              <a:xfrm>
                <a:off x="8660275" y="3436517"/>
                <a:ext cx="298830" cy="323165"/>
              </a:xfrm>
              <a:prstGeom prst="rect">
                <a:avLst/>
              </a:prstGeom>
              <a:noFill/>
              <a:ln>
                <a:noFill/>
              </a:ln>
            </p:spPr>
          </p:pic>
          <p:pic>
            <p:nvPicPr>
              <p:cNvPr id="4758" name="Google Shape;4758;p171"/>
              <p:cNvPicPr preferRelativeResize="0"/>
              <p:nvPr/>
            </p:nvPicPr>
            <p:blipFill rotWithShape="1">
              <a:blip r:embed="rId8">
                <a:alphaModFix/>
              </a:blip>
              <a:srcRect/>
              <a:stretch/>
            </p:blipFill>
            <p:spPr>
              <a:xfrm>
                <a:off x="7427019" y="3434373"/>
                <a:ext cx="292099" cy="343181"/>
              </a:xfrm>
              <a:prstGeom prst="rect">
                <a:avLst/>
              </a:prstGeom>
              <a:noFill/>
              <a:ln>
                <a:noFill/>
              </a:ln>
            </p:spPr>
          </p:pic>
          <p:pic>
            <p:nvPicPr>
              <p:cNvPr id="4759" name="Google Shape;4759;p171" descr="A close up of a sign&#10;&#10;Description automatically generated"/>
              <p:cNvPicPr preferRelativeResize="0"/>
              <p:nvPr/>
            </p:nvPicPr>
            <p:blipFill rotWithShape="1">
              <a:blip r:embed="rId9">
                <a:alphaModFix/>
              </a:blip>
              <a:srcRect/>
              <a:stretch/>
            </p:blipFill>
            <p:spPr>
              <a:xfrm>
                <a:off x="9798344" y="2481522"/>
                <a:ext cx="328027" cy="327573"/>
              </a:xfrm>
              <a:prstGeom prst="rect">
                <a:avLst/>
              </a:prstGeom>
              <a:noFill/>
              <a:ln>
                <a:noFill/>
              </a:ln>
            </p:spPr>
          </p:pic>
          <p:pic>
            <p:nvPicPr>
              <p:cNvPr id="4760" name="Google Shape;4760;p171"/>
              <p:cNvPicPr preferRelativeResize="0"/>
              <p:nvPr/>
            </p:nvPicPr>
            <p:blipFill rotWithShape="1">
              <a:blip r:embed="rId10">
                <a:alphaModFix/>
              </a:blip>
              <a:srcRect/>
              <a:stretch/>
            </p:blipFill>
            <p:spPr>
              <a:xfrm>
                <a:off x="9775424" y="3483341"/>
                <a:ext cx="553473" cy="294200"/>
              </a:xfrm>
              <a:prstGeom prst="rect">
                <a:avLst/>
              </a:prstGeom>
              <a:noFill/>
              <a:ln>
                <a:noFill/>
              </a:ln>
            </p:spPr>
          </p:pic>
        </p:grpSp>
        <p:cxnSp>
          <p:nvCxnSpPr>
            <p:cNvPr id="4761" name="Google Shape;4761;p171"/>
            <p:cNvCxnSpPr/>
            <p:nvPr/>
          </p:nvCxnSpPr>
          <p:spPr>
            <a:xfrm>
              <a:off x="526596" y="4222338"/>
              <a:ext cx="11176969" cy="0"/>
            </a:xfrm>
            <a:prstGeom prst="straightConnector1">
              <a:avLst/>
            </a:prstGeom>
            <a:noFill/>
            <a:ln w="15875" cap="rnd" cmpd="sng">
              <a:solidFill>
                <a:srgbClr val="FFFFFF"/>
              </a:solidFill>
              <a:prstDash val="solid"/>
              <a:round/>
              <a:headEnd type="none" w="sm" len="sm"/>
              <a:tailEnd type="none" w="sm" len="sm"/>
            </a:ln>
          </p:spPr>
        </p:cxnSp>
      </p:grpSp>
      <p:sp>
        <p:nvSpPr>
          <p:cNvPr id="4762" name="Google Shape;4762;p171"/>
          <p:cNvSpPr/>
          <p:nvPr/>
        </p:nvSpPr>
        <p:spPr>
          <a:xfrm>
            <a:off x="5664570" y="5580719"/>
            <a:ext cx="894396" cy="119294"/>
          </a:xfrm>
          <a:prstGeom prst="rect">
            <a:avLst/>
          </a:prstGeom>
          <a:solidFill>
            <a:schemeClr val="lt1"/>
          </a:solid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763" name="Google Shape;4763;p171"/>
          <p:cNvSpPr/>
          <p:nvPr/>
        </p:nvSpPr>
        <p:spPr>
          <a:xfrm>
            <a:off x="3412220" y="6328873"/>
            <a:ext cx="453745" cy="254028"/>
          </a:xfrm>
          <a:custGeom>
            <a:avLst/>
            <a:gdLst/>
            <a:ahLst/>
            <a:cxnLst/>
            <a:rect l="l" t="t" r="r" b="b"/>
            <a:pathLst>
              <a:path w="509" h="281" extrusionOk="0">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cap="flat" cmpd="sng">
            <a:solidFill>
              <a:schemeClr val="dk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000" b="0" i="0" u="none" strike="noStrike" cap="none">
              <a:solidFill>
                <a:srgbClr val="333333"/>
              </a:solidFill>
              <a:latin typeface="Quattrocento Sans"/>
              <a:ea typeface="Quattrocento Sans"/>
              <a:cs typeface="Quattrocento Sans"/>
              <a:sym typeface="Quattrocento Sans"/>
            </a:endParaRPr>
          </a:p>
        </p:txBody>
      </p:sp>
      <p:grpSp>
        <p:nvGrpSpPr>
          <p:cNvPr id="4764" name="Google Shape;4764;p171"/>
          <p:cNvGrpSpPr/>
          <p:nvPr/>
        </p:nvGrpSpPr>
        <p:grpSpPr>
          <a:xfrm>
            <a:off x="9301312" y="6304884"/>
            <a:ext cx="289992" cy="288751"/>
            <a:chOff x="5775130" y="5528944"/>
            <a:chExt cx="187018" cy="188120"/>
          </a:xfrm>
        </p:grpSpPr>
        <p:grpSp>
          <p:nvGrpSpPr>
            <p:cNvPr id="4765" name="Google Shape;4765;p171"/>
            <p:cNvGrpSpPr/>
            <p:nvPr/>
          </p:nvGrpSpPr>
          <p:grpSpPr>
            <a:xfrm flipH="1">
              <a:off x="5775130" y="5528944"/>
              <a:ext cx="187018" cy="188120"/>
              <a:chOff x="7749590" y="2876913"/>
              <a:chExt cx="187018" cy="188120"/>
            </a:xfrm>
          </p:grpSpPr>
          <p:sp>
            <p:nvSpPr>
              <p:cNvPr id="4766" name="Google Shape;4766;p171"/>
              <p:cNvSpPr/>
              <p:nvPr/>
            </p:nvSpPr>
            <p:spPr>
              <a:xfrm>
                <a:off x="7749616" y="2951946"/>
                <a:ext cx="111966" cy="113087"/>
              </a:xfrm>
              <a:custGeom>
                <a:avLst/>
                <a:gdLst/>
                <a:ahLst/>
                <a:cxnLst/>
                <a:rect l="l" t="t" r="r" b="b"/>
                <a:pathLst>
                  <a:path w="46" h="47" extrusionOk="0">
                    <a:moveTo>
                      <a:pt x="0" y="0"/>
                    </a:moveTo>
                    <a:cubicBezTo>
                      <a:pt x="25" y="0"/>
                      <a:pt x="46" y="21"/>
                      <a:pt x="46" y="47"/>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7" name="Google Shape;4767;p171"/>
              <p:cNvSpPr/>
              <p:nvPr/>
            </p:nvSpPr>
            <p:spPr>
              <a:xfrm>
                <a:off x="7749590" y="2916113"/>
                <a:ext cx="150035" cy="148916"/>
              </a:xfrm>
              <a:custGeom>
                <a:avLst/>
                <a:gdLst/>
                <a:ahLst/>
                <a:cxnLst/>
                <a:rect l="l" t="t" r="r" b="b"/>
                <a:pathLst>
                  <a:path w="62" h="62" extrusionOk="0">
                    <a:moveTo>
                      <a:pt x="0" y="0"/>
                    </a:moveTo>
                    <a:cubicBezTo>
                      <a:pt x="34" y="0"/>
                      <a:pt x="62" y="27"/>
                      <a:pt x="62" y="62"/>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sp>
            <p:nvSpPr>
              <p:cNvPr id="4768" name="Google Shape;4768;p171"/>
              <p:cNvSpPr/>
              <p:nvPr/>
            </p:nvSpPr>
            <p:spPr>
              <a:xfrm>
                <a:off x="7749625" y="2876913"/>
                <a:ext cx="186983" cy="188103"/>
              </a:xfrm>
              <a:custGeom>
                <a:avLst/>
                <a:gdLst/>
                <a:ahLst/>
                <a:cxnLst/>
                <a:rect l="l" t="t" r="r" b="b"/>
                <a:pathLst>
                  <a:path w="77" h="78" extrusionOk="0">
                    <a:moveTo>
                      <a:pt x="0" y="0"/>
                    </a:moveTo>
                    <a:cubicBezTo>
                      <a:pt x="42" y="0"/>
                      <a:pt x="77" y="35"/>
                      <a:pt x="77" y="78"/>
                    </a:cubicBezTo>
                  </a:path>
                </a:pathLst>
              </a:custGeom>
              <a:noFill/>
              <a:ln w="19050" cap="flat" cmpd="sng">
                <a:solidFill>
                  <a:schemeClr val="dk2"/>
                </a:solidFill>
                <a:prstDash val="solid"/>
                <a:miter lim="800000"/>
                <a:headEnd type="none" w="sm" len="sm"/>
                <a:tailEnd type="none" w="sm" len="sm"/>
              </a:ln>
            </p:spPr>
            <p:txBody>
              <a:bodyPr spcFirstLastPara="1" wrap="square" lIns="72400" tIns="36200" rIns="72400" bIns="36200" anchor="t" anchorCtr="0">
                <a:noAutofit/>
              </a:bodyPr>
              <a:lstStyle/>
              <a:p>
                <a:pPr marL="0" marR="0" lvl="0" indent="0" algn="l" rtl="0">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69" name="Google Shape;4769;p171"/>
            <p:cNvSpPr/>
            <p:nvPr/>
          </p:nvSpPr>
          <p:spPr>
            <a:xfrm>
              <a:off x="5900501" y="5653212"/>
              <a:ext cx="56859" cy="56859"/>
            </a:xfrm>
            <a:prstGeom prst="ellipse">
              <a:avLst/>
            </a:prstGeom>
            <a:noFill/>
            <a:ln w="19050" cap="flat" cmpd="sng">
              <a:solidFill>
                <a:schemeClr val="dk2"/>
              </a:solidFill>
              <a:prstDash val="solid"/>
              <a:miter lim="800000"/>
              <a:headEnd type="none" w="sm" len="sm"/>
              <a:tailEnd type="none" w="sm" len="sm"/>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endParaRPr sz="1000" b="0" i="0" u="none" strike="noStrike" cap="none">
                <a:solidFill>
                  <a:srgbClr val="FFFFFF"/>
                </a:solidFill>
                <a:latin typeface="Quattrocento Sans"/>
                <a:ea typeface="Quattrocento Sans"/>
                <a:cs typeface="Quattrocento Sans"/>
                <a:sym typeface="Quattrocento Sans"/>
              </a:endParaRPr>
            </a:p>
          </p:txBody>
        </p:sp>
      </p:grpSp>
      <p:sp>
        <p:nvSpPr>
          <p:cNvPr id="4770" name="Google Shape;4770;p171"/>
          <p:cNvSpPr txBox="1"/>
          <p:nvPr/>
        </p:nvSpPr>
        <p:spPr>
          <a:xfrm>
            <a:off x="3763757" y="6044673"/>
            <a:ext cx="5549400" cy="544800"/>
          </a:xfrm>
          <a:prstGeom prst="rect">
            <a:avLst/>
          </a:prstGeom>
          <a:noFill/>
          <a:ln>
            <a:noFill/>
          </a:ln>
        </p:spPr>
        <p:txBody>
          <a:bodyPr spcFirstLastPara="1" wrap="square" lIns="182850" tIns="146275" rIns="182850" bIns="146275" anchor="t" anchorCtr="0">
            <a:noAutofit/>
          </a:bodyPr>
          <a:lstStyle/>
          <a:p>
            <a:pPr marL="0" marR="0" lvl="0" indent="0" algn="ctr" rtl="0">
              <a:lnSpc>
                <a:spcPct val="90000"/>
              </a:lnSpc>
              <a:spcBef>
                <a:spcPts val="0"/>
              </a:spcBef>
              <a:spcAft>
                <a:spcPts val="0"/>
              </a:spcAft>
              <a:buNone/>
            </a:pPr>
            <a:r>
              <a:rPr lang="en-US" sz="2000" b="1" i="0" u="none" strike="noStrike" cap="none">
                <a:solidFill>
                  <a:srgbClr val="000000"/>
                </a:solidFill>
                <a:latin typeface="Calibri"/>
                <a:ea typeface="Calibri"/>
                <a:cs typeface="Calibri"/>
                <a:sym typeface="Calibri"/>
              </a:rPr>
              <a:t>From the Intelligent Cloud to the Intelligent Edge</a:t>
            </a:r>
            <a:endParaRPr sz="2000">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648"/>
                                        </p:tgtEl>
                                        <p:attrNameLst>
                                          <p:attrName>style.visibility</p:attrName>
                                        </p:attrNameLst>
                                      </p:cBhvr>
                                      <p:to>
                                        <p:strVal val="visible"/>
                                      </p:to>
                                    </p:set>
                                    <p:animEffect transition="in" filter="fade">
                                      <p:cBhvr>
                                        <p:cTn id="7" dur="500"/>
                                        <p:tgtEl>
                                          <p:spTgt spid="4648"/>
                                        </p:tgtEl>
                                      </p:cBhvr>
                                    </p:animEffect>
                                  </p:childTnLst>
                                </p:cTn>
                              </p:par>
                              <p:par>
                                <p:cTn id="8" presetID="10" presetClass="entr" presetSubtype="0" fill="hold" nodeType="withEffect">
                                  <p:stCondLst>
                                    <p:cond delay="1000"/>
                                  </p:stCondLst>
                                  <p:childTnLst>
                                    <p:set>
                                      <p:cBhvr>
                                        <p:cTn id="9" dur="1" fill="hold">
                                          <p:stCondLst>
                                            <p:cond delay="0"/>
                                          </p:stCondLst>
                                        </p:cTn>
                                        <p:tgtEl>
                                          <p:spTgt spid="4770"/>
                                        </p:tgtEl>
                                        <p:attrNameLst>
                                          <p:attrName>style.visibility</p:attrName>
                                        </p:attrNameLst>
                                      </p:cBhvr>
                                      <p:to>
                                        <p:strVal val="visible"/>
                                      </p:to>
                                    </p:set>
                                    <p:animEffect transition="in" filter="fade">
                                      <p:cBhvr>
                                        <p:cTn id="10" dur="500"/>
                                        <p:tgtEl>
                                          <p:spTgt spid="4770"/>
                                        </p:tgtEl>
                                      </p:cBhvr>
                                    </p:animEffect>
                                  </p:childTnLst>
                                </p:cTn>
                              </p:par>
                              <p:par>
                                <p:cTn id="11" presetID="10" presetClass="entr" presetSubtype="0" fill="hold" nodeType="withEffect">
                                  <p:stCondLst>
                                    <p:cond delay="1000"/>
                                  </p:stCondLst>
                                  <p:childTnLst>
                                    <p:set>
                                      <p:cBhvr>
                                        <p:cTn id="12" dur="1" fill="hold">
                                          <p:stCondLst>
                                            <p:cond delay="0"/>
                                          </p:stCondLst>
                                        </p:cTn>
                                        <p:tgtEl>
                                          <p:spTgt spid="4763"/>
                                        </p:tgtEl>
                                        <p:attrNameLst>
                                          <p:attrName>style.visibility</p:attrName>
                                        </p:attrNameLst>
                                      </p:cBhvr>
                                      <p:to>
                                        <p:strVal val="visible"/>
                                      </p:to>
                                    </p:set>
                                    <p:animEffect transition="in" filter="fade">
                                      <p:cBhvr>
                                        <p:cTn id="13" dur="500"/>
                                        <p:tgtEl>
                                          <p:spTgt spid="4763"/>
                                        </p:tgtEl>
                                      </p:cBhvr>
                                    </p:animEffect>
                                  </p:childTnLst>
                                </p:cTn>
                              </p:par>
                              <p:par>
                                <p:cTn id="14" presetID="10" presetClass="entr" presetSubtype="0" fill="hold" nodeType="withEffect">
                                  <p:stCondLst>
                                    <p:cond delay="1000"/>
                                  </p:stCondLst>
                                  <p:childTnLst>
                                    <p:set>
                                      <p:cBhvr>
                                        <p:cTn id="15" dur="1" fill="hold">
                                          <p:stCondLst>
                                            <p:cond delay="0"/>
                                          </p:stCondLst>
                                        </p:cTn>
                                        <p:tgtEl>
                                          <p:spTgt spid="4764"/>
                                        </p:tgtEl>
                                        <p:attrNameLst>
                                          <p:attrName>style.visibility</p:attrName>
                                        </p:attrNameLst>
                                      </p:cBhvr>
                                      <p:to>
                                        <p:strVal val="visible"/>
                                      </p:to>
                                    </p:set>
                                    <p:animEffect transition="in" filter="fade">
                                      <p:cBhvr>
                                        <p:cTn id="16" dur="500"/>
                                        <p:tgtEl>
                                          <p:spTgt spid="4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4060697" y="3344036"/>
            <a:ext cx="4067175" cy="635000"/>
          </a:xfrm>
          <a:prstGeom prst="rect">
            <a:avLst/>
          </a:prstGeom>
        </p:spPr>
        <p:txBody>
          <a:bodyPr vert="horz" wrap="square" lIns="0" tIns="12065" rIns="0" bIns="0" rtlCol="0">
            <a:spAutoFit/>
          </a:bodyPr>
          <a:lstStyle/>
          <a:p>
            <a:pPr marL="12700">
              <a:lnSpc>
                <a:spcPct val="100000"/>
              </a:lnSpc>
              <a:spcBef>
                <a:spcPts val="95"/>
              </a:spcBef>
            </a:pPr>
            <a:r>
              <a:rPr sz="4000" b="1" spc="-20" dirty="0">
                <a:solidFill>
                  <a:srgbClr val="FFFFFF"/>
                </a:solidFill>
                <a:latin typeface="Segoe UI Semibold"/>
                <a:cs typeface="Segoe UI Semibold"/>
              </a:rPr>
              <a:t>Power </a:t>
            </a:r>
            <a:r>
              <a:rPr sz="4000" b="1" spc="5" dirty="0">
                <a:solidFill>
                  <a:srgbClr val="FFFFFF"/>
                </a:solidFill>
                <a:latin typeface="Segoe UI Semibold"/>
                <a:cs typeface="Segoe UI Semibold"/>
              </a:rPr>
              <a:t>BI</a:t>
            </a:r>
            <a:r>
              <a:rPr sz="4000" b="1" spc="120" dirty="0">
                <a:solidFill>
                  <a:srgbClr val="FFFFFF"/>
                </a:solidFill>
                <a:latin typeface="Segoe UI Semibold"/>
                <a:cs typeface="Segoe UI Semibold"/>
              </a:rPr>
              <a:t> </a:t>
            </a:r>
            <a:r>
              <a:rPr sz="4000" b="1" spc="5" dirty="0">
                <a:solidFill>
                  <a:srgbClr val="FFFFFF"/>
                </a:solidFill>
                <a:latin typeface="Segoe UI Semibold"/>
                <a:cs typeface="Segoe UI Semibold"/>
              </a:rPr>
              <a:t>AutoML</a:t>
            </a:r>
            <a:endParaRPr sz="4000">
              <a:latin typeface="Segoe UI Semibold"/>
              <a:cs typeface="Segoe UI Semibold"/>
            </a:endParaRPr>
          </a:p>
        </p:txBody>
      </p:sp>
      <p:sp>
        <p:nvSpPr>
          <p:cNvPr id="4" name="object 4"/>
          <p:cNvSpPr/>
          <p:nvPr/>
        </p:nvSpPr>
        <p:spPr>
          <a:xfrm>
            <a:off x="5347715" y="1391411"/>
            <a:ext cx="1496695" cy="1496695"/>
          </a:xfrm>
          <a:custGeom>
            <a:avLst/>
            <a:gdLst/>
            <a:ahLst/>
            <a:cxnLst/>
            <a:rect l="l" t="t" r="r" b="b"/>
            <a:pathLst>
              <a:path w="1496695" h="1496695">
                <a:moveTo>
                  <a:pt x="748411" y="0"/>
                </a:moveTo>
                <a:lnTo>
                  <a:pt x="748030" y="15239"/>
                </a:lnTo>
                <a:lnTo>
                  <a:pt x="786130" y="16128"/>
                </a:lnTo>
                <a:lnTo>
                  <a:pt x="793369" y="16763"/>
                </a:lnTo>
                <a:lnTo>
                  <a:pt x="794512" y="1524"/>
                </a:lnTo>
                <a:lnTo>
                  <a:pt x="786511" y="1015"/>
                </a:lnTo>
                <a:lnTo>
                  <a:pt x="748411" y="0"/>
                </a:lnTo>
                <a:close/>
              </a:path>
              <a:path w="1496695" h="1496695">
                <a:moveTo>
                  <a:pt x="809751" y="2666"/>
                </a:moveTo>
                <a:lnTo>
                  <a:pt x="808609" y="17907"/>
                </a:lnTo>
                <a:lnTo>
                  <a:pt x="823468" y="19050"/>
                </a:lnTo>
                <a:lnTo>
                  <a:pt x="853567" y="22860"/>
                </a:lnTo>
                <a:lnTo>
                  <a:pt x="855599" y="7747"/>
                </a:lnTo>
                <a:lnTo>
                  <a:pt x="824611" y="3810"/>
                </a:lnTo>
                <a:lnTo>
                  <a:pt x="809751" y="2666"/>
                </a:lnTo>
                <a:close/>
              </a:path>
              <a:path w="1496695" h="1496695">
                <a:moveTo>
                  <a:pt x="870966" y="10160"/>
                </a:moveTo>
                <a:lnTo>
                  <a:pt x="868299" y="25273"/>
                </a:lnTo>
                <a:lnTo>
                  <a:pt x="896238" y="30225"/>
                </a:lnTo>
                <a:lnTo>
                  <a:pt x="912749" y="34036"/>
                </a:lnTo>
                <a:lnTo>
                  <a:pt x="916178" y="19176"/>
                </a:lnTo>
                <a:lnTo>
                  <a:pt x="898906" y="15112"/>
                </a:lnTo>
                <a:lnTo>
                  <a:pt x="870966" y="10160"/>
                </a:lnTo>
                <a:close/>
              </a:path>
              <a:path w="1496695" h="1496695">
                <a:moveTo>
                  <a:pt x="931037" y="22605"/>
                </a:moveTo>
                <a:lnTo>
                  <a:pt x="927608" y="37464"/>
                </a:lnTo>
                <a:lnTo>
                  <a:pt x="931672" y="38353"/>
                </a:lnTo>
                <a:lnTo>
                  <a:pt x="966470" y="48260"/>
                </a:lnTo>
                <a:lnTo>
                  <a:pt x="970788" y="49784"/>
                </a:lnTo>
                <a:lnTo>
                  <a:pt x="975741" y="35305"/>
                </a:lnTo>
                <a:lnTo>
                  <a:pt x="970661" y="33654"/>
                </a:lnTo>
                <a:lnTo>
                  <a:pt x="935101" y="23495"/>
                </a:lnTo>
                <a:lnTo>
                  <a:pt x="931037" y="22605"/>
                </a:lnTo>
                <a:close/>
              </a:path>
              <a:path w="1496695" h="1496695">
                <a:moveTo>
                  <a:pt x="990219" y="40259"/>
                </a:moveTo>
                <a:lnTo>
                  <a:pt x="985266" y="54610"/>
                </a:lnTo>
                <a:lnTo>
                  <a:pt x="1000506" y="59816"/>
                </a:lnTo>
                <a:lnTo>
                  <a:pt x="1027684" y="70485"/>
                </a:lnTo>
                <a:lnTo>
                  <a:pt x="1033272" y="56387"/>
                </a:lnTo>
                <a:lnTo>
                  <a:pt x="1005459" y="45338"/>
                </a:lnTo>
                <a:lnTo>
                  <a:pt x="990219" y="40259"/>
                </a:lnTo>
                <a:close/>
              </a:path>
              <a:path w="1496695" h="1496695">
                <a:moveTo>
                  <a:pt x="1047750" y="62484"/>
                </a:moveTo>
                <a:lnTo>
                  <a:pt x="1041400" y="76326"/>
                </a:lnTo>
                <a:lnTo>
                  <a:pt x="1066164" y="87629"/>
                </a:lnTo>
                <a:lnTo>
                  <a:pt x="1082294" y="95885"/>
                </a:lnTo>
                <a:lnTo>
                  <a:pt x="1089279" y="82296"/>
                </a:lnTo>
                <a:lnTo>
                  <a:pt x="1072514" y="73787"/>
                </a:lnTo>
                <a:lnTo>
                  <a:pt x="1047750" y="62484"/>
                </a:lnTo>
                <a:close/>
              </a:path>
              <a:path w="1496695" h="1496695">
                <a:moveTo>
                  <a:pt x="1102868" y="89280"/>
                </a:moveTo>
                <a:lnTo>
                  <a:pt x="1095883" y="102870"/>
                </a:lnTo>
                <a:lnTo>
                  <a:pt x="1097914" y="103886"/>
                </a:lnTo>
                <a:lnTo>
                  <a:pt x="1128522" y="121538"/>
                </a:lnTo>
                <a:lnTo>
                  <a:pt x="1134745" y="125475"/>
                </a:lnTo>
                <a:lnTo>
                  <a:pt x="1143000" y="112649"/>
                </a:lnTo>
                <a:lnTo>
                  <a:pt x="1136142" y="108203"/>
                </a:lnTo>
                <a:lnTo>
                  <a:pt x="1104900" y="90297"/>
                </a:lnTo>
                <a:lnTo>
                  <a:pt x="1102868" y="89280"/>
                </a:lnTo>
                <a:close/>
              </a:path>
              <a:path w="1496695" h="1496695">
                <a:moveTo>
                  <a:pt x="1155827" y="120776"/>
                </a:moveTo>
                <a:lnTo>
                  <a:pt x="1147572" y="133730"/>
                </a:lnTo>
                <a:lnTo>
                  <a:pt x="1158366" y="140588"/>
                </a:lnTo>
                <a:lnTo>
                  <a:pt x="1184910" y="159385"/>
                </a:lnTo>
                <a:lnTo>
                  <a:pt x="1193673" y="147065"/>
                </a:lnTo>
                <a:lnTo>
                  <a:pt x="1166494" y="127635"/>
                </a:lnTo>
                <a:lnTo>
                  <a:pt x="1155827" y="120776"/>
                </a:lnTo>
                <a:close/>
              </a:path>
              <a:path w="1496695" h="1496695">
                <a:moveTo>
                  <a:pt x="1206118" y="156590"/>
                </a:moveTo>
                <a:lnTo>
                  <a:pt x="1196593" y="168528"/>
                </a:lnTo>
                <a:lnTo>
                  <a:pt x="1214628" y="182752"/>
                </a:lnTo>
                <a:lnTo>
                  <a:pt x="1231645" y="197358"/>
                </a:lnTo>
                <a:lnTo>
                  <a:pt x="1241552" y="185927"/>
                </a:lnTo>
                <a:lnTo>
                  <a:pt x="1224153" y="170814"/>
                </a:lnTo>
                <a:lnTo>
                  <a:pt x="1206118" y="156590"/>
                </a:lnTo>
                <a:close/>
              </a:path>
              <a:path w="1496695" h="1496695">
                <a:moveTo>
                  <a:pt x="1253363" y="196214"/>
                </a:moveTo>
                <a:lnTo>
                  <a:pt x="1242822" y="207137"/>
                </a:lnTo>
                <a:lnTo>
                  <a:pt x="1266825" y="230124"/>
                </a:lnTo>
                <a:lnTo>
                  <a:pt x="1275207" y="238887"/>
                </a:lnTo>
                <a:lnTo>
                  <a:pt x="1286256" y="228473"/>
                </a:lnTo>
                <a:lnTo>
                  <a:pt x="1277365" y="219075"/>
                </a:lnTo>
                <a:lnTo>
                  <a:pt x="1253363" y="196214"/>
                </a:lnTo>
                <a:close/>
              </a:path>
              <a:path w="1496695" h="1496695">
                <a:moveTo>
                  <a:pt x="1296797" y="239522"/>
                </a:moveTo>
                <a:lnTo>
                  <a:pt x="1285748" y="249936"/>
                </a:lnTo>
                <a:lnTo>
                  <a:pt x="1291082" y="255524"/>
                </a:lnTo>
                <a:lnTo>
                  <a:pt x="1314068" y="282193"/>
                </a:lnTo>
                <a:lnTo>
                  <a:pt x="1315339" y="283845"/>
                </a:lnTo>
                <a:lnTo>
                  <a:pt x="1327277" y="274447"/>
                </a:lnTo>
                <a:lnTo>
                  <a:pt x="1325499" y="272161"/>
                </a:lnTo>
                <a:lnTo>
                  <a:pt x="1302004" y="245110"/>
                </a:lnTo>
                <a:lnTo>
                  <a:pt x="1296797" y="239522"/>
                </a:lnTo>
                <a:close/>
              </a:path>
              <a:path w="1496695" h="1496695">
                <a:moveTo>
                  <a:pt x="1336675" y="286385"/>
                </a:moveTo>
                <a:lnTo>
                  <a:pt x="1324737" y="295783"/>
                </a:lnTo>
                <a:lnTo>
                  <a:pt x="1335786" y="309879"/>
                </a:lnTo>
                <a:lnTo>
                  <a:pt x="1351661" y="332232"/>
                </a:lnTo>
                <a:lnTo>
                  <a:pt x="1364107" y="323468"/>
                </a:lnTo>
                <a:lnTo>
                  <a:pt x="1347724" y="300482"/>
                </a:lnTo>
                <a:lnTo>
                  <a:pt x="1336675" y="286385"/>
                </a:lnTo>
                <a:close/>
              </a:path>
              <a:path w="1496695" h="1496695">
                <a:moveTo>
                  <a:pt x="1372869" y="336423"/>
                </a:moveTo>
                <a:lnTo>
                  <a:pt x="1360042" y="344550"/>
                </a:lnTo>
                <a:lnTo>
                  <a:pt x="1375283" y="368300"/>
                </a:lnTo>
                <a:lnTo>
                  <a:pt x="1383791" y="383159"/>
                </a:lnTo>
                <a:lnTo>
                  <a:pt x="1397000" y="375665"/>
                </a:lnTo>
                <a:lnTo>
                  <a:pt x="1388110" y="360172"/>
                </a:lnTo>
                <a:lnTo>
                  <a:pt x="1372869" y="336423"/>
                </a:lnTo>
                <a:close/>
              </a:path>
              <a:path w="1496695" h="1496695">
                <a:moveTo>
                  <a:pt x="1404619" y="388874"/>
                </a:moveTo>
                <a:lnTo>
                  <a:pt x="1391412" y="396366"/>
                </a:lnTo>
                <a:lnTo>
                  <a:pt x="1392936" y="399034"/>
                </a:lnTo>
                <a:lnTo>
                  <a:pt x="1409064" y="430657"/>
                </a:lnTo>
                <a:lnTo>
                  <a:pt x="1411732" y="436499"/>
                </a:lnTo>
                <a:lnTo>
                  <a:pt x="1425575" y="430275"/>
                </a:lnTo>
                <a:lnTo>
                  <a:pt x="1422654" y="423672"/>
                </a:lnTo>
                <a:lnTo>
                  <a:pt x="1406143" y="391540"/>
                </a:lnTo>
                <a:lnTo>
                  <a:pt x="1404619" y="388874"/>
                </a:lnTo>
                <a:close/>
              </a:path>
              <a:path w="1496695" h="1496695">
                <a:moveTo>
                  <a:pt x="1431925" y="444118"/>
                </a:moveTo>
                <a:lnTo>
                  <a:pt x="1418082" y="450468"/>
                </a:lnTo>
                <a:lnTo>
                  <a:pt x="1423797" y="463168"/>
                </a:lnTo>
                <a:lnTo>
                  <a:pt x="1435227" y="492378"/>
                </a:lnTo>
                <a:lnTo>
                  <a:pt x="1449451" y="486790"/>
                </a:lnTo>
                <a:lnTo>
                  <a:pt x="1437639" y="456818"/>
                </a:lnTo>
                <a:lnTo>
                  <a:pt x="1431925" y="444118"/>
                </a:lnTo>
                <a:close/>
              </a:path>
              <a:path w="1496695" h="1496695">
                <a:moveTo>
                  <a:pt x="1454658" y="501523"/>
                </a:moveTo>
                <a:lnTo>
                  <a:pt x="1440180" y="506349"/>
                </a:lnTo>
                <a:lnTo>
                  <a:pt x="1448435" y="530478"/>
                </a:lnTo>
                <a:lnTo>
                  <a:pt x="1453768" y="549655"/>
                </a:lnTo>
                <a:lnTo>
                  <a:pt x="1468501" y="545464"/>
                </a:lnTo>
                <a:lnTo>
                  <a:pt x="1462786" y="525652"/>
                </a:lnTo>
                <a:lnTo>
                  <a:pt x="1454658" y="501523"/>
                </a:lnTo>
                <a:close/>
              </a:path>
              <a:path w="1496695" h="1496695">
                <a:moveTo>
                  <a:pt x="1472691" y="560070"/>
                </a:moveTo>
                <a:lnTo>
                  <a:pt x="1457960" y="564261"/>
                </a:lnTo>
                <a:lnTo>
                  <a:pt x="1458340" y="565276"/>
                </a:lnTo>
                <a:lnTo>
                  <a:pt x="1466468" y="600710"/>
                </a:lnTo>
                <a:lnTo>
                  <a:pt x="1467739" y="608076"/>
                </a:lnTo>
                <a:lnTo>
                  <a:pt x="1482725" y="605409"/>
                </a:lnTo>
                <a:lnTo>
                  <a:pt x="1481328" y="597280"/>
                </a:lnTo>
                <a:lnTo>
                  <a:pt x="1472945" y="561086"/>
                </a:lnTo>
                <a:lnTo>
                  <a:pt x="1472691" y="560070"/>
                </a:lnTo>
                <a:close/>
              </a:path>
              <a:path w="1496695" h="1496695">
                <a:moveTo>
                  <a:pt x="1485391" y="620395"/>
                </a:moveTo>
                <a:lnTo>
                  <a:pt x="1470406" y="623062"/>
                </a:lnTo>
                <a:lnTo>
                  <a:pt x="1472818" y="636777"/>
                </a:lnTo>
                <a:lnTo>
                  <a:pt x="1476883" y="668020"/>
                </a:lnTo>
                <a:lnTo>
                  <a:pt x="1491995" y="666114"/>
                </a:lnTo>
                <a:lnTo>
                  <a:pt x="1487932" y="634238"/>
                </a:lnTo>
                <a:lnTo>
                  <a:pt x="1485391" y="620395"/>
                </a:lnTo>
                <a:close/>
              </a:path>
              <a:path w="1496695" h="1496695">
                <a:moveTo>
                  <a:pt x="1493519" y="681609"/>
                </a:moveTo>
                <a:lnTo>
                  <a:pt x="1478280" y="682751"/>
                </a:lnTo>
                <a:lnTo>
                  <a:pt x="1480439" y="710818"/>
                </a:lnTo>
                <a:lnTo>
                  <a:pt x="1480819" y="727963"/>
                </a:lnTo>
                <a:lnTo>
                  <a:pt x="1496060" y="727583"/>
                </a:lnTo>
                <a:lnTo>
                  <a:pt x="1495552" y="709549"/>
                </a:lnTo>
                <a:lnTo>
                  <a:pt x="1493519" y="681609"/>
                </a:lnTo>
                <a:close/>
              </a:path>
              <a:path w="1496695" h="1496695">
                <a:moveTo>
                  <a:pt x="1496440" y="742823"/>
                </a:moveTo>
                <a:lnTo>
                  <a:pt x="1481201" y="743203"/>
                </a:lnTo>
                <a:lnTo>
                  <a:pt x="1481328" y="748411"/>
                </a:lnTo>
                <a:lnTo>
                  <a:pt x="1480439" y="786129"/>
                </a:lnTo>
                <a:lnTo>
                  <a:pt x="1480185" y="788162"/>
                </a:lnTo>
                <a:lnTo>
                  <a:pt x="1495425" y="789304"/>
                </a:lnTo>
                <a:lnTo>
                  <a:pt x="1495562" y="786129"/>
                </a:lnTo>
                <a:lnTo>
                  <a:pt x="1496557" y="748411"/>
                </a:lnTo>
                <a:lnTo>
                  <a:pt x="1496440" y="742823"/>
                </a:lnTo>
                <a:close/>
              </a:path>
              <a:path w="1496695" h="1496695">
                <a:moveTo>
                  <a:pt x="1479041" y="803401"/>
                </a:moveTo>
                <a:lnTo>
                  <a:pt x="1477517" y="823467"/>
                </a:lnTo>
                <a:lnTo>
                  <a:pt x="1474342" y="848487"/>
                </a:lnTo>
                <a:lnTo>
                  <a:pt x="1489456" y="850391"/>
                </a:lnTo>
                <a:lnTo>
                  <a:pt x="1492758" y="824611"/>
                </a:lnTo>
                <a:lnTo>
                  <a:pt x="1494282" y="804545"/>
                </a:lnTo>
                <a:lnTo>
                  <a:pt x="1479041" y="803401"/>
                </a:lnTo>
                <a:close/>
              </a:path>
              <a:path w="1496695" h="1496695">
                <a:moveTo>
                  <a:pt x="1472311" y="863218"/>
                </a:moveTo>
                <a:lnTo>
                  <a:pt x="1466341" y="896238"/>
                </a:lnTo>
                <a:lnTo>
                  <a:pt x="1463675" y="907668"/>
                </a:lnTo>
                <a:lnTo>
                  <a:pt x="1478534" y="911098"/>
                </a:lnTo>
                <a:lnTo>
                  <a:pt x="1481455" y="898905"/>
                </a:lnTo>
                <a:lnTo>
                  <a:pt x="1487297" y="865886"/>
                </a:lnTo>
                <a:lnTo>
                  <a:pt x="1472311" y="863218"/>
                </a:lnTo>
                <a:close/>
              </a:path>
              <a:path w="1496695" h="1496695">
                <a:moveTo>
                  <a:pt x="1460245" y="922527"/>
                </a:moveTo>
                <a:lnTo>
                  <a:pt x="1458214" y="931672"/>
                </a:lnTo>
                <a:lnTo>
                  <a:pt x="1448308" y="966215"/>
                </a:lnTo>
                <a:lnTo>
                  <a:pt x="1463039" y="970407"/>
                </a:lnTo>
                <a:lnTo>
                  <a:pt x="1473073" y="935101"/>
                </a:lnTo>
                <a:lnTo>
                  <a:pt x="1475105" y="925957"/>
                </a:lnTo>
                <a:lnTo>
                  <a:pt x="1460245" y="922527"/>
                </a:lnTo>
                <a:close/>
              </a:path>
              <a:path w="1496695" h="1496695">
                <a:moveTo>
                  <a:pt x="1443609" y="980313"/>
                </a:moveTo>
                <a:lnTo>
                  <a:pt x="1436751" y="1000505"/>
                </a:lnTo>
                <a:lnTo>
                  <a:pt x="1427988" y="1022858"/>
                </a:lnTo>
                <a:lnTo>
                  <a:pt x="1442085" y="1028446"/>
                </a:lnTo>
                <a:lnTo>
                  <a:pt x="1451229" y="1005459"/>
                </a:lnTo>
                <a:lnTo>
                  <a:pt x="1458087" y="985265"/>
                </a:lnTo>
                <a:lnTo>
                  <a:pt x="1443609" y="980313"/>
                </a:lnTo>
                <a:close/>
              </a:path>
              <a:path w="1496695" h="1496695">
                <a:moveTo>
                  <a:pt x="1422400" y="1036701"/>
                </a:moveTo>
                <a:lnTo>
                  <a:pt x="1408938" y="1066164"/>
                </a:lnTo>
                <a:lnTo>
                  <a:pt x="1403095" y="1077722"/>
                </a:lnTo>
                <a:lnTo>
                  <a:pt x="1416685" y="1084579"/>
                </a:lnTo>
                <a:lnTo>
                  <a:pt x="1422781" y="1072514"/>
                </a:lnTo>
                <a:lnTo>
                  <a:pt x="1436242" y="1042924"/>
                </a:lnTo>
                <a:lnTo>
                  <a:pt x="1422400" y="1036701"/>
                </a:lnTo>
                <a:close/>
              </a:path>
              <a:path w="1496695" h="1496695">
                <a:moveTo>
                  <a:pt x="1396238" y="1091311"/>
                </a:moveTo>
                <a:lnTo>
                  <a:pt x="1392809" y="1097914"/>
                </a:lnTo>
                <a:lnTo>
                  <a:pt x="1375156" y="1128522"/>
                </a:lnTo>
                <a:lnTo>
                  <a:pt x="1373886" y="1130300"/>
                </a:lnTo>
                <a:lnTo>
                  <a:pt x="1386713" y="1138554"/>
                </a:lnTo>
                <a:lnTo>
                  <a:pt x="1388237" y="1136141"/>
                </a:lnTo>
                <a:lnTo>
                  <a:pt x="1406398" y="1104773"/>
                </a:lnTo>
                <a:lnTo>
                  <a:pt x="1409700" y="1098168"/>
                </a:lnTo>
                <a:lnTo>
                  <a:pt x="1396238" y="1091311"/>
                </a:lnTo>
                <a:close/>
              </a:path>
              <a:path w="1496695" h="1496695">
                <a:moveTo>
                  <a:pt x="1365758" y="1143253"/>
                </a:moveTo>
                <a:lnTo>
                  <a:pt x="1355979" y="1158366"/>
                </a:lnTo>
                <a:lnTo>
                  <a:pt x="1340104" y="1180591"/>
                </a:lnTo>
                <a:lnTo>
                  <a:pt x="1352550" y="1189482"/>
                </a:lnTo>
                <a:lnTo>
                  <a:pt x="1368933" y="1166495"/>
                </a:lnTo>
                <a:lnTo>
                  <a:pt x="1378585" y="1151382"/>
                </a:lnTo>
                <a:lnTo>
                  <a:pt x="1365758" y="1143253"/>
                </a:lnTo>
                <a:close/>
              </a:path>
              <a:path w="1496695" h="1496695">
                <a:moveTo>
                  <a:pt x="1331214" y="1192529"/>
                </a:moveTo>
                <a:lnTo>
                  <a:pt x="1313814" y="1214627"/>
                </a:lnTo>
                <a:lnTo>
                  <a:pt x="1302512" y="1227709"/>
                </a:lnTo>
                <a:lnTo>
                  <a:pt x="1314068" y="1237614"/>
                </a:lnTo>
                <a:lnTo>
                  <a:pt x="1325753" y="1224152"/>
                </a:lnTo>
                <a:lnTo>
                  <a:pt x="1343152" y="1201927"/>
                </a:lnTo>
                <a:lnTo>
                  <a:pt x="1331214" y="1192529"/>
                </a:lnTo>
                <a:close/>
              </a:path>
              <a:path w="1496695" h="1496695">
                <a:moveTo>
                  <a:pt x="1292606" y="1239265"/>
                </a:moveTo>
                <a:lnTo>
                  <a:pt x="1290828" y="1241425"/>
                </a:lnTo>
                <a:lnTo>
                  <a:pt x="1266570" y="1266825"/>
                </a:lnTo>
                <a:lnTo>
                  <a:pt x="1261490" y="1271651"/>
                </a:lnTo>
                <a:lnTo>
                  <a:pt x="1271905" y="1282700"/>
                </a:lnTo>
                <a:lnTo>
                  <a:pt x="1277619" y="1277365"/>
                </a:lnTo>
                <a:lnTo>
                  <a:pt x="1302258" y="1251330"/>
                </a:lnTo>
                <a:lnTo>
                  <a:pt x="1304163" y="1249172"/>
                </a:lnTo>
                <a:lnTo>
                  <a:pt x="1292606" y="1239265"/>
                </a:lnTo>
                <a:close/>
              </a:path>
              <a:path w="1496695" h="1496695">
                <a:moveTo>
                  <a:pt x="1250441" y="1282191"/>
                </a:moveTo>
                <a:lnTo>
                  <a:pt x="1241043" y="1291082"/>
                </a:lnTo>
                <a:lnTo>
                  <a:pt x="1216533" y="1312164"/>
                </a:lnTo>
                <a:lnTo>
                  <a:pt x="1226439" y="1323721"/>
                </a:lnTo>
                <a:lnTo>
                  <a:pt x="1251585" y="1302003"/>
                </a:lnTo>
                <a:lnTo>
                  <a:pt x="1260856" y="1293240"/>
                </a:lnTo>
                <a:lnTo>
                  <a:pt x="1250441" y="1282191"/>
                </a:lnTo>
                <a:close/>
              </a:path>
              <a:path w="1496695" h="1496695">
                <a:moveTo>
                  <a:pt x="1204849" y="1321562"/>
                </a:moveTo>
                <a:lnTo>
                  <a:pt x="1186814" y="1335786"/>
                </a:lnTo>
                <a:lnTo>
                  <a:pt x="1168527" y="1348739"/>
                </a:lnTo>
                <a:lnTo>
                  <a:pt x="1177416" y="1361186"/>
                </a:lnTo>
                <a:lnTo>
                  <a:pt x="1196213" y="1347724"/>
                </a:lnTo>
                <a:lnTo>
                  <a:pt x="1214247" y="1333500"/>
                </a:lnTo>
                <a:lnTo>
                  <a:pt x="1204849" y="1321562"/>
                </a:lnTo>
                <a:close/>
              </a:path>
              <a:path w="1496695" h="1496695">
                <a:moveTo>
                  <a:pt x="1156462" y="1357249"/>
                </a:moveTo>
                <a:lnTo>
                  <a:pt x="1128268" y="1375283"/>
                </a:lnTo>
                <a:lnTo>
                  <a:pt x="1117854" y="1381252"/>
                </a:lnTo>
                <a:lnTo>
                  <a:pt x="1125474" y="1394460"/>
                </a:lnTo>
                <a:lnTo>
                  <a:pt x="1136396" y="1388110"/>
                </a:lnTo>
                <a:lnTo>
                  <a:pt x="1164589" y="1370076"/>
                </a:lnTo>
                <a:lnTo>
                  <a:pt x="1156462" y="1357249"/>
                </a:lnTo>
                <a:close/>
              </a:path>
              <a:path w="1496695" h="1496695">
                <a:moveTo>
                  <a:pt x="1104646" y="1388872"/>
                </a:moveTo>
                <a:lnTo>
                  <a:pt x="1097534" y="1392936"/>
                </a:lnTo>
                <a:lnTo>
                  <a:pt x="1065911" y="1409064"/>
                </a:lnTo>
                <a:lnTo>
                  <a:pt x="1064768" y="1409573"/>
                </a:lnTo>
                <a:lnTo>
                  <a:pt x="1071118" y="1423415"/>
                </a:lnTo>
                <a:lnTo>
                  <a:pt x="1072896" y="1422653"/>
                </a:lnTo>
                <a:lnTo>
                  <a:pt x="1105154" y="1406143"/>
                </a:lnTo>
                <a:lnTo>
                  <a:pt x="1112266" y="1402079"/>
                </a:lnTo>
                <a:lnTo>
                  <a:pt x="1104646" y="1388872"/>
                </a:lnTo>
                <a:close/>
              </a:path>
              <a:path w="1496695" h="1496695">
                <a:moveTo>
                  <a:pt x="1050925" y="1415923"/>
                </a:moveTo>
                <a:lnTo>
                  <a:pt x="1033399" y="1423797"/>
                </a:lnTo>
                <a:lnTo>
                  <a:pt x="1009142" y="1433322"/>
                </a:lnTo>
                <a:lnTo>
                  <a:pt x="1014730" y="1447546"/>
                </a:lnTo>
                <a:lnTo>
                  <a:pt x="1039749" y="1437639"/>
                </a:lnTo>
                <a:lnTo>
                  <a:pt x="1057275" y="1429765"/>
                </a:lnTo>
                <a:lnTo>
                  <a:pt x="1050925" y="1415923"/>
                </a:lnTo>
                <a:close/>
              </a:path>
              <a:path w="1496695" h="1496695">
                <a:moveTo>
                  <a:pt x="995172" y="1438528"/>
                </a:moveTo>
                <a:lnTo>
                  <a:pt x="966088" y="1448435"/>
                </a:lnTo>
                <a:lnTo>
                  <a:pt x="951992" y="1452372"/>
                </a:lnTo>
                <a:lnTo>
                  <a:pt x="956183" y="1466977"/>
                </a:lnTo>
                <a:lnTo>
                  <a:pt x="970914" y="1462786"/>
                </a:lnTo>
                <a:lnTo>
                  <a:pt x="1000125" y="1453007"/>
                </a:lnTo>
                <a:lnTo>
                  <a:pt x="995172" y="1438528"/>
                </a:lnTo>
                <a:close/>
              </a:path>
              <a:path w="1496695" h="1496695">
                <a:moveTo>
                  <a:pt x="937387" y="1456563"/>
                </a:moveTo>
                <a:lnTo>
                  <a:pt x="931291" y="1458340"/>
                </a:lnTo>
                <a:lnTo>
                  <a:pt x="895858" y="1466468"/>
                </a:lnTo>
                <a:lnTo>
                  <a:pt x="893572" y="1466850"/>
                </a:lnTo>
                <a:lnTo>
                  <a:pt x="896238" y="1481836"/>
                </a:lnTo>
                <a:lnTo>
                  <a:pt x="899287" y="1481327"/>
                </a:lnTo>
                <a:lnTo>
                  <a:pt x="935482" y="1472946"/>
                </a:lnTo>
                <a:lnTo>
                  <a:pt x="941578" y="1471167"/>
                </a:lnTo>
                <a:lnTo>
                  <a:pt x="937387" y="1456563"/>
                </a:lnTo>
                <a:close/>
              </a:path>
              <a:path w="1496695" h="1496695">
                <a:moveTo>
                  <a:pt x="878586" y="1469516"/>
                </a:moveTo>
                <a:lnTo>
                  <a:pt x="859663" y="1472818"/>
                </a:lnTo>
                <a:lnTo>
                  <a:pt x="833755" y="1476248"/>
                </a:lnTo>
                <a:lnTo>
                  <a:pt x="835660" y="1491361"/>
                </a:lnTo>
                <a:lnTo>
                  <a:pt x="862330" y="1487932"/>
                </a:lnTo>
                <a:lnTo>
                  <a:pt x="881253" y="1484502"/>
                </a:lnTo>
                <a:lnTo>
                  <a:pt x="878586" y="1469516"/>
                </a:lnTo>
                <a:close/>
              </a:path>
              <a:path w="1496695" h="1496695">
                <a:moveTo>
                  <a:pt x="819023" y="1477899"/>
                </a:moveTo>
                <a:lnTo>
                  <a:pt x="785749" y="1480439"/>
                </a:lnTo>
                <a:lnTo>
                  <a:pt x="773811" y="1480692"/>
                </a:lnTo>
                <a:lnTo>
                  <a:pt x="774192" y="1495933"/>
                </a:lnTo>
                <a:lnTo>
                  <a:pt x="787019" y="1495552"/>
                </a:lnTo>
                <a:lnTo>
                  <a:pt x="820166" y="1493012"/>
                </a:lnTo>
                <a:lnTo>
                  <a:pt x="819023" y="1477899"/>
                </a:lnTo>
                <a:close/>
              </a:path>
              <a:path w="1496695" h="1496695">
                <a:moveTo>
                  <a:pt x="713232" y="1480439"/>
                </a:moveTo>
                <a:lnTo>
                  <a:pt x="712851" y="1495678"/>
                </a:lnTo>
                <a:lnTo>
                  <a:pt x="748411" y="1496567"/>
                </a:lnTo>
                <a:lnTo>
                  <a:pt x="758951" y="1496314"/>
                </a:lnTo>
                <a:lnTo>
                  <a:pt x="758577" y="1481327"/>
                </a:lnTo>
                <a:lnTo>
                  <a:pt x="748030" y="1481327"/>
                </a:lnTo>
                <a:lnTo>
                  <a:pt x="713232" y="1480439"/>
                </a:lnTo>
                <a:close/>
              </a:path>
              <a:path w="1496695" h="1496695">
                <a:moveTo>
                  <a:pt x="758571" y="1481074"/>
                </a:moveTo>
                <a:lnTo>
                  <a:pt x="748030" y="1481327"/>
                </a:lnTo>
                <a:lnTo>
                  <a:pt x="758577" y="1481327"/>
                </a:lnTo>
                <a:lnTo>
                  <a:pt x="758571" y="1481074"/>
                </a:lnTo>
                <a:close/>
              </a:path>
              <a:path w="1496695" h="1496695">
                <a:moveTo>
                  <a:pt x="653288" y="1474977"/>
                </a:moveTo>
                <a:lnTo>
                  <a:pt x="651383" y="1490090"/>
                </a:lnTo>
                <a:lnTo>
                  <a:pt x="671957" y="1492758"/>
                </a:lnTo>
                <a:lnTo>
                  <a:pt x="697230" y="1494663"/>
                </a:lnTo>
                <a:lnTo>
                  <a:pt x="698373" y="1479423"/>
                </a:lnTo>
                <a:lnTo>
                  <a:pt x="673100" y="1477517"/>
                </a:lnTo>
                <a:lnTo>
                  <a:pt x="653288" y="1474977"/>
                </a:lnTo>
                <a:close/>
              </a:path>
              <a:path w="1496695" h="1496695">
                <a:moveTo>
                  <a:pt x="593979" y="1464945"/>
                </a:moveTo>
                <a:lnTo>
                  <a:pt x="590550" y="1479803"/>
                </a:lnTo>
                <a:lnTo>
                  <a:pt x="597662" y="1481454"/>
                </a:lnTo>
                <a:lnTo>
                  <a:pt x="634492" y="1487932"/>
                </a:lnTo>
                <a:lnTo>
                  <a:pt x="636270" y="1488186"/>
                </a:lnTo>
                <a:lnTo>
                  <a:pt x="638175" y="1473073"/>
                </a:lnTo>
                <a:lnTo>
                  <a:pt x="636524" y="1472818"/>
                </a:lnTo>
                <a:lnTo>
                  <a:pt x="600329" y="1466341"/>
                </a:lnTo>
                <a:lnTo>
                  <a:pt x="593979" y="1464945"/>
                </a:lnTo>
                <a:close/>
              </a:path>
              <a:path w="1496695" h="1496695">
                <a:moveTo>
                  <a:pt x="535305" y="1449704"/>
                </a:moveTo>
                <a:lnTo>
                  <a:pt x="531241" y="1464437"/>
                </a:lnTo>
                <a:lnTo>
                  <a:pt x="561467" y="1473073"/>
                </a:lnTo>
                <a:lnTo>
                  <a:pt x="575691" y="1476375"/>
                </a:lnTo>
                <a:lnTo>
                  <a:pt x="579120" y="1461515"/>
                </a:lnTo>
                <a:lnTo>
                  <a:pt x="564896" y="1458214"/>
                </a:lnTo>
                <a:lnTo>
                  <a:pt x="535305" y="1449704"/>
                </a:lnTo>
                <a:close/>
              </a:path>
              <a:path w="1496695" h="1496695">
                <a:moveTo>
                  <a:pt x="478536" y="1429892"/>
                </a:moveTo>
                <a:lnTo>
                  <a:pt x="472948" y="1443989"/>
                </a:lnTo>
                <a:lnTo>
                  <a:pt x="491236" y="1451228"/>
                </a:lnTo>
                <a:lnTo>
                  <a:pt x="516255" y="1459738"/>
                </a:lnTo>
                <a:lnTo>
                  <a:pt x="521208" y="1445260"/>
                </a:lnTo>
                <a:lnTo>
                  <a:pt x="496062" y="1436751"/>
                </a:lnTo>
                <a:lnTo>
                  <a:pt x="478536" y="1429892"/>
                </a:lnTo>
                <a:close/>
              </a:path>
              <a:path w="1496695" h="1496695">
                <a:moveTo>
                  <a:pt x="423545" y="1405509"/>
                </a:moveTo>
                <a:lnTo>
                  <a:pt x="416560" y="1418971"/>
                </a:lnTo>
                <a:lnTo>
                  <a:pt x="424053" y="1422780"/>
                </a:lnTo>
                <a:lnTo>
                  <a:pt x="457200" y="1437893"/>
                </a:lnTo>
                <a:lnTo>
                  <a:pt x="458724" y="1438528"/>
                </a:lnTo>
                <a:lnTo>
                  <a:pt x="464312" y="1424304"/>
                </a:lnTo>
                <a:lnTo>
                  <a:pt x="462788" y="1423670"/>
                </a:lnTo>
                <a:lnTo>
                  <a:pt x="430403" y="1408938"/>
                </a:lnTo>
                <a:lnTo>
                  <a:pt x="423545" y="1405509"/>
                </a:lnTo>
                <a:close/>
              </a:path>
              <a:path w="1496695" h="1496695">
                <a:moveTo>
                  <a:pt x="370332" y="1376426"/>
                </a:moveTo>
                <a:lnTo>
                  <a:pt x="362712" y="1389634"/>
                </a:lnTo>
                <a:lnTo>
                  <a:pt x="391795" y="1406398"/>
                </a:lnTo>
                <a:lnTo>
                  <a:pt x="402971" y="1412113"/>
                </a:lnTo>
                <a:lnTo>
                  <a:pt x="409956" y="1398524"/>
                </a:lnTo>
                <a:lnTo>
                  <a:pt x="398780" y="1392809"/>
                </a:lnTo>
                <a:lnTo>
                  <a:pt x="370332" y="1376426"/>
                </a:lnTo>
                <a:close/>
              </a:path>
              <a:path w="1496695" h="1496695">
                <a:moveTo>
                  <a:pt x="320167" y="1343152"/>
                </a:moveTo>
                <a:lnTo>
                  <a:pt x="311404" y="1355598"/>
                </a:lnTo>
                <a:lnTo>
                  <a:pt x="330073" y="1368805"/>
                </a:lnTo>
                <a:lnTo>
                  <a:pt x="349504" y="1381378"/>
                </a:lnTo>
                <a:lnTo>
                  <a:pt x="357759" y="1368552"/>
                </a:lnTo>
                <a:lnTo>
                  <a:pt x="338328" y="1355978"/>
                </a:lnTo>
                <a:lnTo>
                  <a:pt x="320167" y="1343152"/>
                </a:lnTo>
                <a:close/>
              </a:path>
              <a:path w="1496695" h="1496695">
                <a:moveTo>
                  <a:pt x="272796" y="1305940"/>
                </a:moveTo>
                <a:lnTo>
                  <a:pt x="262889" y="1317498"/>
                </a:lnTo>
                <a:lnTo>
                  <a:pt x="272414" y="1325752"/>
                </a:lnTo>
                <a:lnTo>
                  <a:pt x="298704" y="1346453"/>
                </a:lnTo>
                <a:lnTo>
                  <a:pt x="308101" y="1334389"/>
                </a:lnTo>
                <a:lnTo>
                  <a:pt x="281939" y="1313814"/>
                </a:lnTo>
                <a:lnTo>
                  <a:pt x="272796" y="1305940"/>
                </a:lnTo>
                <a:close/>
              </a:path>
              <a:path w="1496695" h="1496695">
                <a:moveTo>
                  <a:pt x="228600" y="1265174"/>
                </a:moveTo>
                <a:lnTo>
                  <a:pt x="217550" y="1275714"/>
                </a:lnTo>
                <a:lnTo>
                  <a:pt x="219329" y="1277620"/>
                </a:lnTo>
                <a:lnTo>
                  <a:pt x="245363" y="1302258"/>
                </a:lnTo>
                <a:lnTo>
                  <a:pt x="251333" y="1307464"/>
                </a:lnTo>
                <a:lnTo>
                  <a:pt x="261366" y="1296035"/>
                </a:lnTo>
                <a:lnTo>
                  <a:pt x="255270" y="1290827"/>
                </a:lnTo>
                <a:lnTo>
                  <a:pt x="229870" y="1266571"/>
                </a:lnTo>
                <a:lnTo>
                  <a:pt x="228600" y="1265174"/>
                </a:lnTo>
                <a:close/>
              </a:path>
              <a:path w="1496695" h="1496695">
                <a:moveTo>
                  <a:pt x="187706" y="1220470"/>
                </a:moveTo>
                <a:lnTo>
                  <a:pt x="176149" y="1230376"/>
                </a:lnTo>
                <a:lnTo>
                  <a:pt x="194563" y="1251585"/>
                </a:lnTo>
                <a:lnTo>
                  <a:pt x="207010" y="1264665"/>
                </a:lnTo>
                <a:lnTo>
                  <a:pt x="218059" y="1254125"/>
                </a:lnTo>
                <a:lnTo>
                  <a:pt x="205486" y="1241043"/>
                </a:lnTo>
                <a:lnTo>
                  <a:pt x="187706" y="1220470"/>
                </a:lnTo>
                <a:close/>
              </a:path>
              <a:path w="1496695" h="1496695">
                <a:moveTo>
                  <a:pt x="150875" y="1172845"/>
                </a:moveTo>
                <a:lnTo>
                  <a:pt x="138430" y="1181608"/>
                </a:lnTo>
                <a:lnTo>
                  <a:pt x="148844" y="1196213"/>
                </a:lnTo>
                <a:lnTo>
                  <a:pt x="166243" y="1218438"/>
                </a:lnTo>
                <a:lnTo>
                  <a:pt x="178308" y="1208913"/>
                </a:lnTo>
                <a:lnTo>
                  <a:pt x="160782" y="1186814"/>
                </a:lnTo>
                <a:lnTo>
                  <a:pt x="150875" y="1172845"/>
                </a:lnTo>
                <a:close/>
              </a:path>
              <a:path w="1496695" h="1496695">
                <a:moveTo>
                  <a:pt x="117983" y="1122426"/>
                </a:moveTo>
                <a:lnTo>
                  <a:pt x="104775" y="1130046"/>
                </a:lnTo>
                <a:lnTo>
                  <a:pt x="108458" y="1136396"/>
                </a:lnTo>
                <a:lnTo>
                  <a:pt x="127888" y="1166876"/>
                </a:lnTo>
                <a:lnTo>
                  <a:pt x="129667" y="1169289"/>
                </a:lnTo>
                <a:lnTo>
                  <a:pt x="141986" y="1160399"/>
                </a:lnTo>
                <a:lnTo>
                  <a:pt x="140335" y="1157986"/>
                </a:lnTo>
                <a:lnTo>
                  <a:pt x="121285" y="1128267"/>
                </a:lnTo>
                <a:lnTo>
                  <a:pt x="117983" y="1122426"/>
                </a:lnTo>
                <a:close/>
              </a:path>
              <a:path w="1496695" h="1496695">
                <a:moveTo>
                  <a:pt x="89154" y="1069213"/>
                </a:moveTo>
                <a:lnTo>
                  <a:pt x="75564" y="1076071"/>
                </a:lnTo>
                <a:lnTo>
                  <a:pt x="90424" y="1105153"/>
                </a:lnTo>
                <a:lnTo>
                  <a:pt x="97155" y="1116838"/>
                </a:lnTo>
                <a:lnTo>
                  <a:pt x="110362" y="1109217"/>
                </a:lnTo>
                <a:lnTo>
                  <a:pt x="103632" y="1097534"/>
                </a:lnTo>
                <a:lnTo>
                  <a:pt x="89154" y="1069213"/>
                </a:lnTo>
                <a:close/>
              </a:path>
              <a:path w="1496695" h="1496695">
                <a:moveTo>
                  <a:pt x="65150" y="1013967"/>
                </a:moveTo>
                <a:lnTo>
                  <a:pt x="50926" y="1019555"/>
                </a:lnTo>
                <a:lnTo>
                  <a:pt x="58928" y="1039749"/>
                </a:lnTo>
                <a:lnTo>
                  <a:pt x="68961" y="1061974"/>
                </a:lnTo>
                <a:lnTo>
                  <a:pt x="82804" y="1055624"/>
                </a:lnTo>
                <a:lnTo>
                  <a:pt x="72771" y="1033399"/>
                </a:lnTo>
                <a:lnTo>
                  <a:pt x="65150" y="1013967"/>
                </a:lnTo>
                <a:close/>
              </a:path>
              <a:path w="1496695" h="1496695">
                <a:moveTo>
                  <a:pt x="45593" y="957072"/>
                </a:moveTo>
                <a:lnTo>
                  <a:pt x="30987" y="961136"/>
                </a:lnTo>
                <a:lnTo>
                  <a:pt x="33782" y="970914"/>
                </a:lnTo>
                <a:lnTo>
                  <a:pt x="45212" y="1004951"/>
                </a:lnTo>
                <a:lnTo>
                  <a:pt x="59689" y="1000125"/>
                </a:lnTo>
                <a:lnTo>
                  <a:pt x="48133" y="966088"/>
                </a:lnTo>
                <a:lnTo>
                  <a:pt x="45593" y="957072"/>
                </a:lnTo>
                <a:close/>
              </a:path>
              <a:path w="1496695" h="1496695">
                <a:moveTo>
                  <a:pt x="30734" y="898398"/>
                </a:moveTo>
                <a:lnTo>
                  <a:pt x="15875" y="901826"/>
                </a:lnTo>
                <a:lnTo>
                  <a:pt x="23622" y="935482"/>
                </a:lnTo>
                <a:lnTo>
                  <a:pt x="26797" y="946530"/>
                </a:lnTo>
                <a:lnTo>
                  <a:pt x="41401" y="942339"/>
                </a:lnTo>
                <a:lnTo>
                  <a:pt x="38226" y="931290"/>
                </a:lnTo>
                <a:lnTo>
                  <a:pt x="30734" y="898398"/>
                </a:lnTo>
                <a:close/>
              </a:path>
              <a:path w="1496695" h="1496695">
                <a:moveTo>
                  <a:pt x="21082" y="838962"/>
                </a:moveTo>
                <a:lnTo>
                  <a:pt x="5969" y="840866"/>
                </a:lnTo>
                <a:lnTo>
                  <a:pt x="8636" y="862329"/>
                </a:lnTo>
                <a:lnTo>
                  <a:pt x="12954" y="886460"/>
                </a:lnTo>
                <a:lnTo>
                  <a:pt x="27939" y="883792"/>
                </a:lnTo>
                <a:lnTo>
                  <a:pt x="23749" y="859789"/>
                </a:lnTo>
                <a:lnTo>
                  <a:pt x="21082" y="838962"/>
                </a:lnTo>
                <a:close/>
              </a:path>
              <a:path w="1496695" h="1496695">
                <a:moveTo>
                  <a:pt x="16001" y="779017"/>
                </a:moveTo>
                <a:lnTo>
                  <a:pt x="762" y="779399"/>
                </a:lnTo>
                <a:lnTo>
                  <a:pt x="1016" y="787018"/>
                </a:lnTo>
                <a:lnTo>
                  <a:pt x="3810" y="824991"/>
                </a:lnTo>
                <a:lnTo>
                  <a:pt x="3937" y="825753"/>
                </a:lnTo>
                <a:lnTo>
                  <a:pt x="19050" y="823849"/>
                </a:lnTo>
                <a:lnTo>
                  <a:pt x="18923" y="823087"/>
                </a:lnTo>
                <a:lnTo>
                  <a:pt x="16129" y="785749"/>
                </a:lnTo>
                <a:lnTo>
                  <a:pt x="16001" y="779017"/>
                </a:lnTo>
                <a:close/>
              </a:path>
              <a:path w="1496695" h="1496695">
                <a:moveTo>
                  <a:pt x="762" y="717803"/>
                </a:moveTo>
                <a:lnTo>
                  <a:pt x="503" y="722757"/>
                </a:lnTo>
                <a:lnTo>
                  <a:pt x="0" y="748411"/>
                </a:lnTo>
                <a:lnTo>
                  <a:pt x="381" y="764159"/>
                </a:lnTo>
                <a:lnTo>
                  <a:pt x="15621" y="763777"/>
                </a:lnTo>
                <a:lnTo>
                  <a:pt x="15239" y="748029"/>
                </a:lnTo>
                <a:lnTo>
                  <a:pt x="15748" y="722757"/>
                </a:lnTo>
                <a:lnTo>
                  <a:pt x="15875" y="718692"/>
                </a:lnTo>
                <a:lnTo>
                  <a:pt x="762" y="717803"/>
                </a:lnTo>
                <a:close/>
              </a:path>
              <a:path w="1496695" h="1496695">
                <a:moveTo>
                  <a:pt x="5714" y="656589"/>
                </a:moveTo>
                <a:lnTo>
                  <a:pt x="4063" y="671067"/>
                </a:lnTo>
                <a:lnTo>
                  <a:pt x="1778" y="696722"/>
                </a:lnTo>
                <a:lnTo>
                  <a:pt x="1524" y="702690"/>
                </a:lnTo>
                <a:lnTo>
                  <a:pt x="16763" y="703452"/>
                </a:lnTo>
                <a:lnTo>
                  <a:pt x="17018" y="697484"/>
                </a:lnTo>
                <a:lnTo>
                  <a:pt x="19176" y="672338"/>
                </a:lnTo>
                <a:lnTo>
                  <a:pt x="20955" y="658367"/>
                </a:lnTo>
                <a:lnTo>
                  <a:pt x="5714" y="656589"/>
                </a:lnTo>
                <a:close/>
              </a:path>
              <a:path w="1496695" h="1496695">
                <a:moveTo>
                  <a:pt x="15748" y="595884"/>
                </a:moveTo>
                <a:lnTo>
                  <a:pt x="11049" y="620013"/>
                </a:lnTo>
                <a:lnTo>
                  <a:pt x="7747" y="641223"/>
                </a:lnTo>
                <a:lnTo>
                  <a:pt x="22860" y="643509"/>
                </a:lnTo>
                <a:lnTo>
                  <a:pt x="26162" y="622426"/>
                </a:lnTo>
                <a:lnTo>
                  <a:pt x="30734" y="598804"/>
                </a:lnTo>
                <a:lnTo>
                  <a:pt x="15748" y="595884"/>
                </a:lnTo>
                <a:close/>
              </a:path>
              <a:path w="1496695" h="1496695">
                <a:moveTo>
                  <a:pt x="30861" y="536066"/>
                </a:moveTo>
                <a:lnTo>
                  <a:pt x="28194" y="544957"/>
                </a:lnTo>
                <a:lnTo>
                  <a:pt x="21589" y="569849"/>
                </a:lnTo>
                <a:lnTo>
                  <a:pt x="19176" y="580771"/>
                </a:lnTo>
                <a:lnTo>
                  <a:pt x="34036" y="584200"/>
                </a:lnTo>
                <a:lnTo>
                  <a:pt x="36449" y="573151"/>
                </a:lnTo>
                <a:lnTo>
                  <a:pt x="42925" y="548893"/>
                </a:lnTo>
                <a:lnTo>
                  <a:pt x="45466" y="540512"/>
                </a:lnTo>
                <a:lnTo>
                  <a:pt x="30861" y="536066"/>
                </a:lnTo>
                <a:close/>
              </a:path>
              <a:path w="1496695" h="1496695">
                <a:moveTo>
                  <a:pt x="50673" y="477900"/>
                </a:moveTo>
                <a:lnTo>
                  <a:pt x="43814" y="496062"/>
                </a:lnTo>
                <a:lnTo>
                  <a:pt x="35179" y="521462"/>
                </a:lnTo>
                <a:lnTo>
                  <a:pt x="49784" y="525907"/>
                </a:lnTo>
                <a:lnTo>
                  <a:pt x="58293" y="501014"/>
                </a:lnTo>
                <a:lnTo>
                  <a:pt x="64897" y="483235"/>
                </a:lnTo>
                <a:lnTo>
                  <a:pt x="50673" y="477900"/>
                </a:lnTo>
                <a:close/>
              </a:path>
              <a:path w="1496695" h="1496695">
                <a:moveTo>
                  <a:pt x="73978" y="424007"/>
                </a:moveTo>
                <a:lnTo>
                  <a:pt x="73533" y="424814"/>
                </a:lnTo>
                <a:lnTo>
                  <a:pt x="62737" y="448310"/>
                </a:lnTo>
                <a:lnTo>
                  <a:pt x="56387" y="463550"/>
                </a:lnTo>
                <a:lnTo>
                  <a:pt x="70485" y="469391"/>
                </a:lnTo>
                <a:lnTo>
                  <a:pt x="76835" y="454151"/>
                </a:lnTo>
                <a:lnTo>
                  <a:pt x="87371" y="431301"/>
                </a:lnTo>
                <a:lnTo>
                  <a:pt x="73978" y="424007"/>
                </a:lnTo>
                <a:close/>
              </a:path>
              <a:path w="1496695" h="1496695">
                <a:moveTo>
                  <a:pt x="115021" y="421132"/>
                </a:moveTo>
                <a:lnTo>
                  <a:pt x="75564" y="421132"/>
                </a:lnTo>
                <a:lnTo>
                  <a:pt x="88900" y="428498"/>
                </a:lnTo>
                <a:lnTo>
                  <a:pt x="87371" y="431301"/>
                </a:lnTo>
                <a:lnTo>
                  <a:pt x="114173" y="445897"/>
                </a:lnTo>
                <a:lnTo>
                  <a:pt x="115021" y="421132"/>
                </a:lnTo>
                <a:close/>
              </a:path>
              <a:path w="1496695" h="1496695">
                <a:moveTo>
                  <a:pt x="75564" y="421132"/>
                </a:moveTo>
                <a:lnTo>
                  <a:pt x="73978" y="424007"/>
                </a:lnTo>
                <a:lnTo>
                  <a:pt x="87371" y="431301"/>
                </a:lnTo>
                <a:lnTo>
                  <a:pt x="88900" y="428498"/>
                </a:lnTo>
                <a:lnTo>
                  <a:pt x="75564" y="421132"/>
                </a:lnTo>
                <a:close/>
              </a:path>
              <a:path w="1496695" h="1496695">
                <a:moveTo>
                  <a:pt x="117094" y="360679"/>
                </a:moveTo>
                <a:lnTo>
                  <a:pt x="47244" y="409448"/>
                </a:lnTo>
                <a:lnTo>
                  <a:pt x="73978" y="424007"/>
                </a:lnTo>
                <a:lnTo>
                  <a:pt x="75564" y="421132"/>
                </a:lnTo>
                <a:lnTo>
                  <a:pt x="115021" y="421132"/>
                </a:lnTo>
                <a:lnTo>
                  <a:pt x="117094" y="360679"/>
                </a:lnTo>
                <a:close/>
              </a:path>
            </a:pathLst>
          </a:custGeom>
          <a:solidFill>
            <a:srgbClr val="EBEBEB"/>
          </a:solidFill>
        </p:spPr>
        <p:txBody>
          <a:bodyPr wrap="square" lIns="0" tIns="0" rIns="0" bIns="0" rtlCol="0"/>
          <a:lstStyle/>
          <a:p>
            <a:endParaRPr/>
          </a:p>
        </p:txBody>
      </p:sp>
      <p:sp>
        <p:nvSpPr>
          <p:cNvPr id="5" name="object 5"/>
          <p:cNvSpPr/>
          <p:nvPr/>
        </p:nvSpPr>
        <p:spPr>
          <a:xfrm>
            <a:off x="5917565" y="1957577"/>
            <a:ext cx="353060" cy="355600"/>
          </a:xfrm>
          <a:custGeom>
            <a:avLst/>
            <a:gdLst/>
            <a:ahLst/>
            <a:cxnLst/>
            <a:rect l="l" t="t" r="r" b="b"/>
            <a:pathLst>
              <a:path w="353060" h="355600">
                <a:moveTo>
                  <a:pt x="0" y="178816"/>
                </a:moveTo>
                <a:lnTo>
                  <a:pt x="6217" y="131483"/>
                </a:lnTo>
                <a:lnTo>
                  <a:pt x="23786" y="88824"/>
                </a:lnTo>
                <a:lnTo>
                  <a:pt x="51085" y="52593"/>
                </a:lnTo>
                <a:lnTo>
                  <a:pt x="86491" y="24543"/>
                </a:lnTo>
                <a:lnTo>
                  <a:pt x="128381" y="6428"/>
                </a:lnTo>
                <a:lnTo>
                  <a:pt x="175133" y="0"/>
                </a:lnTo>
                <a:lnTo>
                  <a:pt x="222097" y="6428"/>
                </a:lnTo>
                <a:lnTo>
                  <a:pt x="264423" y="24543"/>
                </a:lnTo>
                <a:lnTo>
                  <a:pt x="300370" y="52593"/>
                </a:lnTo>
                <a:lnTo>
                  <a:pt x="328200" y="88824"/>
                </a:lnTo>
                <a:lnTo>
                  <a:pt x="346174" y="131483"/>
                </a:lnTo>
                <a:lnTo>
                  <a:pt x="352551" y="178816"/>
                </a:lnTo>
                <a:lnTo>
                  <a:pt x="346174" y="225988"/>
                </a:lnTo>
                <a:lnTo>
                  <a:pt x="328200" y="268247"/>
                </a:lnTo>
                <a:lnTo>
                  <a:pt x="300370" y="303958"/>
                </a:lnTo>
                <a:lnTo>
                  <a:pt x="264423" y="331488"/>
                </a:lnTo>
                <a:lnTo>
                  <a:pt x="222097" y="349204"/>
                </a:lnTo>
                <a:lnTo>
                  <a:pt x="175133" y="355473"/>
                </a:lnTo>
                <a:lnTo>
                  <a:pt x="128381" y="349204"/>
                </a:lnTo>
                <a:lnTo>
                  <a:pt x="86491" y="331488"/>
                </a:lnTo>
                <a:lnTo>
                  <a:pt x="51085" y="303958"/>
                </a:lnTo>
                <a:lnTo>
                  <a:pt x="23786" y="268247"/>
                </a:lnTo>
                <a:lnTo>
                  <a:pt x="6217" y="225988"/>
                </a:lnTo>
                <a:lnTo>
                  <a:pt x="0" y="178816"/>
                </a:lnTo>
                <a:close/>
              </a:path>
            </a:pathLst>
          </a:custGeom>
          <a:ln w="15240">
            <a:solidFill>
              <a:srgbClr val="EBEBEB"/>
            </a:solidFill>
          </a:ln>
        </p:spPr>
        <p:txBody>
          <a:bodyPr wrap="square" lIns="0" tIns="0" rIns="0" bIns="0" rtlCol="0"/>
          <a:lstStyle/>
          <a:p>
            <a:endParaRPr/>
          </a:p>
        </p:txBody>
      </p:sp>
      <p:sp>
        <p:nvSpPr>
          <p:cNvPr id="6" name="object 6"/>
          <p:cNvSpPr/>
          <p:nvPr/>
        </p:nvSpPr>
        <p:spPr>
          <a:xfrm>
            <a:off x="5742432" y="1783079"/>
            <a:ext cx="707390" cy="713740"/>
          </a:xfrm>
          <a:custGeom>
            <a:avLst/>
            <a:gdLst/>
            <a:ahLst/>
            <a:cxnLst/>
            <a:rect l="l" t="t" r="r" b="b"/>
            <a:pathLst>
              <a:path w="707389" h="713739">
                <a:moveTo>
                  <a:pt x="644397" y="353314"/>
                </a:moveTo>
                <a:lnTo>
                  <a:pt x="643993" y="338625"/>
                </a:lnTo>
                <a:lnTo>
                  <a:pt x="642778" y="323913"/>
                </a:lnTo>
                <a:lnTo>
                  <a:pt x="640754" y="309201"/>
                </a:lnTo>
                <a:lnTo>
                  <a:pt x="637920" y="294513"/>
                </a:lnTo>
                <a:lnTo>
                  <a:pt x="677935" y="271752"/>
                </a:lnTo>
                <a:lnTo>
                  <a:pt x="698484" y="260064"/>
                </a:lnTo>
                <a:lnTo>
                  <a:pt x="706054" y="255758"/>
                </a:lnTo>
                <a:lnTo>
                  <a:pt x="707135" y="255143"/>
                </a:lnTo>
                <a:lnTo>
                  <a:pt x="655887" y="165641"/>
                </a:lnTo>
                <a:lnTo>
                  <a:pt x="629570" y="119681"/>
                </a:lnTo>
                <a:lnTo>
                  <a:pt x="619875" y="102748"/>
                </a:lnTo>
                <a:lnTo>
                  <a:pt x="618489" y="100330"/>
                </a:lnTo>
                <a:lnTo>
                  <a:pt x="580971" y="123017"/>
                </a:lnTo>
                <a:lnTo>
                  <a:pt x="561705" y="134667"/>
                </a:lnTo>
                <a:lnTo>
                  <a:pt x="554607" y="138959"/>
                </a:lnTo>
                <a:lnTo>
                  <a:pt x="553592" y="139573"/>
                </a:lnTo>
                <a:lnTo>
                  <a:pt x="529689" y="117996"/>
                </a:lnTo>
                <a:lnTo>
                  <a:pt x="503332" y="99266"/>
                </a:lnTo>
                <a:lnTo>
                  <a:pt x="474547" y="83798"/>
                </a:lnTo>
                <a:lnTo>
                  <a:pt x="443356" y="72009"/>
                </a:lnTo>
                <a:lnTo>
                  <a:pt x="443356" y="30378"/>
                </a:lnTo>
                <a:lnTo>
                  <a:pt x="443356" y="9001"/>
                </a:lnTo>
                <a:lnTo>
                  <a:pt x="443356" y="1125"/>
                </a:lnTo>
                <a:lnTo>
                  <a:pt x="443356" y="0"/>
                </a:lnTo>
                <a:lnTo>
                  <a:pt x="342034" y="0"/>
                </a:lnTo>
                <a:lnTo>
                  <a:pt x="290004" y="0"/>
                </a:lnTo>
                <a:lnTo>
                  <a:pt x="270835" y="0"/>
                </a:lnTo>
                <a:lnTo>
                  <a:pt x="268096" y="0"/>
                </a:lnTo>
                <a:lnTo>
                  <a:pt x="268096" y="39060"/>
                </a:lnTo>
                <a:lnTo>
                  <a:pt x="268096" y="59118"/>
                </a:lnTo>
                <a:lnTo>
                  <a:pt x="268096" y="66508"/>
                </a:lnTo>
                <a:lnTo>
                  <a:pt x="268096" y="67564"/>
                </a:lnTo>
                <a:lnTo>
                  <a:pt x="234916" y="80708"/>
                </a:lnTo>
                <a:lnTo>
                  <a:pt x="203533" y="97091"/>
                </a:lnTo>
                <a:lnTo>
                  <a:pt x="174174" y="116712"/>
                </a:lnTo>
                <a:lnTo>
                  <a:pt x="147065" y="139573"/>
                </a:lnTo>
                <a:lnTo>
                  <a:pt x="113291" y="119381"/>
                </a:lnTo>
                <a:lnTo>
                  <a:pt x="95948" y="109013"/>
                </a:lnTo>
                <a:lnTo>
                  <a:pt x="89558" y="105193"/>
                </a:lnTo>
                <a:lnTo>
                  <a:pt x="88645" y="104648"/>
                </a:lnTo>
                <a:lnTo>
                  <a:pt x="37397" y="194222"/>
                </a:lnTo>
                <a:lnTo>
                  <a:pt x="11080" y="240220"/>
                </a:lnTo>
                <a:lnTo>
                  <a:pt x="1385" y="257167"/>
                </a:lnTo>
                <a:lnTo>
                  <a:pt x="0" y="259587"/>
                </a:lnTo>
                <a:lnTo>
                  <a:pt x="36270" y="279779"/>
                </a:lnTo>
                <a:lnTo>
                  <a:pt x="54895" y="290147"/>
                </a:lnTo>
                <a:lnTo>
                  <a:pt x="61757" y="293967"/>
                </a:lnTo>
                <a:lnTo>
                  <a:pt x="62737" y="294513"/>
                </a:lnTo>
                <a:lnTo>
                  <a:pt x="59904" y="309201"/>
                </a:lnTo>
                <a:lnTo>
                  <a:pt x="57880" y="323913"/>
                </a:lnTo>
                <a:lnTo>
                  <a:pt x="56665" y="338625"/>
                </a:lnTo>
                <a:lnTo>
                  <a:pt x="56260" y="353314"/>
                </a:lnTo>
                <a:lnTo>
                  <a:pt x="57003" y="371282"/>
                </a:lnTo>
                <a:lnTo>
                  <a:pt x="58959" y="389048"/>
                </a:lnTo>
                <a:lnTo>
                  <a:pt x="61725" y="406409"/>
                </a:lnTo>
                <a:lnTo>
                  <a:pt x="64896" y="423164"/>
                </a:lnTo>
                <a:lnTo>
                  <a:pt x="31122" y="443355"/>
                </a:lnTo>
                <a:lnTo>
                  <a:pt x="13779" y="453723"/>
                </a:lnTo>
                <a:lnTo>
                  <a:pt x="7389" y="457543"/>
                </a:lnTo>
                <a:lnTo>
                  <a:pt x="6476" y="458089"/>
                </a:lnTo>
                <a:lnTo>
                  <a:pt x="56477" y="546342"/>
                </a:lnTo>
                <a:lnTo>
                  <a:pt x="82153" y="591661"/>
                </a:lnTo>
                <a:lnTo>
                  <a:pt x="91612" y="608357"/>
                </a:lnTo>
                <a:lnTo>
                  <a:pt x="92963" y="610743"/>
                </a:lnTo>
                <a:lnTo>
                  <a:pt x="129234" y="590551"/>
                </a:lnTo>
                <a:lnTo>
                  <a:pt x="147859" y="580183"/>
                </a:lnTo>
                <a:lnTo>
                  <a:pt x="154721" y="576363"/>
                </a:lnTo>
                <a:lnTo>
                  <a:pt x="155701" y="575818"/>
                </a:lnTo>
                <a:lnTo>
                  <a:pt x="181157" y="595774"/>
                </a:lnTo>
                <a:lnTo>
                  <a:pt x="208660" y="612886"/>
                </a:lnTo>
                <a:lnTo>
                  <a:pt x="237783" y="626735"/>
                </a:lnTo>
                <a:lnTo>
                  <a:pt x="268096" y="636905"/>
                </a:lnTo>
                <a:lnTo>
                  <a:pt x="268096" y="681031"/>
                </a:lnTo>
                <a:lnTo>
                  <a:pt x="268096" y="703691"/>
                </a:lnTo>
                <a:lnTo>
                  <a:pt x="268096" y="712039"/>
                </a:lnTo>
                <a:lnTo>
                  <a:pt x="268096" y="713232"/>
                </a:lnTo>
                <a:lnTo>
                  <a:pt x="369419" y="713232"/>
                </a:lnTo>
                <a:lnTo>
                  <a:pt x="421449" y="713232"/>
                </a:lnTo>
                <a:lnTo>
                  <a:pt x="440618" y="713232"/>
                </a:lnTo>
                <a:lnTo>
                  <a:pt x="443356" y="713232"/>
                </a:lnTo>
                <a:lnTo>
                  <a:pt x="443356" y="667857"/>
                </a:lnTo>
                <a:lnTo>
                  <a:pt x="443356" y="644556"/>
                </a:lnTo>
                <a:lnTo>
                  <a:pt x="443356" y="635972"/>
                </a:lnTo>
                <a:lnTo>
                  <a:pt x="443356" y="634746"/>
                </a:lnTo>
                <a:lnTo>
                  <a:pt x="471376" y="623698"/>
                </a:lnTo>
                <a:lnTo>
                  <a:pt x="497395" y="610187"/>
                </a:lnTo>
                <a:lnTo>
                  <a:pt x="521795" y="594223"/>
                </a:lnTo>
                <a:lnTo>
                  <a:pt x="544956" y="575818"/>
                </a:lnTo>
                <a:lnTo>
                  <a:pt x="583723" y="598505"/>
                </a:lnTo>
                <a:lnTo>
                  <a:pt x="603630" y="610155"/>
                </a:lnTo>
                <a:lnTo>
                  <a:pt x="610965" y="614447"/>
                </a:lnTo>
                <a:lnTo>
                  <a:pt x="612013" y="615061"/>
                </a:lnTo>
                <a:lnTo>
                  <a:pt x="663261" y="526807"/>
                </a:lnTo>
                <a:lnTo>
                  <a:pt x="689578" y="481488"/>
                </a:lnTo>
                <a:lnTo>
                  <a:pt x="699273" y="464792"/>
                </a:lnTo>
                <a:lnTo>
                  <a:pt x="700658" y="462407"/>
                </a:lnTo>
                <a:lnTo>
                  <a:pt x="663140" y="439719"/>
                </a:lnTo>
                <a:lnTo>
                  <a:pt x="643874" y="428069"/>
                </a:lnTo>
                <a:lnTo>
                  <a:pt x="636776" y="423777"/>
                </a:lnTo>
                <a:lnTo>
                  <a:pt x="635762" y="423164"/>
                </a:lnTo>
                <a:lnTo>
                  <a:pt x="639843" y="406409"/>
                </a:lnTo>
                <a:lnTo>
                  <a:pt x="642508" y="389048"/>
                </a:lnTo>
                <a:lnTo>
                  <a:pt x="643959" y="371282"/>
                </a:lnTo>
                <a:lnTo>
                  <a:pt x="644397" y="353314"/>
                </a:lnTo>
                <a:close/>
              </a:path>
            </a:pathLst>
          </a:custGeom>
          <a:ln w="15240">
            <a:solidFill>
              <a:srgbClr val="EBEBEB"/>
            </a:solidFill>
          </a:ln>
        </p:spPr>
        <p:txBody>
          <a:bodyPr wrap="square" lIns="0" tIns="0" rIns="0" bIns="0" rtlCol="0"/>
          <a:lstStyle/>
          <a:p>
            <a:endParaRPr/>
          </a:p>
        </p:txBody>
      </p:sp>
    </p:spTree>
    <p:extLst>
      <p:ext uri="{BB962C8B-B14F-4D97-AF65-F5344CB8AC3E}">
        <p14:creationId xmlns:p14="http://schemas.microsoft.com/office/powerpoint/2010/main" val="5307000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657588" y="1667255"/>
            <a:ext cx="373380" cy="373380"/>
          </a:xfrm>
          <a:custGeom>
            <a:avLst/>
            <a:gdLst/>
            <a:ahLst/>
            <a:cxnLst/>
            <a:rect l="l" t="t" r="r" b="b"/>
            <a:pathLst>
              <a:path w="373379" h="373380">
                <a:moveTo>
                  <a:pt x="186689" y="0"/>
                </a:moveTo>
                <a:lnTo>
                  <a:pt x="137054" y="6667"/>
                </a:lnTo>
                <a:lnTo>
                  <a:pt x="92455" y="25484"/>
                </a:lnTo>
                <a:lnTo>
                  <a:pt x="54673" y="54673"/>
                </a:lnTo>
                <a:lnTo>
                  <a:pt x="25484" y="92456"/>
                </a:lnTo>
                <a:lnTo>
                  <a:pt x="6667" y="137054"/>
                </a:lnTo>
                <a:lnTo>
                  <a:pt x="0" y="186690"/>
                </a:lnTo>
                <a:lnTo>
                  <a:pt x="6667" y="236325"/>
                </a:lnTo>
                <a:lnTo>
                  <a:pt x="25484" y="280924"/>
                </a:lnTo>
                <a:lnTo>
                  <a:pt x="54673" y="318706"/>
                </a:lnTo>
                <a:lnTo>
                  <a:pt x="92456" y="347895"/>
                </a:lnTo>
                <a:lnTo>
                  <a:pt x="137054" y="366712"/>
                </a:lnTo>
                <a:lnTo>
                  <a:pt x="186689" y="373380"/>
                </a:lnTo>
                <a:lnTo>
                  <a:pt x="236325" y="366712"/>
                </a:lnTo>
                <a:lnTo>
                  <a:pt x="280924" y="347895"/>
                </a:lnTo>
                <a:lnTo>
                  <a:pt x="318706" y="318706"/>
                </a:lnTo>
                <a:lnTo>
                  <a:pt x="347895" y="280924"/>
                </a:lnTo>
                <a:lnTo>
                  <a:pt x="366712" y="236325"/>
                </a:lnTo>
                <a:lnTo>
                  <a:pt x="373379" y="186690"/>
                </a:lnTo>
                <a:lnTo>
                  <a:pt x="366712" y="137054"/>
                </a:lnTo>
                <a:lnTo>
                  <a:pt x="347895" y="92456"/>
                </a:lnTo>
                <a:lnTo>
                  <a:pt x="318706" y="54673"/>
                </a:lnTo>
                <a:lnTo>
                  <a:pt x="280923" y="25484"/>
                </a:lnTo>
                <a:lnTo>
                  <a:pt x="236325" y="6667"/>
                </a:lnTo>
                <a:lnTo>
                  <a:pt x="186689"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657588" y="1667255"/>
            <a:ext cx="373380" cy="373380"/>
          </a:xfrm>
          <a:custGeom>
            <a:avLst/>
            <a:gdLst/>
            <a:ahLst/>
            <a:cxnLst/>
            <a:rect l="l" t="t" r="r" b="b"/>
            <a:pathLst>
              <a:path w="373379" h="373380">
                <a:moveTo>
                  <a:pt x="0" y="186690"/>
                </a:moveTo>
                <a:lnTo>
                  <a:pt x="6667" y="137054"/>
                </a:lnTo>
                <a:lnTo>
                  <a:pt x="25484" y="92456"/>
                </a:lnTo>
                <a:lnTo>
                  <a:pt x="54673" y="54673"/>
                </a:lnTo>
                <a:lnTo>
                  <a:pt x="92455" y="25484"/>
                </a:lnTo>
                <a:lnTo>
                  <a:pt x="137054" y="6667"/>
                </a:lnTo>
                <a:lnTo>
                  <a:pt x="186689" y="0"/>
                </a:lnTo>
                <a:lnTo>
                  <a:pt x="236325" y="6667"/>
                </a:lnTo>
                <a:lnTo>
                  <a:pt x="280923" y="25484"/>
                </a:lnTo>
                <a:lnTo>
                  <a:pt x="318706" y="54673"/>
                </a:lnTo>
                <a:lnTo>
                  <a:pt x="347895" y="92456"/>
                </a:lnTo>
                <a:lnTo>
                  <a:pt x="366712" y="137054"/>
                </a:lnTo>
                <a:lnTo>
                  <a:pt x="373379" y="186690"/>
                </a:lnTo>
                <a:lnTo>
                  <a:pt x="366712" y="236325"/>
                </a:lnTo>
                <a:lnTo>
                  <a:pt x="347895" y="280924"/>
                </a:lnTo>
                <a:lnTo>
                  <a:pt x="318706" y="318706"/>
                </a:lnTo>
                <a:lnTo>
                  <a:pt x="280924" y="347895"/>
                </a:lnTo>
                <a:lnTo>
                  <a:pt x="236325" y="366712"/>
                </a:lnTo>
                <a:lnTo>
                  <a:pt x="186689" y="373380"/>
                </a:lnTo>
                <a:lnTo>
                  <a:pt x="137054" y="366712"/>
                </a:lnTo>
                <a:lnTo>
                  <a:pt x="92455" y="347895"/>
                </a:lnTo>
                <a:lnTo>
                  <a:pt x="54673" y="318706"/>
                </a:lnTo>
                <a:lnTo>
                  <a:pt x="25484" y="280924"/>
                </a:lnTo>
                <a:lnTo>
                  <a:pt x="6667" y="236325"/>
                </a:lnTo>
                <a:lnTo>
                  <a:pt x="0" y="186690"/>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37427720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9360407" y="4498847"/>
            <a:ext cx="373380" cy="373380"/>
          </a:xfrm>
          <a:custGeom>
            <a:avLst/>
            <a:gdLst/>
            <a:ahLst/>
            <a:cxnLst/>
            <a:rect l="l" t="t" r="r" b="b"/>
            <a:pathLst>
              <a:path w="373379" h="373379">
                <a:moveTo>
                  <a:pt x="186690" y="0"/>
                </a:moveTo>
                <a:lnTo>
                  <a:pt x="137054" y="6667"/>
                </a:lnTo>
                <a:lnTo>
                  <a:pt x="92455" y="25484"/>
                </a:lnTo>
                <a:lnTo>
                  <a:pt x="54673" y="54673"/>
                </a:lnTo>
                <a:lnTo>
                  <a:pt x="25484" y="92456"/>
                </a:lnTo>
                <a:lnTo>
                  <a:pt x="6667" y="137054"/>
                </a:lnTo>
                <a:lnTo>
                  <a:pt x="0" y="186689"/>
                </a:lnTo>
                <a:lnTo>
                  <a:pt x="6667" y="236325"/>
                </a:lnTo>
                <a:lnTo>
                  <a:pt x="25484" y="280924"/>
                </a:lnTo>
                <a:lnTo>
                  <a:pt x="54673" y="318706"/>
                </a:lnTo>
                <a:lnTo>
                  <a:pt x="92456" y="347895"/>
                </a:lnTo>
                <a:lnTo>
                  <a:pt x="137054" y="366712"/>
                </a:lnTo>
                <a:lnTo>
                  <a:pt x="186690" y="373379"/>
                </a:lnTo>
                <a:lnTo>
                  <a:pt x="236325" y="366712"/>
                </a:lnTo>
                <a:lnTo>
                  <a:pt x="280924" y="347895"/>
                </a:lnTo>
                <a:lnTo>
                  <a:pt x="318706" y="318706"/>
                </a:lnTo>
                <a:lnTo>
                  <a:pt x="347895" y="280924"/>
                </a:lnTo>
                <a:lnTo>
                  <a:pt x="366712" y="236325"/>
                </a:lnTo>
                <a:lnTo>
                  <a:pt x="373380" y="186689"/>
                </a:lnTo>
                <a:lnTo>
                  <a:pt x="366712" y="137054"/>
                </a:lnTo>
                <a:lnTo>
                  <a:pt x="347895" y="92456"/>
                </a:lnTo>
                <a:lnTo>
                  <a:pt x="318706" y="54673"/>
                </a:lnTo>
                <a:lnTo>
                  <a:pt x="280924" y="25484"/>
                </a:lnTo>
                <a:lnTo>
                  <a:pt x="236325" y="6667"/>
                </a:lnTo>
                <a:lnTo>
                  <a:pt x="186690" y="0"/>
                </a:lnTo>
                <a:close/>
              </a:path>
            </a:pathLst>
          </a:custGeom>
          <a:solidFill>
            <a:srgbClr val="FF0000">
              <a:alpha val="19999"/>
            </a:srgbClr>
          </a:solidFill>
        </p:spPr>
        <p:txBody>
          <a:bodyPr wrap="square" lIns="0" tIns="0" rIns="0" bIns="0" rtlCol="0"/>
          <a:lstStyle/>
          <a:p>
            <a:endParaRPr/>
          </a:p>
        </p:txBody>
      </p:sp>
      <p:sp>
        <p:nvSpPr>
          <p:cNvPr id="4" name="object 4"/>
          <p:cNvSpPr/>
          <p:nvPr/>
        </p:nvSpPr>
        <p:spPr>
          <a:xfrm>
            <a:off x="9360407" y="4498847"/>
            <a:ext cx="373380" cy="373380"/>
          </a:xfrm>
          <a:custGeom>
            <a:avLst/>
            <a:gdLst/>
            <a:ahLst/>
            <a:cxnLst/>
            <a:rect l="l" t="t" r="r" b="b"/>
            <a:pathLst>
              <a:path w="373379" h="373379">
                <a:moveTo>
                  <a:pt x="0" y="186689"/>
                </a:moveTo>
                <a:lnTo>
                  <a:pt x="6667" y="137054"/>
                </a:lnTo>
                <a:lnTo>
                  <a:pt x="25484" y="92456"/>
                </a:lnTo>
                <a:lnTo>
                  <a:pt x="54673" y="54673"/>
                </a:lnTo>
                <a:lnTo>
                  <a:pt x="92455" y="25484"/>
                </a:lnTo>
                <a:lnTo>
                  <a:pt x="137054" y="6667"/>
                </a:lnTo>
                <a:lnTo>
                  <a:pt x="186690" y="0"/>
                </a:lnTo>
                <a:lnTo>
                  <a:pt x="236325" y="6667"/>
                </a:lnTo>
                <a:lnTo>
                  <a:pt x="280924" y="25484"/>
                </a:lnTo>
                <a:lnTo>
                  <a:pt x="318706" y="54673"/>
                </a:lnTo>
                <a:lnTo>
                  <a:pt x="347895" y="92455"/>
                </a:lnTo>
                <a:lnTo>
                  <a:pt x="366712" y="137054"/>
                </a:lnTo>
                <a:lnTo>
                  <a:pt x="373380" y="186689"/>
                </a:lnTo>
                <a:lnTo>
                  <a:pt x="366712" y="236325"/>
                </a:lnTo>
                <a:lnTo>
                  <a:pt x="347895" y="280923"/>
                </a:lnTo>
                <a:lnTo>
                  <a:pt x="318706" y="318706"/>
                </a:lnTo>
                <a:lnTo>
                  <a:pt x="280924" y="347895"/>
                </a:lnTo>
                <a:lnTo>
                  <a:pt x="236325" y="366712"/>
                </a:lnTo>
                <a:lnTo>
                  <a:pt x="186690" y="373379"/>
                </a:lnTo>
                <a:lnTo>
                  <a:pt x="137054" y="366712"/>
                </a:lnTo>
                <a:lnTo>
                  <a:pt x="92456" y="347895"/>
                </a:lnTo>
                <a:lnTo>
                  <a:pt x="54673" y="318706"/>
                </a:lnTo>
                <a:lnTo>
                  <a:pt x="25484" y="280924"/>
                </a:lnTo>
                <a:lnTo>
                  <a:pt x="6667" y="236325"/>
                </a:lnTo>
                <a:lnTo>
                  <a:pt x="0" y="186689"/>
                </a:lnTo>
                <a:close/>
              </a:path>
            </a:pathLst>
          </a:custGeom>
          <a:ln w="12192">
            <a:solidFill>
              <a:srgbClr val="C00000"/>
            </a:solidFill>
          </a:ln>
        </p:spPr>
        <p:txBody>
          <a:bodyPr wrap="square" lIns="0" tIns="0" rIns="0" bIns="0" rtlCol="0"/>
          <a:lstStyle/>
          <a:p>
            <a:endParaRPr/>
          </a:p>
        </p:txBody>
      </p:sp>
    </p:spTree>
    <p:extLst>
      <p:ext uri="{BB962C8B-B14F-4D97-AF65-F5344CB8AC3E}">
        <p14:creationId xmlns:p14="http://schemas.microsoft.com/office/powerpoint/2010/main" val="451442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123825"/>
            <a:ext cx="10515600" cy="1325563"/>
          </a:xfrm>
        </p:spPr>
        <p:txBody>
          <a:bodyPr/>
          <a:lstStyle/>
          <a:p>
            <a:r>
              <a:rPr lang="en-US" dirty="0"/>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latin typeface="Segoe UI Light"/>
              </a:rPr>
              <a:t>Intelligence</a:t>
            </a:r>
            <a:endParaRPr lang="en-US" sz="1765" b="1" spc="-29">
              <a:latin typeface="Segoe UI Semilight" panose="020B0402040204020203" pitchFamily="34" charset="0"/>
              <a:cs typeface="Segoe UI Semilight" panose="020B0402040204020203" pitchFamily="34" charset="0"/>
            </a:endParaRPr>
          </a:p>
        </p:txBody>
      </p:sp>
      <p:grpSp>
        <p:nvGrpSpPr>
          <p:cNvPr id="7" name="Group 6"/>
          <p:cNvGrpSpPr/>
          <p:nvPr/>
        </p:nvGrpSpPr>
        <p:grpSpPr>
          <a:xfrm>
            <a:off x="405898" y="1283177"/>
            <a:ext cx="7078671" cy="4501021"/>
            <a:chOff x="414036" y="1308411"/>
            <a:chExt cx="7220613" cy="4591276"/>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latin typeface="Segoe UI Light" panose="020B0502040204020203" pitchFamily="34" charset="0"/>
                  <a:cs typeface="Segoe UI Light" panose="020B0502040204020203" pitchFamily="34" charset="0"/>
                </a:rPr>
                <a:t> </a:t>
              </a:r>
              <a:r>
                <a:rPr lang="en-US" sz="1176" b="1" kern="0">
                  <a:ln>
                    <a:solidFill>
                      <a:srgbClr val="0078D7"/>
                    </a:solidFill>
                  </a:ln>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Event Hubs</a:t>
              </a:r>
              <a:endParaRPr lang="en-US" sz="1078" kern="0">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latin typeface="Segoe UI"/>
                  <a:cs typeface="Segoe UI Semilight" panose="020B0402040204020203" pitchFamily="34" charset="0"/>
                </a:rPr>
                <a:t>Data Factory </a:t>
              </a:r>
              <a:endParaRPr lang="en-US" sz="1078" kern="0">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latin typeface="Segoe UI"/>
                  <a:cs typeface="Segoe UI Semilight" panose="020B0402040204020203" pitchFamily="34" charset="0"/>
                </a:rPr>
                <a:t>HDInsight </a:t>
              </a:r>
            </a:p>
            <a:p>
              <a:pPr defTabSz="896386">
                <a:defRPr/>
              </a:pPr>
              <a:r>
                <a:rPr lang="en-US" sz="1078">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Stream Analytics</a:t>
              </a: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latin typeface="Segoe UI"/>
                  <a:cs typeface="Segoe UI Semilight" panose="020B0402040204020203" pitchFamily="34" charset="0"/>
                </a:rPr>
                <a:t>SQL Data </a:t>
              </a:r>
            </a:p>
            <a:p>
              <a:pPr defTabSz="896386">
                <a:defRPr/>
              </a:pPr>
              <a:r>
                <a:rPr lang="en-US" sz="1078">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latin typeface="Segoe UI Semilight" panose="020B0402040204020203" pitchFamily="34" charset="0"/>
                  <a:cs typeface="Segoe UI Semilight" panose="020B0402040204020203" pitchFamily="34" charset="0"/>
                </a:rPr>
                <a:t>Data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latin typeface="Segoe UI Semilight" panose="020B0402040204020203" pitchFamily="34" charset="0"/>
                  <a:cs typeface="Segoe UI Semilight" panose="020B0402040204020203" pitchFamily="34" charset="0"/>
                </a:rPr>
                <a:t>Sensors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and </a:t>
              </a:r>
              <a:br>
                <a:rPr lang="en-US" sz="1176" spc="-29">
                  <a:latin typeface="Segoe UI Semilight" panose="020B0402040204020203" pitchFamily="34" charset="0"/>
                  <a:cs typeface="Segoe UI Semilight" panose="020B0402040204020203" pitchFamily="34" charset="0"/>
                </a:rPr>
              </a:br>
              <a:r>
                <a:rPr lang="en-US" sz="1176" spc="-29">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latin typeface="Segoe UI"/>
                  <a:cs typeface="Segoe UI Semilight" panose="020B0402040204020203" pitchFamily="34" charset="0"/>
                </a:rPr>
                <a:t>Cosmos DB</a:t>
              </a:r>
            </a:p>
          </p:txBody>
        </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Analysis</a:t>
              </a:r>
              <a:br>
                <a:rPr lang="en-US" sz="1078" kern="0">
                  <a:latin typeface="Segoe UI"/>
                  <a:cs typeface="Segoe UI Semilight" panose="020B0402040204020203" pitchFamily="34" charset="0"/>
                </a:rPr>
              </a:br>
              <a:r>
                <a:rPr lang="en-US" sz="1078" kern="0">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chemeClr val="tx1"/>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latin typeface="Segoe UI"/>
                </a:endParaRPr>
              </a:p>
            </p:txBody>
          </p:sp>
        </p:grpSp>
        <p:grpSp>
          <p:nvGrpSpPr>
            <p:cNvPr id="135" name="Group 134"/>
            <p:cNvGrpSpPr/>
            <p:nvPr/>
          </p:nvGrpSpPr>
          <p:grpSpPr>
            <a:xfrm>
              <a:off x="6019698" y="4445181"/>
              <a:ext cx="308198" cy="237357"/>
              <a:chOff x="622448" y="3040067"/>
              <a:chExt cx="660650" cy="508795"/>
            </a:xfrm>
            <a:solidFill>
              <a:schemeClr val="tx1"/>
            </a:solidFill>
          </p:grpSpPr>
          <p:grpSp>
            <p:nvGrpSpPr>
              <p:cNvPr id="139" name="Group 138"/>
              <p:cNvGrpSpPr/>
              <p:nvPr/>
            </p:nvGrpSpPr>
            <p:grpSpPr>
              <a:xfrm>
                <a:off x="622448" y="3040067"/>
                <a:ext cx="276884" cy="214308"/>
                <a:chOff x="1646287" y="3497262"/>
                <a:chExt cx="276884" cy="214308"/>
              </a:xfrm>
              <a:grpFill/>
            </p:grpSpPr>
            <p:sp>
              <p:nvSpPr>
                <p:cNvPr id="153" name="Freeform: Shape 152"/>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4" name="Oval 153"/>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0" name="Group 139"/>
              <p:cNvGrpSpPr/>
              <p:nvPr/>
            </p:nvGrpSpPr>
            <p:grpSpPr>
              <a:xfrm>
                <a:off x="1006214" y="3147221"/>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nvGrpSpPr>
              <p:cNvPr id="141" name="Group 140"/>
              <p:cNvGrpSpPr/>
              <p:nvPr/>
            </p:nvGrpSpPr>
            <p:grpSpPr>
              <a:xfrm>
                <a:off x="659024" y="3334554"/>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chemeClr val="tx1"/>
                    </a:solidFill>
                    <a:latin typeface="Segoe UI"/>
                    <a:ea typeface="Segoe UI" pitchFamily="34" charset="0"/>
                    <a:cs typeface="Segoe UI" pitchFamily="34" charset="0"/>
                  </a:endParaRPr>
                </a:p>
              </p:txBody>
            </p:sp>
          </p:grpSp>
        </p:grpSp>
        <p:cxnSp>
          <p:nvCxnSpPr>
            <p:cNvPr id="136" name="Straight Connector 135"/>
            <p:cNvCxnSpPr/>
            <p:nvPr/>
          </p:nvCxnSpPr>
          <p:spPr>
            <a:xfrm>
              <a:off x="6083605" y="4502918"/>
              <a:ext cx="17367" cy="13840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086633" y="4502918"/>
              <a:ext cx="176678" cy="51213"/>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6098983" y="4551638"/>
              <a:ext cx="164871" cy="91721"/>
            </a:xfrm>
            <a:prstGeom prst="line">
              <a:avLst/>
            </a:prstGeom>
            <a:solidFill>
              <a:schemeClr val="tx1"/>
            </a:solid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A43B730D-4949-4B05-AC79-58D9AB51E41F}"/>
              </a:ext>
            </a:extLst>
          </p:cNvPr>
          <p:cNvGrpSpPr/>
          <p:nvPr/>
        </p:nvGrpSpPr>
        <p:grpSpPr>
          <a:xfrm>
            <a:off x="5877930" y="4709738"/>
            <a:ext cx="1610667" cy="422417"/>
            <a:chOff x="5995794" y="4803681"/>
            <a:chExt cx="1642964" cy="430887"/>
          </a:xfrm>
        </p:grpSpPr>
        <p:pic>
          <p:nvPicPr>
            <p:cNvPr id="85" name="Picture 84">
              <a:extLst>
                <a:ext uri="{FF2B5EF4-FFF2-40B4-BE49-F238E27FC236}">
                  <a16:creationId xmlns:a16="http://schemas.microsoft.com/office/drawing/2014/main" id="{56A58C91-D4AA-4DBD-AF01-6BEF7EEB0596}"/>
                </a:ext>
              </a:extLst>
            </p:cNvPr>
            <p:cNvPicPr>
              <a:picLocks noChangeAspect="1"/>
            </p:cNvPicPr>
            <p:nvPr/>
          </p:nvPicPr>
          <p:blipFill>
            <a:blip r:embed="rId6"/>
            <a:stretch>
              <a:fillRect/>
            </a:stretch>
          </p:blipFill>
          <p:spPr>
            <a:xfrm>
              <a:off x="5995794" y="4899297"/>
              <a:ext cx="385302" cy="239655"/>
            </a:xfrm>
            <a:prstGeom prst="rect">
              <a:avLst/>
            </a:prstGeom>
          </p:spPr>
        </p:pic>
        <p:sp>
          <p:nvSpPr>
            <p:cNvPr id="86" name="Rectangle 85">
              <a:extLst>
                <a:ext uri="{FF2B5EF4-FFF2-40B4-BE49-F238E27FC236}">
                  <a16:creationId xmlns:a16="http://schemas.microsoft.com/office/drawing/2014/main" id="{FEB3EBB3-A4DB-430D-855A-CAE4CB03A8C1}"/>
                </a:ext>
              </a:extLst>
            </p:cNvPr>
            <p:cNvSpPr/>
            <p:nvPr/>
          </p:nvSpPr>
          <p:spPr>
            <a:xfrm>
              <a:off x="6344628" y="4803681"/>
              <a:ext cx="1294130" cy="430887"/>
            </a:xfrm>
            <a:prstGeom prst="rect">
              <a:avLst/>
            </a:prstGeom>
          </p:spPr>
          <p:txBody>
            <a:bodyPr wrap="square">
              <a:spAutoFit/>
            </a:bodyPr>
            <a:lstStyle/>
            <a:p>
              <a:pPr defTabSz="914225">
                <a:defRPr/>
              </a:pPr>
              <a:r>
                <a:rPr lang="en-US" sz="1078" kern="0">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32933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67986E-6 3.46346E-6 L -0.4737 3.46346E-6 " pathEditMode="relative" rAng="0" ptsTypes="AA">
                                      <p:cBhvr>
                                        <p:cTn id="6" dur="2000" fill="hold"/>
                                        <p:tgtEl>
                                          <p:spTgt spid="7"/>
                                        </p:tgtEl>
                                        <p:attrNameLst>
                                          <p:attrName>ppt_x</p:attrName>
                                          <p:attrName>ppt_y</p:attrName>
                                        </p:attrNameLst>
                                      </p:cBhvr>
                                      <p:rCtr x="-23743" y="0"/>
                                    </p:animMotion>
                                  </p:childTnLst>
                                </p:cTn>
                              </p:par>
                              <p:par>
                                <p:cTn id="7" presetID="1" presetClass="exit" presetSubtype="0" fill="hold" grpId="0" nodeType="withEffect">
                                  <p:stCondLst>
                                    <p:cond delay="0"/>
                                  </p:stCondLst>
                                  <p:childTnLst>
                                    <p:set>
                                      <p:cBhvr>
                                        <p:cTn id="8" dur="1" fill="hold">
                                          <p:stCondLst>
                                            <p:cond delay="0"/>
                                          </p:stCondLst>
                                        </p:cTn>
                                        <p:tgtEl>
                                          <p:spTgt spid="4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idx="4294967295"/>
          </p:nvPr>
        </p:nvSpPr>
        <p:spPr>
          <a:xfrm>
            <a:off x="0" y="4763"/>
            <a:ext cx="10515600" cy="1325562"/>
          </a:xfrm>
        </p:spPr>
        <p:txBody>
          <a:bodyPr/>
          <a:lstStyle/>
          <a:p>
            <a:r>
              <a:rPr lang="en-US" dirty="0"/>
              <a:t>Intelligence</a:t>
            </a:r>
          </a:p>
        </p:txBody>
      </p:sp>
      <p:grpSp>
        <p:nvGrpSpPr>
          <p:cNvPr id="4" name="Group 3"/>
          <p:cNvGrpSpPr/>
          <p:nvPr/>
        </p:nvGrpSpPr>
        <p:grpSpPr>
          <a:xfrm>
            <a:off x="405898" y="1277605"/>
            <a:ext cx="9038950" cy="4553834"/>
            <a:chOff x="414036" y="1302727"/>
            <a:chExt cx="9220200" cy="4645148"/>
          </a:xfrm>
        </p:grpSpPr>
        <p:grpSp>
          <p:nvGrpSpPr>
            <p:cNvPr id="3" name="Group 2"/>
            <p:cNvGrpSpPr/>
            <p:nvPr/>
          </p:nvGrpSpPr>
          <p:grpSpPr>
            <a:xfrm>
              <a:off x="414036" y="1302727"/>
              <a:ext cx="9220200" cy="4645148"/>
              <a:chOff x="414036" y="1302727"/>
              <a:chExt cx="9220200" cy="4645148"/>
            </a:xfrm>
          </p:grpSpPr>
          <p:sp>
            <p:nvSpPr>
              <p:cNvPr id="450" name="Rectangle 449"/>
              <p:cNvSpPr/>
              <p:nvPr/>
            </p:nvSpPr>
            <p:spPr bwMode="auto">
              <a:xfrm>
                <a:off x="4010350" y="1308413"/>
                <a:ext cx="1737360" cy="3967030"/>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995" y="3369049"/>
                <a:ext cx="250183" cy="319265"/>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867" y="1308411"/>
                <a:ext cx="1737360" cy="3967032"/>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grpSp>
            <p:nvGrpSpPr>
              <p:cNvPr id="18" name="Group 17"/>
              <p:cNvGrpSpPr/>
              <p:nvPr/>
            </p:nvGrpSpPr>
            <p:grpSpPr>
              <a:xfrm>
                <a:off x="2054022" y="5614588"/>
                <a:ext cx="2425658" cy="208338"/>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706" y="2807478"/>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65033"/>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23" name="Rectangle 422"/>
              <p:cNvSpPr/>
              <p:nvPr/>
            </p:nvSpPr>
            <p:spPr>
              <a:xfrm>
                <a:off x="2652706" y="2173905"/>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12641"/>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375242"/>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32" name="Rectangle 431"/>
              <p:cNvSpPr/>
              <p:nvPr/>
            </p:nvSpPr>
            <p:spPr bwMode="auto">
              <a:xfrm>
                <a:off x="5884833" y="1308412"/>
                <a:ext cx="1737360" cy="39670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34" name="Rectangle 433"/>
              <p:cNvSpPr/>
              <p:nvPr/>
            </p:nvSpPr>
            <p:spPr>
              <a:xfrm>
                <a:off x="6340519" y="3929285"/>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sp>
            <p:nvSpPr>
              <p:cNvPr id="435" name="Rectangle 434"/>
              <p:cNvSpPr/>
              <p:nvPr/>
            </p:nvSpPr>
            <p:spPr>
              <a:xfrm>
                <a:off x="5123071" y="5578543"/>
                <a:ext cx="1455527" cy="36933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grpSp>
            <p:nvGrpSpPr>
              <p:cNvPr id="11" name="Group 10"/>
              <p:cNvGrpSpPr/>
              <p:nvPr/>
            </p:nvGrpSpPr>
            <p:grpSpPr>
              <a:xfrm>
                <a:off x="5982706" y="393160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0" name="Freeform 439"/>
              <p:cNvSpPr>
                <a:spLocks/>
              </p:cNvSpPr>
              <p:nvPr/>
            </p:nvSpPr>
            <p:spPr bwMode="auto">
              <a:xfrm>
                <a:off x="5984022" y="3362604"/>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sp>
            <p:nvSpPr>
              <p:cNvPr id="441" name="Freeform 440"/>
              <p:cNvSpPr/>
              <p:nvPr/>
            </p:nvSpPr>
            <p:spPr bwMode="auto">
              <a:xfrm flipH="1">
                <a:off x="6027271" y="21675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sp>
            <p:nvSpPr>
              <p:cNvPr id="451" name="Rectangle 450"/>
              <p:cNvSpPr/>
              <p:nvPr/>
            </p:nvSpPr>
            <p:spPr>
              <a:xfrm>
                <a:off x="4556162" y="2701617"/>
                <a:ext cx="1271016" cy="43088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556162" y="217390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61370" y="1662598"/>
                <a:ext cx="1090059" cy="563250"/>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2930938"/>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215259"/>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578543"/>
                <a:ext cx="933597" cy="321144"/>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73634" y="1311873"/>
                <a:ext cx="123857" cy="3957886"/>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89019" y="3411457"/>
                <a:ext cx="308472"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36" y="2717476"/>
                <a:ext cx="739399" cy="865146"/>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499" y="4149380"/>
                <a:ext cx="717296" cy="839285"/>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38" y="1584054"/>
                <a:ext cx="653297" cy="764402"/>
              </a:xfrm>
              <a:prstGeom prst="rect">
                <a:avLst/>
              </a:prstGeom>
            </p:spPr>
          </p:pic>
          <p:sp>
            <p:nvSpPr>
              <p:cNvPr id="125" name="Rectangle 124"/>
              <p:cNvSpPr/>
              <p:nvPr/>
            </p:nvSpPr>
            <p:spPr>
              <a:xfrm>
                <a:off x="4556162" y="3394628"/>
                <a:ext cx="1296319" cy="270285"/>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sp>
            <p:nvSpPr>
              <p:cNvPr id="392" name="Rectangle 391"/>
              <p:cNvSpPr/>
              <p:nvPr/>
            </p:nvSpPr>
            <p:spPr bwMode="auto">
              <a:xfrm>
                <a:off x="7759316" y="1302727"/>
                <a:ext cx="1737360" cy="256073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4" name="Rectangle 393"/>
              <p:cNvSpPr/>
              <p:nvPr/>
            </p:nvSpPr>
            <p:spPr>
              <a:xfrm>
                <a:off x="8365366" y="3370317"/>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969389" y="3341390"/>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D9D9D9"/>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365366" y="2701617"/>
                <a:ext cx="1268870" cy="43088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365366"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913553" y="2167672"/>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26" name="Group 125"/>
              <p:cNvGrpSpPr/>
              <p:nvPr/>
            </p:nvGrpSpPr>
            <p:grpSpPr>
              <a:xfrm>
                <a:off x="7997844" y="2734667"/>
                <a:ext cx="258848" cy="380791"/>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9" name="Group 8"/>
              <p:cNvGrpSpPr/>
              <p:nvPr/>
            </p:nvGrpSpPr>
            <p:grpSpPr>
              <a:xfrm>
                <a:off x="5982706" y="2742063"/>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sp>
            <p:nvSpPr>
              <p:cNvPr id="144" name="Freeform 182"/>
              <p:cNvSpPr/>
              <p:nvPr/>
            </p:nvSpPr>
            <p:spPr bwMode="auto">
              <a:xfrm flipH="1">
                <a:off x="4135949" y="2738734"/>
                <a:ext cx="409242" cy="380654"/>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83622" y="2147162"/>
                <a:ext cx="338007" cy="267759"/>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grpSp>
          <p:nvGrpSpPr>
            <p:cNvPr id="133" name="Group 132"/>
            <p:cNvGrpSpPr/>
            <p:nvPr/>
          </p:nvGrpSpPr>
          <p:grpSpPr>
            <a:xfrm>
              <a:off x="6019698" y="4445181"/>
              <a:ext cx="308198" cy="237357"/>
              <a:chOff x="3017872" y="3771579"/>
              <a:chExt cx="308198" cy="237357"/>
            </a:xfrm>
            <a:solidFill>
              <a:schemeClr val="tx1"/>
            </a:solidFill>
          </p:grpSpPr>
          <p:grpSp>
            <p:nvGrpSpPr>
              <p:cNvPr id="134" name="Group 133"/>
              <p:cNvGrpSpPr/>
              <p:nvPr/>
            </p:nvGrpSpPr>
            <p:grpSpPr>
              <a:xfrm>
                <a:off x="3017872" y="3771579"/>
                <a:ext cx="308198" cy="237357"/>
                <a:chOff x="622448" y="3040067"/>
                <a:chExt cx="660650" cy="508795"/>
              </a:xfrm>
              <a:grpFill/>
            </p:grpSpPr>
            <p:grpSp>
              <p:nvGrpSpPr>
                <p:cNvPr id="138" name="Group 137"/>
                <p:cNvGrpSpPr/>
                <p:nvPr/>
              </p:nvGrpSpPr>
              <p:grpSpPr>
                <a:xfrm>
                  <a:off x="622448" y="3040067"/>
                  <a:ext cx="276884" cy="214308"/>
                  <a:chOff x="1646287" y="3497262"/>
                  <a:chExt cx="276884" cy="214308"/>
                </a:xfrm>
                <a:grpFill/>
              </p:grpSpPr>
              <p:sp>
                <p:nvSpPr>
                  <p:cNvPr id="152" name="Freeform: Shape 151"/>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3" name="Oval 152"/>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1006214" y="3147221"/>
                  <a:ext cx="276884" cy="214308"/>
                  <a:chOff x="1646287" y="3497262"/>
                  <a:chExt cx="276884" cy="214308"/>
                </a:xfrm>
                <a:grpFill/>
              </p:grpSpPr>
              <p:sp>
                <p:nvSpPr>
                  <p:cNvPr id="148" name="Freeform: Shape 147"/>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1" name="Oval 15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40" name="Group 139"/>
                <p:cNvGrpSpPr/>
                <p:nvPr/>
              </p:nvGrpSpPr>
              <p:grpSpPr>
                <a:xfrm>
                  <a:off x="659024" y="3334554"/>
                  <a:ext cx="276884" cy="214308"/>
                  <a:chOff x="1646287" y="3497262"/>
                  <a:chExt cx="276884" cy="214308"/>
                </a:xfrm>
                <a:grpFill/>
              </p:grpSpPr>
              <p:sp>
                <p:nvSpPr>
                  <p:cNvPr id="141" name="Freeform: Shape 14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5" name="Oval 144"/>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5" name="Straight Connector 134"/>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1" name="Group 100">
            <a:extLst>
              <a:ext uri="{FF2B5EF4-FFF2-40B4-BE49-F238E27FC236}">
                <a16:creationId xmlns:a16="http://schemas.microsoft.com/office/drawing/2014/main" id="{7CC78747-0F8A-4488-87F0-B220CD99BA26}"/>
              </a:ext>
            </a:extLst>
          </p:cNvPr>
          <p:cNvGrpSpPr/>
          <p:nvPr/>
        </p:nvGrpSpPr>
        <p:grpSpPr>
          <a:xfrm>
            <a:off x="5877930" y="4709738"/>
            <a:ext cx="1610667" cy="422417"/>
            <a:chOff x="5995794" y="4803681"/>
            <a:chExt cx="1642964" cy="430887"/>
          </a:xfrm>
        </p:grpSpPr>
        <p:pic>
          <p:nvPicPr>
            <p:cNvPr id="102" name="Picture 101">
              <a:extLst>
                <a:ext uri="{FF2B5EF4-FFF2-40B4-BE49-F238E27FC236}">
                  <a16:creationId xmlns:a16="http://schemas.microsoft.com/office/drawing/2014/main" id="{5BC6C666-FB60-40F3-B006-61F37E4BEE6D}"/>
                </a:ext>
              </a:extLst>
            </p:cNvPr>
            <p:cNvPicPr>
              <a:picLocks noChangeAspect="1"/>
            </p:cNvPicPr>
            <p:nvPr/>
          </p:nvPicPr>
          <p:blipFill>
            <a:blip r:embed="rId6"/>
            <a:stretch>
              <a:fillRect/>
            </a:stretch>
          </p:blipFill>
          <p:spPr>
            <a:xfrm>
              <a:off x="5995794" y="4899297"/>
              <a:ext cx="385302" cy="239655"/>
            </a:xfrm>
            <a:prstGeom prst="rect">
              <a:avLst/>
            </a:prstGeom>
          </p:spPr>
        </p:pic>
        <p:sp>
          <p:nvSpPr>
            <p:cNvPr id="103" name="Rectangle 102">
              <a:extLst>
                <a:ext uri="{FF2B5EF4-FFF2-40B4-BE49-F238E27FC236}">
                  <a16:creationId xmlns:a16="http://schemas.microsoft.com/office/drawing/2014/main" id="{82148997-305A-46A7-BDE7-4234840E8DEF}"/>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29157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00038 -4.02179E-6 L -0.62382 -4.02179E-6 " pathEditMode="relative" rAng="0" ptsTypes="AA">
                                      <p:cBhvr>
                                        <p:cTn id="6" dur="2000" fill="hold"/>
                                        <p:tgtEl>
                                          <p:spTgt spid="4"/>
                                        </p:tgtEl>
                                        <p:attrNameLst>
                                          <p:attrName>ppt_x</p:attrName>
                                          <p:attrName>ppt_y</p:attrName>
                                        </p:attrNameLst>
                                      </p:cBhvr>
                                      <p:rCtr x="-312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0" y="365125"/>
            <a:ext cx="10515600" cy="1325563"/>
          </a:xfrm>
        </p:spPr>
        <p:txBody>
          <a:bodyPr/>
          <a:lstStyle/>
          <a:p>
            <a:pPr defTabSz="896386">
              <a:spcBef>
                <a:spcPts val="0"/>
              </a:spcBef>
              <a:spcAft>
                <a:spcPts val="588"/>
              </a:spcAft>
              <a:defRPr/>
            </a:pPr>
            <a:r>
              <a:rPr lang="en-US" kern="0"/>
              <a:t>Build applications that understand people</a:t>
            </a:r>
          </a:p>
        </p:txBody>
      </p:sp>
      <p:sp>
        <p:nvSpPr>
          <p:cNvPr id="11" name="Rectangle 10"/>
          <p:cNvSpPr/>
          <p:nvPr/>
        </p:nvSpPr>
        <p:spPr>
          <a:xfrm>
            <a:off x="3954052" y="1275644"/>
            <a:ext cx="195722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Speech</a:t>
            </a:r>
          </a:p>
        </p:txBody>
      </p:sp>
      <p:sp>
        <p:nvSpPr>
          <p:cNvPr id="14" name="Rectangle 13"/>
          <p:cNvSpPr/>
          <p:nvPr/>
        </p:nvSpPr>
        <p:spPr>
          <a:xfrm>
            <a:off x="1919217" y="1277605"/>
            <a:ext cx="1955452" cy="564941"/>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Vision</a:t>
            </a:r>
          </a:p>
        </p:txBody>
      </p:sp>
      <p:sp>
        <p:nvSpPr>
          <p:cNvPr id="17" name="Rectangle 16"/>
          <p:cNvSpPr/>
          <p:nvPr/>
        </p:nvSpPr>
        <p:spPr>
          <a:xfrm>
            <a:off x="8037607"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230">
              <a:defRPr/>
            </a:pPr>
            <a:r>
              <a:rPr lang="en-US" sz="1507" kern="0">
                <a:gradFill>
                  <a:gsLst>
                    <a:gs pos="0">
                      <a:srgbClr val="FFFFFF"/>
                    </a:gs>
                    <a:gs pos="100000">
                      <a:srgbClr val="FFFFFF"/>
                    </a:gs>
                  </a:gsLst>
                  <a:lin ang="5400000" scaled="0"/>
                </a:gradFill>
                <a:latin typeface="Segoe UI"/>
              </a:rPr>
              <a:t>          Knowledge</a:t>
            </a:r>
          </a:p>
        </p:txBody>
      </p:sp>
      <p:sp>
        <p:nvSpPr>
          <p:cNvPr id="20" name="Rectangle 19"/>
          <p:cNvSpPr/>
          <p:nvPr/>
        </p:nvSpPr>
        <p:spPr>
          <a:xfrm>
            <a:off x="5990662" y="1275644"/>
            <a:ext cx="1955453"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Language</a:t>
            </a:r>
          </a:p>
        </p:txBody>
      </p:sp>
      <p:sp>
        <p:nvSpPr>
          <p:cNvPr id="24" name="Rectangle 23"/>
          <p:cNvSpPr/>
          <p:nvPr/>
        </p:nvSpPr>
        <p:spPr>
          <a:xfrm>
            <a:off x="10044273" y="1275644"/>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61230">
              <a:defRPr/>
            </a:pPr>
            <a:r>
              <a:rPr lang="en-US" sz="1507" kern="0">
                <a:gradFill>
                  <a:gsLst>
                    <a:gs pos="0">
                      <a:srgbClr val="FFFFFF"/>
                    </a:gs>
                    <a:gs pos="100000">
                      <a:srgbClr val="FFFFFF"/>
                    </a:gs>
                  </a:gsLst>
                  <a:lin ang="5400000" scaled="0"/>
                </a:gradFill>
                <a:latin typeface="Segoe UI"/>
              </a:rPr>
              <a:t>Search</a:t>
            </a:r>
          </a:p>
        </p:txBody>
      </p:sp>
      <p:grpSp>
        <p:nvGrpSpPr>
          <p:cNvPr id="3" name="Group 2"/>
          <p:cNvGrpSpPr/>
          <p:nvPr/>
        </p:nvGrpSpPr>
        <p:grpSpPr>
          <a:xfrm>
            <a:off x="1552411" y="5230160"/>
            <a:ext cx="10308773" cy="1257871"/>
            <a:chOff x="1646287" y="5677408"/>
            <a:chExt cx="10515485" cy="1395014"/>
          </a:xfrm>
        </p:grpSpPr>
        <p:sp>
          <p:nvSpPr>
            <p:cNvPr id="108" name="TextBox 107"/>
            <p:cNvSpPr txBox="1"/>
            <p:nvPr/>
          </p:nvSpPr>
          <p:spPr>
            <a:xfrm>
              <a:off x="1646287" y="5677408"/>
              <a:ext cx="6013661" cy="1033770"/>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Faces, images, emotion recognition and video intelligence</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Spoken language processing, speaker recognition, custom speech recognition</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Natural language processing, sentiment and topics analysis, spelling errors</a:t>
              </a:r>
            </a:p>
          </p:txBody>
        </p:sp>
        <p:sp>
          <p:nvSpPr>
            <p:cNvPr id="109" name="TextBox 108"/>
            <p:cNvSpPr txBox="1"/>
            <p:nvPr/>
          </p:nvSpPr>
          <p:spPr>
            <a:xfrm>
              <a:off x="7589436" y="5677408"/>
              <a:ext cx="4572336" cy="1395014"/>
            </a:xfrm>
            <a:prstGeom prst="rect">
              <a:avLst/>
            </a:prstGeom>
            <a:noFill/>
          </p:spPr>
          <p:txBody>
            <a:bodyPr wrap="square" lIns="179285" tIns="143428" rIns="179285" bIns="143428" rtlCol="0">
              <a:spAutoFit/>
            </a:bodyPr>
            <a:lstStyle/>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Complex tasks processing, knowledge exploration, intelligent recommendations</a:t>
              </a:r>
            </a:p>
            <a:p>
              <a:pPr marL="336145" indent="-336145" defTabSz="896386">
                <a:lnSpc>
                  <a:spcPct val="90000"/>
                </a:lnSpc>
                <a:spcAft>
                  <a:spcPts val="588"/>
                </a:spcAft>
                <a:buClr>
                  <a:srgbClr val="0078D7"/>
                </a:buClr>
                <a:buFont typeface="Arial" panose="020B0604020202020204" pitchFamily="34" charset="0"/>
                <a:buChar char="•"/>
                <a:defRPr/>
              </a:pPr>
              <a:r>
                <a:rPr lang="en-US" sz="1176" kern="0">
                  <a:solidFill>
                    <a:srgbClr val="505050"/>
                  </a:solidFill>
                  <a:latin typeface="Segoe UI"/>
                </a:rPr>
                <a:t>Bing engine capabilities for Web, Autosuggest, Image, Video and News</a:t>
              </a:r>
            </a:p>
            <a:p>
              <a:pPr marL="336145" indent="-336145" defTabSz="896386">
                <a:lnSpc>
                  <a:spcPct val="90000"/>
                </a:lnSpc>
                <a:spcAft>
                  <a:spcPts val="588"/>
                </a:spcAft>
                <a:buClr>
                  <a:srgbClr val="0078D7"/>
                </a:buClr>
                <a:buFont typeface="Arial" panose="020B0604020202020204" pitchFamily="34" charset="0"/>
                <a:buChar char="•"/>
                <a:defRPr/>
              </a:pPr>
              <a:endParaRPr lang="en-US" sz="1176" kern="0">
                <a:solidFill>
                  <a:srgbClr val="505050"/>
                </a:solidFill>
                <a:latin typeface="Segoe UI"/>
              </a:endParaRPr>
            </a:p>
          </p:txBody>
        </p:sp>
      </p:grpSp>
      <p:sp>
        <p:nvSpPr>
          <p:cNvPr id="89" name="Rectangle 88"/>
          <p:cNvSpPr/>
          <p:nvPr/>
        </p:nvSpPr>
        <p:spPr bwMode="auto">
          <a:xfrm>
            <a:off x="599066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Language Understanding</a:t>
            </a:r>
          </a:p>
        </p:txBody>
      </p:sp>
      <p:sp>
        <p:nvSpPr>
          <p:cNvPr id="90" name="Rectangle 89"/>
          <p:cNvSpPr/>
          <p:nvPr/>
        </p:nvSpPr>
        <p:spPr bwMode="auto">
          <a:xfrm>
            <a:off x="10057183" y="4063815"/>
            <a:ext cx="1904465"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Auto Suggest API</a:t>
            </a:r>
          </a:p>
        </p:txBody>
      </p:sp>
      <p:sp>
        <p:nvSpPr>
          <p:cNvPr id="91" name="Rectangle 90"/>
          <p:cNvSpPr/>
          <p:nvPr/>
        </p:nvSpPr>
        <p:spPr bwMode="auto">
          <a:xfrm>
            <a:off x="395043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Speaker Recognition</a:t>
            </a:r>
          </a:p>
        </p:txBody>
      </p:sp>
      <p:sp>
        <p:nvSpPr>
          <p:cNvPr id="92" name="Rectangle 91"/>
          <p:cNvSpPr/>
          <p:nvPr/>
        </p:nvSpPr>
        <p:spPr bwMode="auto">
          <a:xfrm>
            <a:off x="3950432" y="2460478"/>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Speech</a:t>
            </a:r>
          </a:p>
        </p:txBody>
      </p:sp>
      <p:sp>
        <p:nvSpPr>
          <p:cNvPr id="93" name="Rectangle 92"/>
          <p:cNvSpPr/>
          <p:nvPr/>
        </p:nvSpPr>
        <p:spPr bwMode="auto">
          <a:xfrm>
            <a:off x="3950432" y="2990355"/>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Custom Speech Service</a:t>
            </a:r>
          </a:p>
        </p:txBody>
      </p:sp>
      <p:sp>
        <p:nvSpPr>
          <p:cNvPr id="94" name="Rectangle 93"/>
          <p:cNvSpPr/>
          <p:nvPr/>
        </p:nvSpPr>
        <p:spPr bwMode="auto">
          <a:xfrm>
            <a:off x="599066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Text Analytics</a:t>
            </a:r>
          </a:p>
        </p:txBody>
      </p:sp>
      <p:sp>
        <p:nvSpPr>
          <p:cNvPr id="95" name="Rectangle 94"/>
          <p:cNvSpPr/>
          <p:nvPr/>
        </p:nvSpPr>
        <p:spPr bwMode="auto">
          <a:xfrm>
            <a:off x="599066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Bing Spell Check</a:t>
            </a:r>
          </a:p>
        </p:txBody>
      </p:sp>
      <p:sp>
        <p:nvSpPr>
          <p:cNvPr id="96" name="Rectangle 95"/>
          <p:cNvSpPr/>
          <p:nvPr/>
        </p:nvSpPr>
        <p:spPr bwMode="auto">
          <a:xfrm>
            <a:off x="599066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Web Language Model</a:t>
            </a:r>
          </a:p>
        </p:txBody>
      </p:sp>
      <p:sp>
        <p:nvSpPr>
          <p:cNvPr id="97" name="Rectangle 96"/>
          <p:cNvSpPr/>
          <p:nvPr/>
        </p:nvSpPr>
        <p:spPr bwMode="auto">
          <a:xfrm>
            <a:off x="599066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Linguistic Analysis </a:t>
            </a:r>
          </a:p>
        </p:txBody>
      </p:sp>
      <p:sp>
        <p:nvSpPr>
          <p:cNvPr id="98" name="Rectangle 97"/>
          <p:cNvSpPr/>
          <p:nvPr/>
        </p:nvSpPr>
        <p:spPr bwMode="auto">
          <a:xfrm>
            <a:off x="8037392"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Academic</a:t>
            </a:r>
          </a:p>
        </p:txBody>
      </p:sp>
      <p:sp>
        <p:nvSpPr>
          <p:cNvPr id="99" name="Rectangle 98"/>
          <p:cNvSpPr/>
          <p:nvPr/>
        </p:nvSpPr>
        <p:spPr bwMode="auto">
          <a:xfrm>
            <a:off x="8037392" y="2464496"/>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Entity Linking</a:t>
            </a:r>
          </a:p>
        </p:txBody>
      </p:sp>
      <p:sp>
        <p:nvSpPr>
          <p:cNvPr id="100" name="Rectangle 99"/>
          <p:cNvSpPr/>
          <p:nvPr/>
        </p:nvSpPr>
        <p:spPr bwMode="auto">
          <a:xfrm>
            <a:off x="8037392" y="2998390"/>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Knowledge Exploration</a:t>
            </a:r>
          </a:p>
        </p:txBody>
      </p:sp>
      <p:sp>
        <p:nvSpPr>
          <p:cNvPr id="101" name="Rectangle 100"/>
          <p:cNvSpPr/>
          <p:nvPr/>
        </p:nvSpPr>
        <p:spPr bwMode="auto">
          <a:xfrm>
            <a:off x="8037392" y="353228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Recommendations</a:t>
            </a:r>
          </a:p>
        </p:txBody>
      </p:sp>
      <p:sp>
        <p:nvSpPr>
          <p:cNvPr id="102" name="Rectangle 101"/>
          <p:cNvSpPr/>
          <p:nvPr/>
        </p:nvSpPr>
        <p:spPr bwMode="auto">
          <a:xfrm>
            <a:off x="10045838" y="193060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Web Search API</a:t>
            </a:r>
          </a:p>
        </p:txBody>
      </p:sp>
      <p:sp>
        <p:nvSpPr>
          <p:cNvPr id="103" name="Rectangle 102"/>
          <p:cNvSpPr/>
          <p:nvPr/>
        </p:nvSpPr>
        <p:spPr bwMode="auto">
          <a:xfrm>
            <a:off x="10045838" y="2463904"/>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Image Search API</a:t>
            </a:r>
          </a:p>
        </p:txBody>
      </p:sp>
      <p:sp>
        <p:nvSpPr>
          <p:cNvPr id="104" name="Rectangle 103"/>
          <p:cNvSpPr/>
          <p:nvPr/>
        </p:nvSpPr>
        <p:spPr bwMode="auto">
          <a:xfrm>
            <a:off x="10045838" y="2997208"/>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Video Search API</a:t>
            </a:r>
          </a:p>
        </p:txBody>
      </p:sp>
      <p:sp>
        <p:nvSpPr>
          <p:cNvPr id="105" name="Rectangle 104"/>
          <p:cNvSpPr/>
          <p:nvPr/>
        </p:nvSpPr>
        <p:spPr bwMode="auto">
          <a:xfrm>
            <a:off x="10045838" y="3530511"/>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Bing News Search API</a:t>
            </a:r>
          </a:p>
        </p:txBody>
      </p:sp>
      <p:sp>
        <p:nvSpPr>
          <p:cNvPr id="106" name="Rectangle 105"/>
          <p:cNvSpPr/>
          <p:nvPr/>
        </p:nvSpPr>
        <p:spPr bwMode="auto">
          <a:xfrm>
            <a:off x="1919292" y="1930601"/>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Computer Vision</a:t>
            </a:r>
          </a:p>
        </p:txBody>
      </p:sp>
      <p:sp>
        <p:nvSpPr>
          <p:cNvPr id="107" name="Rectangle 106"/>
          <p:cNvSpPr/>
          <p:nvPr/>
        </p:nvSpPr>
        <p:spPr bwMode="auto">
          <a:xfrm>
            <a:off x="1919292" y="2996096"/>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Face</a:t>
            </a:r>
          </a:p>
        </p:txBody>
      </p:sp>
      <p:sp>
        <p:nvSpPr>
          <p:cNvPr id="110" name="Rectangle 109"/>
          <p:cNvSpPr/>
          <p:nvPr/>
        </p:nvSpPr>
        <p:spPr bwMode="auto">
          <a:xfrm>
            <a:off x="1919292" y="3528843"/>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Emotion</a:t>
            </a:r>
          </a:p>
        </p:txBody>
      </p:sp>
      <p:sp>
        <p:nvSpPr>
          <p:cNvPr id="111" name="Rectangle 110"/>
          <p:cNvSpPr/>
          <p:nvPr/>
        </p:nvSpPr>
        <p:spPr bwMode="auto">
          <a:xfrm>
            <a:off x="1919292" y="406159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Video</a:t>
            </a:r>
          </a:p>
        </p:txBody>
      </p:sp>
      <p:sp>
        <p:nvSpPr>
          <p:cNvPr id="75" name="Freeform 118"/>
          <p:cNvSpPr>
            <a:spLocks noChangeAspect="1" noEditPoints="1"/>
          </p:cNvSpPr>
          <p:nvPr/>
        </p:nvSpPr>
        <p:spPr bwMode="black">
          <a:xfrm>
            <a:off x="2044068" y="1432240"/>
            <a:ext cx="367418" cy="254154"/>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p:spPr>
        <p:txBody>
          <a:bodyPr vert="horz" wrap="square" lIns="89624" tIns="44811" rIns="89624" bIns="44811" numCol="1" anchor="t" anchorCtr="0" compatLnSpc="1">
            <a:prstTxWarp prst="textNoShape">
              <a:avLst/>
            </a:prstTxWarp>
          </a:bodyPr>
          <a:lstStyle/>
          <a:p>
            <a:pPr defTabSz="914367">
              <a:defRPr/>
            </a:pPr>
            <a:endParaRPr lang="en-US" sz="1729">
              <a:solidFill>
                <a:srgbClr val="000000"/>
              </a:solidFill>
              <a:latin typeface="Segoe UI"/>
            </a:endParaRPr>
          </a:p>
        </p:txBody>
      </p:sp>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227" y="1424261"/>
            <a:ext cx="358292" cy="270112"/>
          </a:xfrm>
          <a:prstGeom prst="rect">
            <a:avLst/>
          </a:prstGeom>
        </p:spPr>
      </p:pic>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6334" y="1406092"/>
            <a:ext cx="291983" cy="306451"/>
          </a:xfrm>
          <a:prstGeom prst="rect">
            <a:avLst/>
          </a:prstGeom>
        </p:spPr>
      </p:pic>
      <p:sp>
        <p:nvSpPr>
          <p:cNvPr id="80" name="Oval 1026"/>
          <p:cNvSpPr>
            <a:spLocks noChangeAspect="1"/>
          </p:cNvSpPr>
          <p:nvPr/>
        </p:nvSpPr>
        <p:spPr bwMode="auto">
          <a:xfrm>
            <a:off x="4171320" y="1400741"/>
            <a:ext cx="192072" cy="31715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defRPr/>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81" name="Freeform 7"/>
          <p:cNvSpPr>
            <a:spLocks noEditPoints="1"/>
          </p:cNvSpPr>
          <p:nvPr/>
        </p:nvSpPr>
        <p:spPr bwMode="auto">
          <a:xfrm>
            <a:off x="8241353" y="1400741"/>
            <a:ext cx="195147" cy="317152"/>
          </a:xfrm>
          <a:custGeom>
            <a:avLst/>
            <a:gdLst/>
            <a:ahLst/>
            <a:cxnLst>
              <a:cxn ang="0">
                <a:pos x="132" y="0"/>
              </a:cxn>
              <a:cxn ang="0">
                <a:pos x="130" y="0"/>
              </a:cxn>
              <a:cxn ang="0">
                <a:pos x="0" y="124"/>
              </a:cxn>
              <a:cxn ang="0">
                <a:pos x="46" y="224"/>
              </a:cxn>
              <a:cxn ang="0">
                <a:pos x="55" y="248"/>
              </a:cxn>
              <a:cxn ang="0">
                <a:pos x="60" y="272"/>
              </a:cxn>
              <a:cxn ang="0">
                <a:pos x="76" y="310"/>
              </a:cxn>
              <a:cxn ang="0">
                <a:pos x="185" y="310"/>
              </a:cxn>
              <a:cxn ang="0">
                <a:pos x="202" y="272"/>
              </a:cxn>
              <a:cxn ang="0">
                <a:pos x="216" y="224"/>
              </a:cxn>
              <a:cxn ang="0">
                <a:pos x="239" y="185"/>
              </a:cxn>
              <a:cxn ang="0">
                <a:pos x="262" y="124"/>
              </a:cxn>
              <a:cxn ang="0">
                <a:pos x="132" y="0"/>
              </a:cxn>
              <a:cxn ang="0">
                <a:pos x="94" y="74"/>
              </a:cxn>
              <a:cxn ang="0">
                <a:pos x="94" y="74"/>
              </a:cxn>
              <a:cxn ang="0">
                <a:pos x="70" y="111"/>
              </a:cxn>
              <a:cxn ang="0">
                <a:pos x="70" y="111"/>
              </a:cxn>
              <a:cxn ang="0">
                <a:pos x="54" y="127"/>
              </a:cxn>
              <a:cxn ang="0">
                <a:pos x="38" y="111"/>
              </a:cxn>
              <a:cxn ang="0">
                <a:pos x="38" y="108"/>
              </a:cxn>
              <a:cxn ang="0">
                <a:pos x="85" y="43"/>
              </a:cxn>
              <a:cxn ang="0">
                <a:pos x="89" y="43"/>
              </a:cxn>
              <a:cxn ang="0">
                <a:pos x="105" y="59"/>
              </a:cxn>
              <a:cxn ang="0">
                <a:pos x="94" y="74"/>
              </a:cxn>
              <a:cxn ang="0">
                <a:pos x="170" y="370"/>
              </a:cxn>
              <a:cxn ang="0">
                <a:pos x="92" y="370"/>
              </a:cxn>
              <a:cxn ang="0">
                <a:pos x="74" y="384"/>
              </a:cxn>
              <a:cxn ang="0">
                <a:pos x="92" y="399"/>
              </a:cxn>
              <a:cxn ang="0">
                <a:pos x="170" y="399"/>
              </a:cxn>
              <a:cxn ang="0">
                <a:pos x="187" y="384"/>
              </a:cxn>
              <a:cxn ang="0">
                <a:pos x="170" y="370"/>
              </a:cxn>
              <a:cxn ang="0">
                <a:pos x="119" y="426"/>
              </a:cxn>
              <a:cxn ang="0">
                <a:pos x="143" y="426"/>
              </a:cxn>
              <a:cxn ang="0">
                <a:pos x="158" y="414"/>
              </a:cxn>
              <a:cxn ang="0">
                <a:pos x="103" y="414"/>
              </a:cxn>
              <a:cxn ang="0">
                <a:pos x="119" y="426"/>
              </a:cxn>
              <a:cxn ang="0">
                <a:pos x="172" y="326"/>
              </a:cxn>
              <a:cxn ang="0">
                <a:pos x="90" y="326"/>
              </a:cxn>
              <a:cxn ang="0">
                <a:pos x="72" y="341"/>
              </a:cxn>
              <a:cxn ang="0">
                <a:pos x="90" y="356"/>
              </a:cxn>
              <a:cxn ang="0">
                <a:pos x="172" y="356"/>
              </a:cxn>
              <a:cxn ang="0">
                <a:pos x="190" y="341"/>
              </a:cxn>
              <a:cxn ang="0">
                <a:pos x="172" y="326"/>
              </a:cxn>
            </a:cxnLst>
            <a:rect l="0" t="0" r="r" b="b"/>
            <a:pathLst>
              <a:path w="262" h="426">
                <a:moveTo>
                  <a:pt x="132" y="0"/>
                </a:moveTo>
                <a:cubicBezTo>
                  <a:pt x="131" y="0"/>
                  <a:pt x="131" y="0"/>
                  <a:pt x="130" y="0"/>
                </a:cubicBezTo>
                <a:cubicBezTo>
                  <a:pt x="58" y="0"/>
                  <a:pt x="0" y="56"/>
                  <a:pt x="0" y="124"/>
                </a:cubicBezTo>
                <a:cubicBezTo>
                  <a:pt x="0" y="163"/>
                  <a:pt x="30" y="190"/>
                  <a:pt x="46" y="224"/>
                </a:cubicBezTo>
                <a:cubicBezTo>
                  <a:pt x="51" y="233"/>
                  <a:pt x="53" y="241"/>
                  <a:pt x="55" y="248"/>
                </a:cubicBezTo>
                <a:cubicBezTo>
                  <a:pt x="58" y="257"/>
                  <a:pt x="59" y="264"/>
                  <a:pt x="60" y="272"/>
                </a:cubicBezTo>
                <a:cubicBezTo>
                  <a:pt x="62" y="287"/>
                  <a:pt x="63" y="301"/>
                  <a:pt x="76" y="310"/>
                </a:cubicBezTo>
                <a:cubicBezTo>
                  <a:pt x="185" y="310"/>
                  <a:pt x="185" y="310"/>
                  <a:pt x="185" y="310"/>
                </a:cubicBezTo>
                <a:cubicBezTo>
                  <a:pt x="199" y="301"/>
                  <a:pt x="200" y="287"/>
                  <a:pt x="202" y="272"/>
                </a:cubicBezTo>
                <a:cubicBezTo>
                  <a:pt x="204" y="258"/>
                  <a:pt x="206" y="245"/>
                  <a:pt x="216" y="224"/>
                </a:cubicBezTo>
                <a:cubicBezTo>
                  <a:pt x="222" y="210"/>
                  <a:pt x="231" y="198"/>
                  <a:pt x="239" y="185"/>
                </a:cubicBezTo>
                <a:cubicBezTo>
                  <a:pt x="251" y="166"/>
                  <a:pt x="262" y="147"/>
                  <a:pt x="262" y="124"/>
                </a:cubicBezTo>
                <a:cubicBezTo>
                  <a:pt x="262" y="56"/>
                  <a:pt x="203" y="0"/>
                  <a:pt x="132" y="0"/>
                </a:cubicBezTo>
                <a:close/>
                <a:moveTo>
                  <a:pt x="94" y="74"/>
                </a:moveTo>
                <a:cubicBezTo>
                  <a:pt x="94" y="74"/>
                  <a:pt x="94" y="74"/>
                  <a:pt x="94" y="74"/>
                </a:cubicBezTo>
                <a:cubicBezTo>
                  <a:pt x="78" y="78"/>
                  <a:pt x="71" y="97"/>
                  <a:pt x="70" y="111"/>
                </a:cubicBezTo>
                <a:cubicBezTo>
                  <a:pt x="70" y="111"/>
                  <a:pt x="70" y="111"/>
                  <a:pt x="70" y="111"/>
                </a:cubicBezTo>
                <a:cubicBezTo>
                  <a:pt x="70" y="119"/>
                  <a:pt x="63" y="127"/>
                  <a:pt x="54" y="127"/>
                </a:cubicBezTo>
                <a:cubicBezTo>
                  <a:pt x="45" y="127"/>
                  <a:pt x="38" y="119"/>
                  <a:pt x="38" y="111"/>
                </a:cubicBezTo>
                <a:cubicBezTo>
                  <a:pt x="38" y="110"/>
                  <a:pt x="38" y="108"/>
                  <a:pt x="38" y="108"/>
                </a:cubicBezTo>
                <a:cubicBezTo>
                  <a:pt x="40" y="76"/>
                  <a:pt x="59" y="51"/>
                  <a:pt x="85" y="43"/>
                </a:cubicBezTo>
                <a:cubicBezTo>
                  <a:pt x="85" y="43"/>
                  <a:pt x="88" y="43"/>
                  <a:pt x="89" y="43"/>
                </a:cubicBezTo>
                <a:cubicBezTo>
                  <a:pt x="98" y="43"/>
                  <a:pt x="105" y="50"/>
                  <a:pt x="105" y="59"/>
                </a:cubicBezTo>
                <a:cubicBezTo>
                  <a:pt x="105" y="66"/>
                  <a:pt x="101" y="71"/>
                  <a:pt x="94" y="74"/>
                </a:cubicBezTo>
                <a:close/>
                <a:moveTo>
                  <a:pt x="170" y="370"/>
                </a:moveTo>
                <a:cubicBezTo>
                  <a:pt x="92" y="370"/>
                  <a:pt x="92" y="370"/>
                  <a:pt x="92" y="370"/>
                </a:cubicBezTo>
                <a:cubicBezTo>
                  <a:pt x="82" y="370"/>
                  <a:pt x="74" y="376"/>
                  <a:pt x="74" y="384"/>
                </a:cubicBezTo>
                <a:cubicBezTo>
                  <a:pt x="74" y="392"/>
                  <a:pt x="82" y="399"/>
                  <a:pt x="92" y="399"/>
                </a:cubicBezTo>
                <a:cubicBezTo>
                  <a:pt x="170" y="399"/>
                  <a:pt x="170" y="399"/>
                  <a:pt x="170" y="399"/>
                </a:cubicBezTo>
                <a:cubicBezTo>
                  <a:pt x="180" y="399"/>
                  <a:pt x="187" y="392"/>
                  <a:pt x="187" y="384"/>
                </a:cubicBezTo>
                <a:cubicBezTo>
                  <a:pt x="187" y="376"/>
                  <a:pt x="180" y="370"/>
                  <a:pt x="170" y="370"/>
                </a:cubicBezTo>
                <a:close/>
                <a:moveTo>
                  <a:pt x="119" y="426"/>
                </a:moveTo>
                <a:cubicBezTo>
                  <a:pt x="143" y="426"/>
                  <a:pt x="143" y="426"/>
                  <a:pt x="143" y="426"/>
                </a:cubicBezTo>
                <a:cubicBezTo>
                  <a:pt x="151" y="426"/>
                  <a:pt x="158" y="421"/>
                  <a:pt x="158" y="414"/>
                </a:cubicBezTo>
                <a:cubicBezTo>
                  <a:pt x="103" y="414"/>
                  <a:pt x="103" y="414"/>
                  <a:pt x="103" y="414"/>
                </a:cubicBezTo>
                <a:cubicBezTo>
                  <a:pt x="104" y="421"/>
                  <a:pt x="111" y="426"/>
                  <a:pt x="119" y="426"/>
                </a:cubicBezTo>
                <a:close/>
                <a:moveTo>
                  <a:pt x="172" y="326"/>
                </a:moveTo>
                <a:cubicBezTo>
                  <a:pt x="90" y="326"/>
                  <a:pt x="90" y="326"/>
                  <a:pt x="90" y="326"/>
                </a:cubicBezTo>
                <a:cubicBezTo>
                  <a:pt x="80" y="326"/>
                  <a:pt x="72" y="333"/>
                  <a:pt x="72" y="341"/>
                </a:cubicBezTo>
                <a:cubicBezTo>
                  <a:pt x="72" y="349"/>
                  <a:pt x="80" y="356"/>
                  <a:pt x="90" y="356"/>
                </a:cubicBezTo>
                <a:cubicBezTo>
                  <a:pt x="172" y="356"/>
                  <a:pt x="172" y="356"/>
                  <a:pt x="172" y="356"/>
                </a:cubicBezTo>
                <a:cubicBezTo>
                  <a:pt x="182" y="356"/>
                  <a:pt x="190" y="349"/>
                  <a:pt x="190" y="341"/>
                </a:cubicBezTo>
                <a:cubicBezTo>
                  <a:pt x="190" y="333"/>
                  <a:pt x="182" y="326"/>
                  <a:pt x="172" y="326"/>
                </a:cubicBezTo>
                <a:close/>
              </a:path>
            </a:pathLst>
          </a:custGeom>
          <a:solidFill>
            <a:schemeClr val="tx1"/>
          </a:solidFill>
          <a:ln w="9525">
            <a:noFill/>
            <a:round/>
            <a:headEnd/>
            <a:tailEnd/>
          </a:ln>
        </p:spPr>
        <p:txBody>
          <a:bodyPr vert="horz" wrap="square" lIns="119523" tIns="59762" rIns="119523" bIns="59762" numCol="1" anchor="t" anchorCtr="0" compatLnSpc="1">
            <a:prstTxWarp prst="textNoShape">
              <a:avLst/>
            </a:prstTxWarp>
          </a:bodyPr>
          <a:lstStyle/>
          <a:p>
            <a:pPr defTabSz="896386">
              <a:defRPr/>
            </a:pPr>
            <a:endParaRPr lang="en-US" sz="2091">
              <a:solidFill>
                <a:srgbClr val="000000"/>
              </a:solidFill>
              <a:latin typeface="Segoe UI"/>
            </a:endParaRPr>
          </a:p>
        </p:txBody>
      </p:sp>
      <p:sp>
        <p:nvSpPr>
          <p:cNvPr id="118" name="Rectangle 117"/>
          <p:cNvSpPr/>
          <p:nvPr/>
        </p:nvSpPr>
        <p:spPr bwMode="auto">
          <a:xfrm>
            <a:off x="-24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119" name="Rectangle 118"/>
          <p:cNvSpPr/>
          <p:nvPr/>
        </p:nvSpPr>
        <p:spPr>
          <a:xfrm>
            <a:off x="593892" y="3304551"/>
            <a:ext cx="1243927" cy="256467"/>
          </a:xfrm>
          <a:prstGeom prst="rect">
            <a:avLst/>
          </a:prstGeom>
        </p:spPr>
        <p:txBody>
          <a:bodyPr wrap="square">
            <a:spAutoFit/>
          </a:bodyPr>
          <a:lstStyle/>
          <a:p>
            <a:pPr defTabSz="896386">
              <a:defRPr/>
            </a:pPr>
            <a:r>
              <a:rPr lang="en-US" sz="1078">
                <a:solidFill>
                  <a:srgbClr val="0078D7">
                    <a:lumMod val="75000"/>
                  </a:srgbClr>
                </a:solidFill>
                <a:latin typeface="Segoe UI"/>
                <a:cs typeface="Segoe UI Semilight" panose="020B0402040204020203" pitchFamily="34" charset="0"/>
              </a:rPr>
              <a:t>Cortana</a:t>
            </a:r>
          </a:p>
        </p:txBody>
      </p:sp>
      <p:grpSp>
        <p:nvGrpSpPr>
          <p:cNvPr id="120" name="Group 119"/>
          <p:cNvGrpSpPr/>
          <p:nvPr/>
        </p:nvGrpSpPr>
        <p:grpSpPr>
          <a:xfrm>
            <a:off x="205699" y="3276193"/>
            <a:ext cx="309552" cy="309552"/>
            <a:chOff x="3236100" y="589298"/>
            <a:chExt cx="5641200" cy="5641200"/>
          </a:xfrm>
          <a:solidFill>
            <a:schemeClr val="accent1">
              <a:lumMod val="75000"/>
            </a:schemeClr>
          </a:solidFill>
        </p:grpSpPr>
        <p:sp>
          <p:nvSpPr>
            <p:cNvPr id="121"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122"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123" name="Rectangle 122"/>
          <p:cNvSpPr/>
          <p:nvPr/>
        </p:nvSpPr>
        <p:spPr>
          <a:xfrm>
            <a:off x="593892" y="2648996"/>
            <a:ext cx="1243927" cy="422417"/>
          </a:xfrm>
          <a:prstGeom prst="rect">
            <a:avLst/>
          </a:prstGeom>
        </p:spPr>
        <p:txBody>
          <a:bodyPr wrap="square" anchor="ctr">
            <a:spAutoFit/>
          </a:bodyPr>
          <a:lstStyle/>
          <a:p>
            <a:pPr defTabSz="896386">
              <a:defRPr/>
            </a:pPr>
            <a:r>
              <a:rPr lang="en-US" sz="1078">
                <a:solidFill>
                  <a:srgbClr val="0078D7">
                    <a:lumMod val="75000"/>
                  </a:srgbClr>
                </a:solidFill>
                <a:latin typeface="Segoe UI"/>
                <a:cs typeface="Segoe UI Semilight" panose="020B0402040204020203" pitchFamily="34" charset="0"/>
              </a:rPr>
              <a:t>Bot </a:t>
            </a:r>
            <a:br>
              <a:rPr lang="en-US" sz="1078">
                <a:solidFill>
                  <a:srgbClr val="0078D7">
                    <a:lumMod val="75000"/>
                  </a:srgbClr>
                </a:solidFill>
                <a:latin typeface="Segoe UI"/>
                <a:cs typeface="Segoe UI Semilight" panose="020B0402040204020203" pitchFamily="34" charset="0"/>
              </a:rPr>
            </a:br>
            <a:r>
              <a:rPr lang="en-US" sz="1078">
                <a:solidFill>
                  <a:srgbClr val="0078D7">
                    <a:lumMod val="75000"/>
                  </a:srgbClr>
                </a:solidFill>
                <a:latin typeface="Segoe UI"/>
                <a:cs typeface="Segoe UI Semilight" panose="020B0402040204020203" pitchFamily="34" charset="0"/>
              </a:rPr>
              <a:t>Service</a:t>
            </a:r>
          </a:p>
        </p:txBody>
      </p:sp>
      <p:sp>
        <p:nvSpPr>
          <p:cNvPr id="124" name="Rectangle 123"/>
          <p:cNvSpPr/>
          <p:nvPr/>
        </p:nvSpPr>
        <p:spPr>
          <a:xfrm>
            <a:off x="593892"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125" name="Group 124"/>
          <p:cNvGrpSpPr/>
          <p:nvPr/>
        </p:nvGrpSpPr>
        <p:grpSpPr>
          <a:xfrm>
            <a:off x="150961" y="2125548"/>
            <a:ext cx="419029" cy="268689"/>
            <a:chOff x="7822816" y="2717080"/>
            <a:chExt cx="427431" cy="274077"/>
          </a:xfrm>
        </p:grpSpPr>
        <p:sp>
          <p:nvSpPr>
            <p:cNvPr id="126"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127"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4" name="Group 3"/>
          <p:cNvGrpSpPr/>
          <p:nvPr/>
        </p:nvGrpSpPr>
        <p:grpSpPr>
          <a:xfrm>
            <a:off x="233594" y="2681397"/>
            <a:ext cx="253760" cy="373305"/>
            <a:chOff x="228753" y="2734667"/>
            <a:chExt cx="258848" cy="380791"/>
          </a:xfrm>
        </p:grpSpPr>
        <p:sp>
          <p:nvSpPr>
            <p:cNvPr id="129" name="Freeform 230"/>
            <p:cNvSpPr/>
            <p:nvPr/>
          </p:nvSpPr>
          <p:spPr bwMode="auto">
            <a:xfrm rot="18899207">
              <a:off x="167781" y="2795639"/>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30" name="Rectangle 129"/>
            <p:cNvSpPr/>
            <p:nvPr/>
          </p:nvSpPr>
          <p:spPr bwMode="auto">
            <a:xfrm>
              <a:off x="288586" y="2857622"/>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1" name="Oval 130"/>
            <p:cNvSpPr/>
            <p:nvPr/>
          </p:nvSpPr>
          <p:spPr bwMode="auto">
            <a:xfrm>
              <a:off x="281953" y="2905559"/>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2" name="Oval 131"/>
            <p:cNvSpPr/>
            <p:nvPr/>
          </p:nvSpPr>
          <p:spPr bwMode="auto">
            <a:xfrm>
              <a:off x="364717" y="2903538"/>
              <a:ext cx="55956" cy="58333"/>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sp>
        <p:nvSpPr>
          <p:cNvPr id="53" name="Rectangle 52"/>
          <p:cNvSpPr/>
          <p:nvPr/>
        </p:nvSpPr>
        <p:spPr bwMode="auto">
          <a:xfrm>
            <a:off x="1919292" y="2463349"/>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a:gradFill>
                  <a:gsLst>
                    <a:gs pos="0">
                      <a:srgbClr val="404040"/>
                    </a:gs>
                    <a:gs pos="100000">
                      <a:srgbClr val="404040"/>
                    </a:gs>
                  </a:gsLst>
                  <a:lin ang="5400000" scaled="0"/>
                </a:gradFill>
                <a:latin typeface="Segoe UI"/>
              </a:rPr>
              <a:t>Content Moderator</a:t>
            </a:r>
          </a:p>
        </p:txBody>
      </p:sp>
      <p:sp>
        <p:nvSpPr>
          <p:cNvPr id="54" name="Rectangle 53"/>
          <p:cNvSpPr/>
          <p:nvPr/>
        </p:nvSpPr>
        <p:spPr bwMode="auto">
          <a:xfrm>
            <a:off x="5990662" y="4594340"/>
            <a:ext cx="1955453"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lnSpc>
                <a:spcPct val="90000"/>
              </a:lnSpc>
              <a:spcAft>
                <a:spcPts val="588"/>
              </a:spcAft>
              <a:defRPr/>
            </a:pPr>
            <a:r>
              <a:rPr lang="en-US" sz="1176" kern="0">
                <a:gradFill>
                  <a:gsLst>
                    <a:gs pos="0">
                      <a:srgbClr val="404040"/>
                    </a:gs>
                    <a:gs pos="100000">
                      <a:srgbClr val="404040"/>
                    </a:gs>
                  </a:gsLst>
                  <a:lin ang="5400000" scaled="0"/>
                </a:gradFill>
                <a:latin typeface="Segoe UI"/>
              </a:rPr>
              <a:t>Translator</a:t>
            </a:r>
          </a:p>
        </p:txBody>
      </p:sp>
      <p:sp>
        <p:nvSpPr>
          <p:cNvPr id="55" name="Rectangle 54"/>
          <p:cNvSpPr/>
          <p:nvPr/>
        </p:nvSpPr>
        <p:spPr bwMode="auto">
          <a:xfrm>
            <a:off x="8037392" y="4066177"/>
            <a:ext cx="1917590" cy="44821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defTabSz="861230">
              <a:defRPr/>
            </a:pPr>
            <a:r>
              <a:rPr lang="en-US" sz="1176" kern="0" err="1">
                <a:gradFill>
                  <a:gsLst>
                    <a:gs pos="0">
                      <a:srgbClr val="404040"/>
                    </a:gs>
                    <a:gs pos="100000">
                      <a:srgbClr val="404040"/>
                    </a:gs>
                  </a:gsLst>
                  <a:lin ang="5400000" scaled="0"/>
                </a:gradFill>
                <a:latin typeface="Segoe UI"/>
              </a:rPr>
              <a:t>QnA</a:t>
            </a:r>
            <a:r>
              <a:rPr lang="en-US" sz="1176" kern="0">
                <a:gradFill>
                  <a:gsLst>
                    <a:gs pos="0">
                      <a:srgbClr val="404040"/>
                    </a:gs>
                    <a:gs pos="100000">
                      <a:srgbClr val="404040"/>
                    </a:gs>
                  </a:gsLst>
                  <a:lin ang="5400000" scaled="0"/>
                </a:gradFill>
                <a:latin typeface="Segoe UI"/>
              </a:rPr>
              <a:t> Maker</a:t>
            </a:r>
          </a:p>
        </p:txBody>
      </p:sp>
    </p:spTree>
    <p:extLst>
      <p:ext uri="{BB962C8B-B14F-4D97-AF65-F5344CB8AC3E}">
        <p14:creationId xmlns:p14="http://schemas.microsoft.com/office/powerpoint/2010/main" val="11727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3931515"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133118" y="3303308"/>
            <a:ext cx="245265" cy="312989"/>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75831">
              <a:defRPr/>
            </a:pPr>
            <a:r>
              <a:rPr lang="en-US" sz="1176" b="1" kern="0">
                <a:solidFill>
                  <a:srgbClr val="0078D7">
                    <a:lumMod val="75000"/>
                  </a:srgbClr>
                </a:solidFill>
                <a:latin typeface="Segoe UI Light" panose="020B0502040204020203" pitchFamily="34" charset="0"/>
                <a:cs typeface="Segoe UI Light" panose="020B0502040204020203" pitchFamily="34" charset="0"/>
              </a:rPr>
              <a:t> </a:t>
            </a:r>
            <a:r>
              <a:rPr lang="en-US" sz="1176" b="1" kern="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093881" y="1283177"/>
            <a:ext cx="1703207" cy="3889048"/>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idx="4294967295"/>
          </p:nvPr>
        </p:nvSpPr>
        <p:spPr>
          <a:xfrm>
            <a:off x="0" y="365125"/>
            <a:ext cx="10515600" cy="706438"/>
          </a:xfrm>
        </p:spPr>
        <p:txBody>
          <a:bodyPr/>
          <a:lstStyle/>
          <a:p>
            <a:r>
              <a:rPr lang="en-US" dirty="0"/>
              <a:t>Transform data into intelligent action</a:t>
            </a:r>
          </a:p>
        </p:txBody>
      </p:sp>
      <p:sp>
        <p:nvSpPr>
          <p:cNvPr id="365" name="Rectangle 364"/>
          <p:cNvSpPr/>
          <p:nvPr/>
        </p:nvSpPr>
        <p:spPr>
          <a:xfrm>
            <a:off x="10126098" y="5469367"/>
            <a:ext cx="1471108" cy="321466"/>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Action</a:t>
            </a:r>
          </a:p>
        </p:txBody>
      </p:sp>
      <p:sp>
        <p:nvSpPr>
          <p:cNvPr id="366" name="Freeform 365"/>
          <p:cNvSpPr/>
          <p:nvPr/>
        </p:nvSpPr>
        <p:spPr bwMode="auto">
          <a:xfrm flipH="1">
            <a:off x="9400220"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sp>
        <p:nvSpPr>
          <p:cNvPr id="367" name="TextBox 366"/>
          <p:cNvSpPr txBox="1"/>
          <p:nvPr/>
        </p:nvSpPr>
        <p:spPr>
          <a:xfrm>
            <a:off x="10177569" y="1593011"/>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441075" y="4755155"/>
            <a:ext cx="851203" cy="325865"/>
          </a:xfrm>
          <a:prstGeom prst="rect">
            <a:avLst/>
          </a:prstGeom>
          <a:noFill/>
        </p:spPr>
        <p:txBody>
          <a:bodyPr wrap="square" lIns="0" tIns="0" rIns="0" bIns="0" rtlCol="0">
            <a:sp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Automated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787853" y="1630402"/>
            <a:ext cx="369812" cy="37776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nvGrpSpPr>
          <p:cNvPr id="15" name="Group 14"/>
          <p:cNvGrpSpPr/>
          <p:nvPr/>
        </p:nvGrpSpPr>
        <p:grpSpPr>
          <a:xfrm>
            <a:off x="9837044" y="4681732"/>
            <a:ext cx="378168" cy="47270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372" name="TextBox 371"/>
          <p:cNvSpPr txBox="1"/>
          <p:nvPr/>
        </p:nvSpPr>
        <p:spPr>
          <a:xfrm>
            <a:off x="9678625" y="3438626"/>
            <a:ext cx="1068630" cy="452547"/>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a:solidFill>
                  <a:srgbClr val="002050"/>
                </a:solidFill>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778256" y="3127989"/>
            <a:ext cx="453306" cy="35063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grpSp>
      <p:sp>
        <p:nvSpPr>
          <p:cNvPr id="375" name="Rectangle 374"/>
          <p:cNvSpPr/>
          <p:nvPr/>
        </p:nvSpPr>
        <p:spPr bwMode="auto">
          <a:xfrm>
            <a:off x="10553113" y="2653880"/>
            <a:ext cx="967469" cy="1512452"/>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0954969" y="2751236"/>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Web</a:t>
            </a:r>
          </a:p>
        </p:txBody>
      </p:sp>
      <p:sp>
        <p:nvSpPr>
          <p:cNvPr id="377" name="TextBox 376"/>
          <p:cNvSpPr txBox="1"/>
          <p:nvPr/>
        </p:nvSpPr>
        <p:spPr>
          <a:xfrm>
            <a:off x="10954969" y="3290063"/>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Mobile</a:t>
            </a:r>
          </a:p>
        </p:txBody>
      </p:sp>
      <p:sp>
        <p:nvSpPr>
          <p:cNvPr id="378" name="TextBox 377"/>
          <p:cNvSpPr txBox="1"/>
          <p:nvPr/>
        </p:nvSpPr>
        <p:spPr>
          <a:xfrm>
            <a:off x="10954969" y="3866717"/>
            <a:ext cx="464083" cy="158377"/>
          </a:xfrm>
          <a:prstGeom prst="rect">
            <a:avLst/>
          </a:prstGeom>
          <a:noFill/>
        </p:spPr>
        <p:txBody>
          <a:bodyPr wrap="square" lIns="0" tIns="0" rIns="0" bIns="0" rtlCol="0">
            <a:spAutoFit/>
          </a:bodyPr>
          <a:lstStyle/>
          <a:p>
            <a:pPr defTabSz="914192">
              <a:spcBef>
                <a:spcPct val="0"/>
              </a:spcBef>
              <a:spcAft>
                <a:spcPts val="588"/>
              </a:spcAft>
              <a:defRPr/>
            </a:pPr>
            <a:r>
              <a:rPr lang="en-US" sz="1029" kern="0">
                <a:solidFill>
                  <a:srgbClr val="50505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655938" y="2749654"/>
            <a:ext cx="183999" cy="18399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0" name="Freeform 379"/>
          <p:cNvSpPr>
            <a:spLocks/>
          </p:cNvSpPr>
          <p:nvPr/>
        </p:nvSpPr>
        <p:spPr bwMode="auto">
          <a:xfrm>
            <a:off x="10683143" y="3294769"/>
            <a:ext cx="128642" cy="231161"/>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381" name="Freeform 380"/>
          <p:cNvSpPr/>
          <p:nvPr/>
        </p:nvSpPr>
        <p:spPr bwMode="auto">
          <a:xfrm>
            <a:off x="10633367" y="3871529"/>
            <a:ext cx="243544" cy="1374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243306" y="3322715"/>
            <a:ext cx="30240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400222" y="3344881"/>
            <a:ext cx="302408" cy="0"/>
          </a:xfrm>
          <a:prstGeom prst="line">
            <a:avLst/>
          </a:prstGeom>
          <a:noFill/>
          <a:ln w="12700" cap="flat" cmpd="sng" algn="ctr">
            <a:solidFill>
              <a:srgbClr val="0078D7"/>
            </a:solidFill>
            <a:prstDash val="solid"/>
            <a:headEnd type="none"/>
            <a:tailEnd type="none"/>
          </a:ln>
          <a:effectLst/>
        </p:spPr>
      </p:cxnSp>
      <p:grpSp>
        <p:nvGrpSpPr>
          <p:cNvPr id="18" name="Group 17"/>
          <p:cNvGrpSpPr/>
          <p:nvPr/>
        </p:nvGrpSpPr>
        <p:grpSpPr>
          <a:xfrm>
            <a:off x="2013645" y="5504704"/>
            <a:ext cx="2377975" cy="204243"/>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grpSp>
        <p:nvGrpSpPr>
          <p:cNvPr id="4" name="Group 3">
            <a:extLst>
              <a:ext uri="{FF2B5EF4-FFF2-40B4-BE49-F238E27FC236}">
                <a16:creationId xmlns:a16="http://schemas.microsoft.com/office/drawing/2014/main" id="{3770F382-962B-495F-BC6C-B62647104B98}"/>
              </a:ext>
            </a:extLst>
          </p:cNvPr>
          <p:cNvGrpSpPr/>
          <p:nvPr/>
        </p:nvGrpSpPr>
        <p:grpSpPr>
          <a:xfrm>
            <a:off x="2291842" y="2645877"/>
            <a:ext cx="1554748" cy="286777"/>
            <a:chOff x="2337798" y="2770797"/>
            <a:chExt cx="1585924" cy="292527"/>
          </a:xfrm>
        </p:grpSpPr>
        <p:sp>
          <p:nvSpPr>
            <p:cNvPr id="421" name="Rectangle 420"/>
            <p:cNvSpPr/>
            <p:nvPr/>
          </p:nvSpPr>
          <p:spPr>
            <a:xfrm>
              <a:off x="2652706" y="2786255"/>
              <a:ext cx="1271016"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798" y="2770797"/>
              <a:ext cx="274997" cy="292527"/>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grpSp>
      <p:grpSp>
        <p:nvGrpSpPr>
          <p:cNvPr id="7" name="Group 6">
            <a:extLst>
              <a:ext uri="{FF2B5EF4-FFF2-40B4-BE49-F238E27FC236}">
                <a16:creationId xmlns:a16="http://schemas.microsoft.com/office/drawing/2014/main" id="{A145A3ED-00EF-4F29-81DD-C1A1C191C625}"/>
              </a:ext>
            </a:extLst>
          </p:cNvPr>
          <p:cNvGrpSpPr/>
          <p:nvPr/>
        </p:nvGrpSpPr>
        <p:grpSpPr>
          <a:xfrm>
            <a:off x="2287915" y="2082305"/>
            <a:ext cx="1558675" cy="295112"/>
            <a:chOff x="2333792" y="2123563"/>
            <a:chExt cx="1589930" cy="301030"/>
          </a:xfrm>
        </p:grpSpPr>
        <p:sp>
          <p:nvSpPr>
            <p:cNvPr id="423" name="Rectangle 422"/>
            <p:cNvSpPr/>
            <p:nvPr/>
          </p:nvSpPr>
          <p:spPr>
            <a:xfrm>
              <a:off x="2652706" y="2143273"/>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Data Factory </a:t>
              </a:r>
              <a:endParaRPr lang="en-US" sz="1078" kern="0">
                <a:solidFill>
                  <a:srgbClr val="FFFFFF"/>
                </a:solidFill>
                <a:latin typeface="Segoe UI"/>
              </a:endParaRPr>
            </a:p>
          </p:txBody>
        </p:sp>
        <p:sp>
          <p:nvSpPr>
            <p:cNvPr id="424" name="Freeform 423"/>
            <p:cNvSpPr/>
            <p:nvPr/>
          </p:nvSpPr>
          <p:spPr bwMode="auto">
            <a:xfrm>
              <a:off x="2333792" y="21235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BBB67AC9-253B-4101-AED6-EEE709C77FBA}"/>
              </a:ext>
            </a:extLst>
          </p:cNvPr>
          <p:cNvGrpSpPr/>
          <p:nvPr/>
        </p:nvGrpSpPr>
        <p:grpSpPr>
          <a:xfrm>
            <a:off x="2307837" y="3201114"/>
            <a:ext cx="1538753" cy="256467"/>
            <a:chOff x="2354114" y="3370317"/>
            <a:chExt cx="1569608" cy="261610"/>
          </a:xfrm>
        </p:grpSpPr>
        <p:sp>
          <p:nvSpPr>
            <p:cNvPr id="418" name="Rectangle 417"/>
            <p:cNvSpPr/>
            <p:nvPr/>
          </p:nvSpPr>
          <p:spPr>
            <a:xfrm>
              <a:off x="2652706" y="3370317"/>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Event Hubs</a:t>
              </a:r>
              <a:endParaRPr lang="en-US" sz="1078" kern="0">
                <a:solidFill>
                  <a:srgbClr val="FFFFFF"/>
                </a:solidFill>
                <a:latin typeface="Segoe UI"/>
              </a:endParaRPr>
            </a:p>
          </p:txBody>
        </p:sp>
        <p:sp>
          <p:nvSpPr>
            <p:cNvPr id="425" name="Freeform 424"/>
            <p:cNvSpPr/>
            <p:nvPr/>
          </p:nvSpPr>
          <p:spPr bwMode="auto">
            <a:xfrm>
              <a:off x="2354114" y="3379955"/>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32" name="Rectangle 431"/>
          <p:cNvSpPr/>
          <p:nvPr/>
        </p:nvSpPr>
        <p:spPr bwMode="auto">
          <a:xfrm>
            <a:off x="5769150" y="1283179"/>
            <a:ext cx="1703207" cy="3889047"/>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5" name="Rectangle 434"/>
          <p:cNvSpPr/>
          <p:nvPr/>
        </p:nvSpPr>
        <p:spPr>
          <a:xfrm>
            <a:off x="5022363" y="5469367"/>
            <a:ext cx="1426914" cy="362072"/>
          </a:xfrm>
          <a:prstGeom prst="rect">
            <a:avLst/>
          </a:prstGeom>
        </p:spPr>
        <p:txBody>
          <a:bodyPr wrap="none" lIns="0" tIns="0" rIns="0" bIns="0" anchor="ctr">
            <a:spAutoFit/>
          </a:bodyPr>
          <a:lstStyle/>
          <a:p>
            <a:pPr algn="ctr" defTabSz="710729">
              <a:spcBef>
                <a:spcPct val="0"/>
              </a:spcBef>
              <a:spcAft>
                <a:spcPct val="35000"/>
              </a:spcAft>
              <a:defRPr/>
            </a:pPr>
            <a:r>
              <a:rPr lang="en-US" sz="2353">
                <a:solidFill>
                  <a:srgbClr val="002050"/>
                </a:solidFill>
                <a:latin typeface="Segoe UI Light"/>
              </a:rPr>
              <a:t>Intelligence</a:t>
            </a:r>
            <a:endParaRPr lang="en-US" sz="1765" b="1" spc="-29">
              <a:solidFill>
                <a:srgbClr val="002050"/>
              </a:solidFill>
              <a:latin typeface="Segoe UI Semilight" panose="020B0402040204020203" pitchFamily="34" charset="0"/>
              <a:cs typeface="Segoe UI Semilight" panose="020B0402040204020203" pitchFamily="34" charset="0"/>
            </a:endParaRPr>
          </a:p>
        </p:txBody>
      </p:sp>
      <p:grpSp>
        <p:nvGrpSpPr>
          <p:cNvPr id="21" name="Group 20">
            <a:extLst>
              <a:ext uri="{FF2B5EF4-FFF2-40B4-BE49-F238E27FC236}">
                <a16:creationId xmlns:a16="http://schemas.microsoft.com/office/drawing/2014/main" id="{C2101D76-FEBB-4FE3-BDC0-711F9D5608A6}"/>
              </a:ext>
            </a:extLst>
          </p:cNvPr>
          <p:cNvGrpSpPr/>
          <p:nvPr/>
        </p:nvGrpSpPr>
        <p:grpSpPr>
          <a:xfrm>
            <a:off x="5865099" y="3796676"/>
            <a:ext cx="1594706" cy="265580"/>
            <a:chOff x="5982706" y="3930445"/>
            <a:chExt cx="1626683" cy="270905"/>
          </a:xfrm>
        </p:grpSpPr>
        <p:sp>
          <p:nvSpPr>
            <p:cNvPr id="434" name="Rectangle 433"/>
            <p:cNvSpPr/>
            <p:nvPr/>
          </p:nvSpPr>
          <p:spPr>
            <a:xfrm>
              <a:off x="6340519" y="3935092"/>
              <a:ext cx="1268870" cy="26161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Stream Analytics</a:t>
              </a:r>
            </a:p>
          </p:txBody>
        </p:sp>
        <p:grpSp>
          <p:nvGrpSpPr>
            <p:cNvPr id="11" name="Group 10"/>
            <p:cNvGrpSpPr/>
            <p:nvPr/>
          </p:nvGrpSpPr>
          <p:grpSpPr>
            <a:xfrm>
              <a:off x="5982706" y="3930445"/>
              <a:ext cx="352655" cy="270905"/>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FFFFFF"/>
                  </a:solidFill>
                  <a:latin typeface="Segoe UI"/>
                </a:endParaRPr>
              </a:p>
            </p:txBody>
          </p:sp>
        </p:grpSp>
      </p:grpSp>
      <p:grpSp>
        <p:nvGrpSpPr>
          <p:cNvPr id="20" name="Group 19">
            <a:extLst>
              <a:ext uri="{FF2B5EF4-FFF2-40B4-BE49-F238E27FC236}">
                <a16:creationId xmlns:a16="http://schemas.microsoft.com/office/drawing/2014/main" id="{51252019-FABB-4AF5-9FA2-315BB6A975A4}"/>
              </a:ext>
            </a:extLst>
          </p:cNvPr>
          <p:cNvGrpSpPr/>
          <p:nvPr/>
        </p:nvGrpSpPr>
        <p:grpSpPr>
          <a:xfrm>
            <a:off x="5866390" y="3103378"/>
            <a:ext cx="1593416" cy="588366"/>
            <a:chOff x="5984022" y="3201040"/>
            <a:chExt cx="1625367" cy="600164"/>
          </a:xfrm>
        </p:grpSpPr>
        <p:sp>
          <p:nvSpPr>
            <p:cNvPr id="433" name="Rectangle 432"/>
            <p:cNvSpPr/>
            <p:nvPr/>
          </p:nvSpPr>
          <p:spPr>
            <a:xfrm>
              <a:off x="6340519" y="3201040"/>
              <a:ext cx="1268870" cy="60016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HDInsight </a:t>
              </a:r>
            </a:p>
            <a:p>
              <a:pPr defTabSz="896386">
                <a:defRPr/>
              </a:pPr>
              <a:r>
                <a:rPr lang="en-US" sz="1078">
                  <a:solidFill>
                    <a:srgbClr val="FFFFFF"/>
                  </a:solidFill>
                  <a:latin typeface="Segoe UI"/>
                  <a:cs typeface="Segoe UI Semilight" panose="020B0402040204020203" pitchFamily="34" charset="0"/>
                </a:rPr>
                <a:t>(Hadoop and Spark)</a:t>
              </a:r>
            </a:p>
          </p:txBody>
        </p:sp>
        <p:sp>
          <p:nvSpPr>
            <p:cNvPr id="440" name="Freeform 439"/>
            <p:cNvSpPr>
              <a:spLocks/>
            </p:cNvSpPr>
            <p:nvPr/>
          </p:nvSpPr>
          <p:spPr bwMode="auto">
            <a:xfrm>
              <a:off x="5984022" y="3362493"/>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FFFFFF"/>
                </a:solidFill>
                <a:latin typeface="Segoe UI"/>
              </a:endParaRPr>
            </a:p>
          </p:txBody>
        </p:sp>
      </p:grpSp>
      <p:grpSp>
        <p:nvGrpSpPr>
          <p:cNvPr id="24" name="Group 23">
            <a:extLst>
              <a:ext uri="{FF2B5EF4-FFF2-40B4-BE49-F238E27FC236}">
                <a16:creationId xmlns:a16="http://schemas.microsoft.com/office/drawing/2014/main" id="{8162A11E-8DBB-4E3F-9462-A02E055E85D2}"/>
              </a:ext>
            </a:extLst>
          </p:cNvPr>
          <p:cNvGrpSpPr/>
          <p:nvPr/>
        </p:nvGrpSpPr>
        <p:grpSpPr>
          <a:xfrm>
            <a:off x="5908788" y="2048684"/>
            <a:ext cx="1551017" cy="349838"/>
            <a:chOff x="6027271" y="2089267"/>
            <a:chExt cx="1582118" cy="356853"/>
          </a:xfrm>
        </p:grpSpPr>
        <p:sp>
          <p:nvSpPr>
            <p:cNvPr id="438" name="Rectangle 437"/>
            <p:cNvSpPr/>
            <p:nvPr/>
          </p:nvSpPr>
          <p:spPr>
            <a:xfrm>
              <a:off x="6340519" y="2089267"/>
              <a:ext cx="1268870" cy="263390"/>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Machine Learning</a:t>
              </a:r>
            </a:p>
          </p:txBody>
        </p:sp>
        <p:sp>
          <p:nvSpPr>
            <p:cNvPr id="441" name="Freeform 440"/>
            <p:cNvSpPr/>
            <p:nvPr/>
          </p:nvSpPr>
          <p:spPr bwMode="auto">
            <a:xfrm flipH="1">
              <a:off x="6027271" y="2163301"/>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a:solidFill>
                  <a:srgbClr val="FFFFFF"/>
                </a:solidFill>
                <a:latin typeface="Segoe UI"/>
                <a:ea typeface="Segoe UI" pitchFamily="34" charset="0"/>
                <a:cs typeface="Segoe UI" pitchFamily="34" charset="0"/>
              </a:endParaRPr>
            </a:p>
          </p:txBody>
        </p:sp>
      </p:grpSp>
      <p:sp>
        <p:nvSpPr>
          <p:cNvPr id="451" name="Rectangle 450"/>
          <p:cNvSpPr/>
          <p:nvPr/>
        </p:nvSpPr>
        <p:spPr>
          <a:xfrm>
            <a:off x="4466598" y="2648996"/>
            <a:ext cx="1246030" cy="42241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SQL Data </a:t>
            </a:r>
          </a:p>
          <a:p>
            <a:pPr defTabSz="896386">
              <a:defRPr/>
            </a:pPr>
            <a:r>
              <a:rPr lang="en-US" sz="1078">
                <a:solidFill>
                  <a:srgbClr val="FFFFFF"/>
                </a:solidFill>
                <a:latin typeface="Segoe UI"/>
                <a:cs typeface="Segoe UI Semilight" panose="020B0402040204020203" pitchFamily="34" charset="0"/>
              </a:rPr>
              <a:t>Warehouse</a:t>
            </a:r>
          </a:p>
        </p:txBody>
      </p:sp>
      <p:sp>
        <p:nvSpPr>
          <p:cNvPr id="452" name="Rectangle 451"/>
          <p:cNvSpPr/>
          <p:nvPr/>
        </p:nvSpPr>
        <p:spPr>
          <a:xfrm>
            <a:off x="4466598" y="2131658"/>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36575" y="1630401"/>
            <a:ext cx="1068631" cy="552178"/>
          </a:xfrm>
          <a:prstGeom prst="rect">
            <a:avLst/>
          </a:prstGeom>
          <a:noFill/>
        </p:spPr>
        <p:txBody>
          <a:bodyPr wrap="square" lIns="0" tIns="143407" rIns="179259" bIns="143407" rtlCol="0">
            <a:noAutofit/>
          </a:bodyPr>
          <a:lstStyle/>
          <a:p>
            <a:pPr defTabSz="914192">
              <a:lnSpc>
                <a:spcPct val="90000"/>
              </a:lnSpc>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Data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190368" y="2873809"/>
            <a:ext cx="1068631" cy="567844"/>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36575" y="4132883"/>
            <a:ext cx="955798" cy="604411"/>
          </a:xfrm>
          <a:prstGeom prst="rect">
            <a:avLst/>
          </a:prstGeom>
          <a:noFill/>
        </p:spPr>
        <p:txBody>
          <a:bodyPr wrap="square" lIns="0" tIns="143407" rIns="179259" bIns="143407" rtlCol="0">
            <a:noAutofit/>
          </a:bodyPr>
          <a:lstStyle/>
          <a:p>
            <a:pPr defTabSz="914192">
              <a:lnSpc>
                <a:spcPct val="90000"/>
              </a:lnSpc>
              <a:spcBef>
                <a:spcPct val="0"/>
              </a:spcBef>
              <a:spcAft>
                <a:spcPts val="588"/>
              </a:spcAft>
              <a:defRPr/>
            </a:pPr>
            <a:r>
              <a:rPr lang="en-US" sz="1176" spc="-29">
                <a:solidFill>
                  <a:srgbClr val="002050"/>
                </a:solidFill>
                <a:latin typeface="Segoe UI Semilight" panose="020B0402040204020203" pitchFamily="34" charset="0"/>
                <a:cs typeface="Segoe UI Semilight" panose="020B0402040204020203" pitchFamily="34" charset="0"/>
              </a:rPr>
              <a:t>Sensors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and </a:t>
            </a:r>
            <a:br>
              <a:rPr lang="en-US" sz="1176" spc="-29">
                <a:solidFill>
                  <a:srgbClr val="002050"/>
                </a:solidFill>
                <a:latin typeface="Segoe UI Semilight" panose="020B0402040204020203" pitchFamily="34" charset="0"/>
                <a:cs typeface="Segoe UI Semilight" panose="020B0402040204020203" pitchFamily="34" charset="0"/>
              </a:rPr>
            </a:br>
            <a:r>
              <a:rPr lang="en-US" sz="1176" spc="-29">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797892" y="5469367"/>
            <a:ext cx="915244" cy="314831"/>
          </a:xfrm>
          <a:prstGeom prst="rect">
            <a:avLst/>
          </a:prstGeom>
        </p:spPr>
        <p:txBody>
          <a:bodyPr wrap="none" lIns="0" tIns="0" rIns="0" bIns="0" anchor="ctr">
            <a:noAutofit/>
          </a:bodyPr>
          <a:lstStyle/>
          <a:p>
            <a:pPr defTabSz="896386">
              <a:lnSpc>
                <a:spcPct val="90000"/>
              </a:lnSpc>
              <a:defRPr/>
            </a:pPr>
            <a:r>
              <a:rPr lang="en-US" sz="2353">
                <a:solidFill>
                  <a:srgbClr val="002050"/>
                </a:solidFill>
                <a:latin typeface="Segoe UI Light"/>
              </a:rPr>
              <a:t>Data</a:t>
            </a:r>
          </a:p>
        </p:txBody>
      </p:sp>
      <p:sp>
        <p:nvSpPr>
          <p:cNvPr id="494" name="Freeform 493"/>
          <p:cNvSpPr/>
          <p:nvPr/>
        </p:nvSpPr>
        <p:spPr bwMode="auto">
          <a:xfrm>
            <a:off x="1934838" y="1286571"/>
            <a:ext cx="121422" cy="3880082"/>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a:solidFill>
                <a:srgbClr val="FFFFFF"/>
              </a:solidFill>
              <a:latin typeface="Segoe UI"/>
            </a:endParaRPr>
          </a:p>
        </p:txBody>
      </p:sp>
      <p:cxnSp>
        <p:nvCxnSpPr>
          <p:cNvPr id="495" name="Straight Connector 494"/>
          <p:cNvCxnSpPr/>
          <p:nvPr/>
        </p:nvCxnSpPr>
        <p:spPr>
          <a:xfrm>
            <a:off x="1753851" y="3344882"/>
            <a:ext cx="30240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664543"/>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068299"/>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553402"/>
            <a:ext cx="640455" cy="749375"/>
          </a:xfrm>
          <a:prstGeom prst="rect">
            <a:avLst/>
          </a:prstGeom>
        </p:spPr>
      </p:pic>
      <p:sp>
        <p:nvSpPr>
          <p:cNvPr id="125" name="Rectangle 124"/>
          <p:cNvSpPr/>
          <p:nvPr/>
        </p:nvSpPr>
        <p:spPr>
          <a:xfrm>
            <a:off x="4466598" y="3328384"/>
            <a:ext cx="1270836" cy="264972"/>
          </a:xfrm>
          <a:prstGeom prst="rect">
            <a:avLst/>
          </a:prstGeom>
        </p:spPr>
        <p:txBody>
          <a:bodyPr wrap="square">
            <a:spAutoFit/>
          </a:bodyPr>
          <a:lstStyle/>
          <a:p>
            <a:pPr defTabSz="914225">
              <a:defRPr/>
            </a:pPr>
            <a:r>
              <a:rPr lang="en-US" sz="1100" kern="0">
                <a:solidFill>
                  <a:srgbClr val="FFFFFF"/>
                </a:solidFill>
                <a:latin typeface="Segoe UI"/>
                <a:cs typeface="Segoe UI Semilight" panose="020B0402040204020203" pitchFamily="34" charset="0"/>
              </a:rPr>
              <a:t>Cosmos DB</a:t>
            </a:r>
          </a:p>
        </p:txBody>
      </p:sp>
      <p:grpSp>
        <p:nvGrpSpPr>
          <p:cNvPr id="19" name="Group 18"/>
          <p:cNvGrpSpPr/>
          <p:nvPr/>
        </p:nvGrpSpPr>
        <p:grpSpPr>
          <a:xfrm>
            <a:off x="7105687" y="5504704"/>
            <a:ext cx="2377975" cy="204243"/>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606785" y="1277605"/>
            <a:ext cx="1703207" cy="2510399"/>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606785" y="3839730"/>
            <a:ext cx="1703207" cy="13324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00921" y="3304551"/>
            <a:ext cx="1243927"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Cortana</a:t>
            </a:r>
          </a:p>
        </p:txBody>
      </p:sp>
      <p:grpSp>
        <p:nvGrpSpPr>
          <p:cNvPr id="395" name="Group 394"/>
          <p:cNvGrpSpPr/>
          <p:nvPr/>
        </p:nvGrpSpPr>
        <p:grpSpPr>
          <a:xfrm>
            <a:off x="7812728" y="3276193"/>
            <a:ext cx="309552" cy="309552"/>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a:solidFill>
                  <a:srgbClr val="FFFFFF"/>
                </a:solidFill>
                <a:latin typeface="Segoe UI"/>
                <a:ea typeface="Segoe UI" pitchFamily="34" charset="0"/>
                <a:cs typeface="Segoe UI" pitchFamily="34" charset="0"/>
              </a:endParaRPr>
            </a:p>
          </p:txBody>
        </p:sp>
      </p:grpSp>
      <p:sp>
        <p:nvSpPr>
          <p:cNvPr id="399" name="Rectangle 398"/>
          <p:cNvSpPr/>
          <p:nvPr/>
        </p:nvSpPr>
        <p:spPr>
          <a:xfrm>
            <a:off x="8200921" y="2648996"/>
            <a:ext cx="1243927" cy="422417"/>
          </a:xfrm>
          <a:prstGeom prst="rect">
            <a:avLst/>
          </a:prstGeom>
        </p:spPr>
        <p:txBody>
          <a:bodyPr wrap="square" anchor="ctr">
            <a:spAutoFit/>
          </a:bodyPr>
          <a:lstStyle/>
          <a:p>
            <a:pPr defTabSz="896386">
              <a:defRPr/>
            </a:pPr>
            <a:r>
              <a:rPr lang="en-US" sz="1078">
                <a:solidFill>
                  <a:srgbClr val="FFFFFF"/>
                </a:solidFill>
                <a:latin typeface="Segoe UI"/>
                <a:cs typeface="Segoe UI Semilight" panose="020B0402040204020203" pitchFamily="34" charset="0"/>
              </a:rPr>
              <a:t>Bot </a:t>
            </a:r>
            <a:br>
              <a:rPr lang="en-US" sz="1078">
                <a:solidFill>
                  <a:srgbClr val="FFFFFF"/>
                </a:solidFill>
                <a:latin typeface="Segoe UI"/>
                <a:cs typeface="Segoe UI Semilight" panose="020B0402040204020203" pitchFamily="34" charset="0"/>
              </a:rPr>
            </a:br>
            <a:r>
              <a:rPr lang="en-US" sz="1078">
                <a:solidFill>
                  <a:srgbClr val="FFFFFF"/>
                </a:solidFill>
                <a:latin typeface="Segoe UI"/>
                <a:cs typeface="Segoe UI Semilight" panose="020B0402040204020203" pitchFamily="34" charset="0"/>
              </a:rPr>
              <a:t>Service</a:t>
            </a:r>
          </a:p>
        </p:txBody>
      </p:sp>
      <p:sp>
        <p:nvSpPr>
          <p:cNvPr id="400" name="Rectangle 399"/>
          <p:cNvSpPr/>
          <p:nvPr/>
        </p:nvSpPr>
        <p:spPr>
          <a:xfrm>
            <a:off x="8200921" y="2048683"/>
            <a:ext cx="1243927" cy="258212"/>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757990" y="2125548"/>
            <a:ext cx="419029" cy="268689"/>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a:endParaRPr>
            </a:p>
          </p:txBody>
        </p:sp>
      </p:grpSp>
      <p:sp>
        <p:nvSpPr>
          <p:cNvPr id="402" name="Rectangle 401"/>
          <p:cNvSpPr/>
          <p:nvPr/>
        </p:nvSpPr>
        <p:spPr>
          <a:xfrm>
            <a:off x="8221616" y="4585603"/>
            <a:ext cx="1246030" cy="256467"/>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Power BI</a:t>
            </a:r>
          </a:p>
        </p:txBody>
      </p:sp>
      <p:grpSp>
        <p:nvGrpSpPr>
          <p:cNvPr id="403" name="Group 402"/>
          <p:cNvGrpSpPr/>
          <p:nvPr/>
        </p:nvGrpSpPr>
        <p:grpSpPr>
          <a:xfrm>
            <a:off x="7833526" y="4612047"/>
            <a:ext cx="318518" cy="203581"/>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a:solidFill>
                  <a:srgbClr val="FFFFFF"/>
                </a:solidFill>
                <a:latin typeface="Segoe UI"/>
              </a:endParaRPr>
            </a:p>
          </p:txBody>
        </p:sp>
      </p:grpSp>
      <p:grpSp>
        <p:nvGrpSpPr>
          <p:cNvPr id="126" name="Group 125"/>
          <p:cNvGrpSpPr/>
          <p:nvPr/>
        </p:nvGrpSpPr>
        <p:grpSpPr>
          <a:xfrm>
            <a:off x="7840623" y="2681397"/>
            <a:ext cx="253760" cy="373305"/>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a:solidFill>
                  <a:srgbClr val="FFFFFF"/>
                </a:solidFill>
                <a:latin typeface="Segoe UI"/>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97154CCE-DAD2-4C09-8BB2-EBEBCD968E54}"/>
              </a:ext>
            </a:extLst>
          </p:cNvPr>
          <p:cNvGrpSpPr/>
          <p:nvPr/>
        </p:nvGrpSpPr>
        <p:grpSpPr>
          <a:xfrm>
            <a:off x="5865099" y="2576031"/>
            <a:ext cx="1594706" cy="424090"/>
            <a:chOff x="5982706" y="2701617"/>
            <a:chExt cx="1626683" cy="432594"/>
          </a:xfrm>
        </p:grpSpPr>
        <p:sp>
          <p:nvSpPr>
            <p:cNvPr id="436" name="Rectangle 435"/>
            <p:cNvSpPr/>
            <p:nvPr/>
          </p:nvSpPr>
          <p:spPr>
            <a:xfrm>
              <a:off x="6340519" y="2701617"/>
              <a:ext cx="1268870" cy="432594"/>
            </a:xfrm>
            <a:prstGeom prst="rect">
              <a:avLst/>
            </a:prstGeom>
          </p:spPr>
          <p:txBody>
            <a:bodyPr wrap="square">
              <a:spAutoFit/>
            </a:bodyPr>
            <a:lstStyle/>
            <a:p>
              <a:pPr defTabSz="896386">
                <a:defRPr/>
              </a:pPr>
              <a:r>
                <a:rPr lang="en-US" sz="1078">
                  <a:solidFill>
                    <a:srgbClr val="FFFFFF"/>
                  </a:solidFill>
                  <a:latin typeface="Segoe UI"/>
                  <a:cs typeface="Segoe UI Semilight" panose="020B0402040204020203" pitchFamily="34" charset="0"/>
                </a:rPr>
                <a:t>Data Lake Analytics</a:t>
              </a:r>
            </a:p>
          </p:txBody>
        </p:sp>
        <p:grpSp>
          <p:nvGrpSpPr>
            <p:cNvPr id="9" name="Group 8"/>
            <p:cNvGrpSpPr/>
            <p:nvPr/>
          </p:nvGrpSpPr>
          <p:grpSpPr>
            <a:xfrm>
              <a:off x="5982706" y="2744575"/>
              <a:ext cx="346672" cy="344971"/>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sp>
        <p:nvSpPr>
          <p:cNvPr id="144" name="Freeform 182"/>
          <p:cNvSpPr/>
          <p:nvPr/>
        </p:nvSpPr>
        <p:spPr bwMode="auto">
          <a:xfrm flipH="1">
            <a:off x="4054645" y="2685383"/>
            <a:ext cx="401197" cy="37317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b="1">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01382" y="2105441"/>
            <a:ext cx="331362" cy="262495"/>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a:endParaRPr>
            </a:p>
          </p:txBody>
        </p:sp>
      </p:grpSp>
      <p:grpSp>
        <p:nvGrpSpPr>
          <p:cNvPr id="22" name="Group 21">
            <a:extLst>
              <a:ext uri="{FF2B5EF4-FFF2-40B4-BE49-F238E27FC236}">
                <a16:creationId xmlns:a16="http://schemas.microsoft.com/office/drawing/2014/main" id="{CD29C4CC-83E3-463D-8310-5F609C0EE492}"/>
              </a:ext>
            </a:extLst>
          </p:cNvPr>
          <p:cNvGrpSpPr/>
          <p:nvPr/>
        </p:nvGrpSpPr>
        <p:grpSpPr>
          <a:xfrm>
            <a:off x="5901365" y="4167188"/>
            <a:ext cx="1583204" cy="424090"/>
            <a:chOff x="6019698" y="4367245"/>
            <a:chExt cx="1614951" cy="432594"/>
          </a:xfrm>
        </p:grpSpPr>
        <p:sp>
          <p:nvSpPr>
            <p:cNvPr id="132" name="Rectangle 131"/>
            <p:cNvSpPr/>
            <p:nvPr/>
          </p:nvSpPr>
          <p:spPr>
            <a:xfrm>
              <a:off x="6340519" y="4367245"/>
              <a:ext cx="1294130" cy="432594"/>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Analysis</a:t>
              </a:r>
              <a:br>
                <a:rPr lang="en-US" sz="1078" kern="0">
                  <a:solidFill>
                    <a:srgbClr val="FFFFFF"/>
                  </a:solidFill>
                  <a:latin typeface="Segoe UI"/>
                  <a:cs typeface="Segoe UI Semilight" panose="020B0402040204020203" pitchFamily="34" charset="0"/>
                </a:rPr>
              </a:br>
              <a:r>
                <a:rPr lang="en-US" sz="1078" kern="0">
                  <a:solidFill>
                    <a:srgbClr val="FFFFFF"/>
                  </a:solidFill>
                  <a:latin typeface="Segoe UI"/>
                  <a:cs typeface="Segoe UI Semilight" panose="020B0402040204020203" pitchFamily="34" charset="0"/>
                </a:rPr>
                <a:t>Services</a:t>
              </a:r>
            </a:p>
          </p:txBody>
        </p:sp>
        <p:grpSp>
          <p:nvGrpSpPr>
            <p:cNvPr id="124" name="Group 123"/>
            <p:cNvGrpSpPr/>
            <p:nvPr/>
          </p:nvGrpSpPr>
          <p:grpSpPr>
            <a:xfrm>
              <a:off x="6019698" y="4471765"/>
              <a:ext cx="308198" cy="237357"/>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a:solidFill>
                        <a:srgbClr val="FF0000"/>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33E822F3-AFB5-4166-B108-157DD83CF103}"/>
              </a:ext>
            </a:extLst>
          </p:cNvPr>
          <p:cNvGrpSpPr/>
          <p:nvPr/>
        </p:nvGrpSpPr>
        <p:grpSpPr>
          <a:xfrm>
            <a:off x="2295788" y="3726040"/>
            <a:ext cx="1545757" cy="256467"/>
            <a:chOff x="2341822" y="3800258"/>
            <a:chExt cx="1576753" cy="261610"/>
          </a:xfrm>
        </p:grpSpPr>
        <p:pic>
          <p:nvPicPr>
            <p:cNvPr id="3" name="Picture 2">
              <a:extLst>
                <a:ext uri="{FF2B5EF4-FFF2-40B4-BE49-F238E27FC236}">
                  <a16:creationId xmlns:a16="http://schemas.microsoft.com/office/drawing/2014/main" id="{9CC4F9E4-E2C4-43B1-9FCB-020249F87553}"/>
                </a:ext>
              </a:extLst>
            </p:cNvPr>
            <p:cNvPicPr>
              <a:picLocks noChangeAspect="1"/>
            </p:cNvPicPr>
            <p:nvPr/>
          </p:nvPicPr>
          <p:blipFill>
            <a:blip r:embed="rId6"/>
            <a:stretch>
              <a:fillRect/>
            </a:stretch>
          </p:blipFill>
          <p:spPr>
            <a:xfrm>
              <a:off x="2341822" y="3809896"/>
              <a:ext cx="248082" cy="242335"/>
            </a:xfrm>
            <a:prstGeom prst="rect">
              <a:avLst/>
            </a:prstGeom>
          </p:spPr>
        </p:pic>
        <p:sp>
          <p:nvSpPr>
            <p:cNvPr id="153" name="Rectangle 152">
              <a:extLst>
                <a:ext uri="{FF2B5EF4-FFF2-40B4-BE49-F238E27FC236}">
                  <a16:creationId xmlns:a16="http://schemas.microsoft.com/office/drawing/2014/main" id="{6C4FE817-EE51-4FB3-BD5E-4B15DA75DFED}"/>
                </a:ext>
              </a:extLst>
            </p:cNvPr>
            <p:cNvSpPr/>
            <p:nvPr/>
          </p:nvSpPr>
          <p:spPr>
            <a:xfrm>
              <a:off x="2647559" y="3800258"/>
              <a:ext cx="1271016" cy="261610"/>
            </a:xfrm>
            <a:prstGeom prst="rect">
              <a:avLst/>
            </a:prstGeom>
          </p:spPr>
          <p:txBody>
            <a:bodyPr wrap="square">
              <a:spAutoFit/>
            </a:bodyPr>
            <a:lstStyle/>
            <a:p>
              <a:pPr defTabSz="896386">
                <a:defRPr/>
              </a:pPr>
              <a:r>
                <a:rPr lang="en-US" sz="1078" kern="0">
                  <a:solidFill>
                    <a:srgbClr val="FFFFFF"/>
                  </a:solidFill>
                  <a:latin typeface="Segoe UI"/>
                  <a:cs typeface="Segoe UI Semilight" panose="020B0402040204020203" pitchFamily="34" charset="0"/>
                </a:rPr>
                <a:t>IoT Hubs</a:t>
              </a:r>
              <a:endParaRPr lang="en-US" sz="1078" kern="0">
                <a:solidFill>
                  <a:srgbClr val="FFFFFF"/>
                </a:solidFill>
                <a:latin typeface="Segoe UI"/>
              </a:endParaRPr>
            </a:p>
          </p:txBody>
        </p:sp>
      </p:grpSp>
      <p:grpSp>
        <p:nvGrpSpPr>
          <p:cNvPr id="23" name="Group 22">
            <a:extLst>
              <a:ext uri="{FF2B5EF4-FFF2-40B4-BE49-F238E27FC236}">
                <a16:creationId xmlns:a16="http://schemas.microsoft.com/office/drawing/2014/main" id="{04F19310-457B-41EC-AD4C-3B0DE9EFCD78}"/>
              </a:ext>
            </a:extLst>
          </p:cNvPr>
          <p:cNvGrpSpPr/>
          <p:nvPr/>
        </p:nvGrpSpPr>
        <p:grpSpPr>
          <a:xfrm>
            <a:off x="5877930" y="4709738"/>
            <a:ext cx="1610667" cy="422417"/>
            <a:chOff x="5995794" y="4803681"/>
            <a:chExt cx="1642964" cy="430887"/>
          </a:xfrm>
        </p:grpSpPr>
        <p:pic>
          <p:nvPicPr>
            <p:cNvPr id="12" name="Picture 11">
              <a:extLst>
                <a:ext uri="{FF2B5EF4-FFF2-40B4-BE49-F238E27FC236}">
                  <a16:creationId xmlns:a16="http://schemas.microsoft.com/office/drawing/2014/main" id="{302C8721-599E-4184-B90D-513266C9D57D}"/>
                </a:ext>
              </a:extLst>
            </p:cNvPr>
            <p:cNvPicPr>
              <a:picLocks noChangeAspect="1"/>
            </p:cNvPicPr>
            <p:nvPr/>
          </p:nvPicPr>
          <p:blipFill>
            <a:blip r:embed="rId7"/>
            <a:stretch>
              <a:fillRect/>
            </a:stretch>
          </p:blipFill>
          <p:spPr>
            <a:xfrm>
              <a:off x="5995794" y="4899297"/>
              <a:ext cx="385302" cy="239655"/>
            </a:xfrm>
            <a:prstGeom prst="rect">
              <a:avLst/>
            </a:prstGeom>
          </p:spPr>
        </p:pic>
        <p:sp>
          <p:nvSpPr>
            <p:cNvPr id="154" name="Rectangle 153">
              <a:extLst>
                <a:ext uri="{FF2B5EF4-FFF2-40B4-BE49-F238E27FC236}">
                  <a16:creationId xmlns:a16="http://schemas.microsoft.com/office/drawing/2014/main" id="{CEF52C1E-B307-449B-A2CB-7C9C964454CB}"/>
                </a:ext>
              </a:extLst>
            </p:cNvPr>
            <p:cNvSpPr/>
            <p:nvPr/>
          </p:nvSpPr>
          <p:spPr>
            <a:xfrm>
              <a:off x="6344628" y="4803681"/>
              <a:ext cx="1294130" cy="430887"/>
            </a:xfrm>
            <a:prstGeom prst="rect">
              <a:avLst/>
            </a:prstGeom>
          </p:spPr>
          <p:txBody>
            <a:bodyPr wrap="square">
              <a:spAutoFit/>
            </a:bodyPr>
            <a:lstStyle/>
            <a:p>
              <a:pPr defTabSz="914225">
                <a:defRPr/>
              </a:pPr>
              <a:r>
                <a:rPr lang="en-US" sz="1078" kern="0">
                  <a:solidFill>
                    <a:srgbClr val="FFFFFF"/>
                  </a:solidFill>
                  <a:latin typeface="Segoe UI"/>
                  <a:cs typeface="Segoe UI Semilight" panose="020B0402040204020203" pitchFamily="34" charset="0"/>
                </a:rPr>
                <a:t>Azure Time Series Insight</a:t>
              </a:r>
            </a:p>
          </p:txBody>
        </p:sp>
      </p:grpSp>
    </p:spTree>
    <p:extLst>
      <p:ext uri="{BB962C8B-B14F-4D97-AF65-F5344CB8AC3E}">
        <p14:creationId xmlns:p14="http://schemas.microsoft.com/office/powerpoint/2010/main" val="917098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CD4938-E867-B54C-8ED7-27FCB930330C}"/>
              </a:ext>
            </a:extLst>
          </p:cNvPr>
          <p:cNvSpPr>
            <a:spLocks noGrp="1"/>
          </p:cNvSpPr>
          <p:nvPr>
            <p:ph type="ctrTitle"/>
          </p:nvPr>
        </p:nvSpPr>
        <p:spPr/>
        <p:txBody>
          <a:bodyPr/>
          <a:lstStyle/>
          <a:p>
            <a:r>
              <a:rPr lang="en-US" dirty="0"/>
              <a:t>AI is new SQL</a:t>
            </a:r>
          </a:p>
        </p:txBody>
      </p:sp>
      <p:sp>
        <p:nvSpPr>
          <p:cNvPr id="4" name="Text Placeholder 3">
            <a:extLst>
              <a:ext uri="{FF2B5EF4-FFF2-40B4-BE49-F238E27FC236}">
                <a16:creationId xmlns:a16="http://schemas.microsoft.com/office/drawing/2014/main" id="{1273896E-04F6-D64D-ADAF-4D8A350604FB}"/>
              </a:ext>
            </a:extLst>
          </p:cNvPr>
          <p:cNvSpPr>
            <a:spLocks noGrp="1"/>
          </p:cNvSpPr>
          <p:nvPr>
            <p:ph type="subTitle" idx="1"/>
          </p:nvPr>
        </p:nvSpPr>
        <p:spPr/>
        <p:txBody>
          <a:bodyPr/>
          <a:lstStyle/>
          <a:p>
            <a:r>
              <a:rPr lang="en-US" dirty="0"/>
              <a:t>Trends and Advancements in space of Computer Vision and NLP</a:t>
            </a:r>
          </a:p>
        </p:txBody>
      </p:sp>
    </p:spTree>
    <p:extLst>
      <p:ext uri="{BB962C8B-B14F-4D97-AF65-F5344CB8AC3E}">
        <p14:creationId xmlns:p14="http://schemas.microsoft.com/office/powerpoint/2010/main" val="1463771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8740F-747D-BD46-9702-91DFE04EA5A1}"/>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2C3271B4-A7C5-1244-9C92-AC5F6AE7E713}"/>
              </a:ext>
            </a:extLst>
          </p:cNvPr>
          <p:cNvPicPr>
            <a:picLocks noGrp="1" noChangeAspect="1"/>
          </p:cNvPicPr>
          <p:nvPr>
            <p:ph idx="1"/>
          </p:nvPr>
        </p:nvPicPr>
        <p:blipFill>
          <a:blip r:embed="rId2"/>
          <a:stretch>
            <a:fillRect/>
          </a:stretch>
        </p:blipFill>
        <p:spPr>
          <a:xfrm>
            <a:off x="838200" y="365125"/>
            <a:ext cx="10515600" cy="2098654"/>
          </a:xfrm>
        </p:spPr>
      </p:pic>
      <p:pic>
        <p:nvPicPr>
          <p:cNvPr id="7" name="Picture 6" descr="A screenshot of a cell phone&#10;&#10;Description automatically generated">
            <a:extLst>
              <a:ext uri="{FF2B5EF4-FFF2-40B4-BE49-F238E27FC236}">
                <a16:creationId xmlns:a16="http://schemas.microsoft.com/office/drawing/2014/main" id="{D26611D2-268F-714F-B4ED-E145796ECD50}"/>
              </a:ext>
            </a:extLst>
          </p:cNvPr>
          <p:cNvPicPr>
            <a:picLocks noChangeAspect="1"/>
          </p:cNvPicPr>
          <p:nvPr/>
        </p:nvPicPr>
        <p:blipFill>
          <a:blip r:embed="rId3"/>
          <a:stretch>
            <a:fillRect/>
          </a:stretch>
        </p:blipFill>
        <p:spPr>
          <a:xfrm>
            <a:off x="2050663" y="2543584"/>
            <a:ext cx="7473176" cy="4028666"/>
          </a:xfrm>
          <a:prstGeom prst="rect">
            <a:avLst/>
          </a:prstGeom>
        </p:spPr>
      </p:pic>
    </p:spTree>
    <p:extLst>
      <p:ext uri="{BB962C8B-B14F-4D97-AF65-F5344CB8AC3E}">
        <p14:creationId xmlns:p14="http://schemas.microsoft.com/office/powerpoint/2010/main" val="106492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4399021" y="1960622"/>
            <a:ext cx="3393957" cy="3393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ound Same Side Corner Rectangle 16"/>
          <p:cNvSpPr/>
          <p:nvPr/>
        </p:nvSpPr>
        <p:spPr>
          <a:xfrm rot="10800000">
            <a:off x="4358954" y="4881282"/>
            <a:ext cx="3474092" cy="473296"/>
          </a:xfrm>
          <a:prstGeom prst="round2SameRect">
            <a:avLst>
              <a:gd name="adj1" fmla="val 50000"/>
              <a:gd name="adj2" fmla="val 0"/>
            </a:avLst>
          </a:prstGeom>
          <a:solidFill>
            <a:srgbClr val="000000">
              <a:alpha val="6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Rounded Rectangle 21"/>
          <p:cNvSpPr/>
          <p:nvPr/>
        </p:nvSpPr>
        <p:spPr>
          <a:xfrm>
            <a:off x="264459" y="5548141"/>
            <a:ext cx="11770659" cy="509471"/>
          </a:xfrm>
          <a:prstGeom prst="roundRect">
            <a:avLst/>
          </a:prstGeom>
          <a:solidFill>
            <a:srgbClr val="34AED7"/>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381005" indent="-381005">
              <a:buFont typeface="Arial" pitchFamily="34" charset="0"/>
              <a:buChar char="•"/>
            </a:pPr>
            <a:r>
              <a:rPr lang="en-US" sz="1400" dirty="0">
                <a:cs typeface="Calibri" pitchFamily="34" charset="0"/>
              </a:rPr>
              <a:t>You can see me on – </a:t>
            </a:r>
            <a:r>
              <a:rPr lang="en-US" sz="1400" dirty="0" err="1">
                <a:cs typeface="Calibri" pitchFamily="34" charset="0"/>
                <a:hlinkClick r:id="rId3"/>
              </a:rPr>
              <a:t>Sashankpappu.com</a:t>
            </a:r>
            <a:endParaRPr lang="en-US" sz="1400" dirty="0">
              <a:cs typeface="Calibri" pitchFamily="34" charset="0"/>
            </a:endParaRPr>
          </a:p>
        </p:txBody>
      </p:sp>
      <p:grpSp>
        <p:nvGrpSpPr>
          <p:cNvPr id="6" name="Group 5"/>
          <p:cNvGrpSpPr/>
          <p:nvPr/>
        </p:nvGrpSpPr>
        <p:grpSpPr>
          <a:xfrm>
            <a:off x="264457" y="889747"/>
            <a:ext cx="3177989" cy="819291"/>
            <a:chOff x="264457" y="1537220"/>
            <a:chExt cx="3177989" cy="819291"/>
          </a:xfrm>
        </p:grpSpPr>
        <p:sp>
          <p:nvSpPr>
            <p:cNvPr id="3" name="Round Same Side Corner Rectangle 2"/>
            <p:cNvSpPr/>
            <p:nvPr/>
          </p:nvSpPr>
          <p:spPr>
            <a:xfrm rot="16200000">
              <a:off x="1443806" y="357872"/>
              <a:ext cx="819291" cy="3177988"/>
            </a:xfrm>
            <a:prstGeom prst="round2SameRect">
              <a:avLst/>
            </a:prstGeom>
            <a:solidFill>
              <a:srgbClr val="ED8E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64457" y="1792978"/>
              <a:ext cx="3177988" cy="338554"/>
            </a:xfrm>
            <a:prstGeom prst="rect">
              <a:avLst/>
            </a:prstGeom>
          </p:spPr>
          <p:txBody>
            <a:bodyPr wrap="square">
              <a:spAutoFit/>
            </a:bodyPr>
            <a:lstStyle/>
            <a:p>
              <a:r>
                <a:rPr lang="en-US" sz="1600" b="1" dirty="0">
                  <a:solidFill>
                    <a:schemeClr val="bg1"/>
                  </a:solidFill>
                  <a:cs typeface="Calibri" pitchFamily="34" charset="0"/>
                </a:rPr>
                <a:t>Azure Data &amp; AI Specialist.</a:t>
              </a:r>
              <a:endParaRPr lang="en-US" sz="1600" i="1" dirty="0">
                <a:solidFill>
                  <a:schemeClr val="bg1"/>
                </a:solidFill>
                <a:cs typeface="Calibri" pitchFamily="34" charset="0"/>
              </a:endParaRPr>
            </a:p>
          </p:txBody>
        </p:sp>
      </p:grpSp>
      <p:grpSp>
        <p:nvGrpSpPr>
          <p:cNvPr id="9" name="Group 8"/>
          <p:cNvGrpSpPr/>
          <p:nvPr/>
        </p:nvGrpSpPr>
        <p:grpSpPr>
          <a:xfrm>
            <a:off x="3455702" y="889747"/>
            <a:ext cx="8592672" cy="819291"/>
            <a:chOff x="3455702" y="470647"/>
            <a:chExt cx="8592672" cy="819291"/>
          </a:xfrm>
        </p:grpSpPr>
        <p:sp>
          <p:nvSpPr>
            <p:cNvPr id="27" name="Round Same Side Corner Rectangle 26"/>
            <p:cNvSpPr/>
            <p:nvPr/>
          </p:nvSpPr>
          <p:spPr>
            <a:xfrm rot="5400000">
              <a:off x="7342392" y="-3416043"/>
              <a:ext cx="819291" cy="8592672"/>
            </a:xfrm>
            <a:prstGeom prst="round2Same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Rectangle 6"/>
            <p:cNvSpPr/>
            <p:nvPr/>
          </p:nvSpPr>
          <p:spPr>
            <a:xfrm>
              <a:off x="3556000" y="603294"/>
              <a:ext cx="8479119" cy="553998"/>
            </a:xfrm>
            <a:prstGeom prst="rect">
              <a:avLst/>
            </a:prstGeom>
          </p:spPr>
          <p:txBody>
            <a:bodyPr wrap="square">
              <a:spAutoFit/>
            </a:bodyPr>
            <a:lstStyle/>
            <a:p>
              <a:r>
                <a:rPr lang="en-US" sz="1500" i="1" dirty="0">
                  <a:solidFill>
                    <a:schemeClr val="bg1"/>
                  </a:solidFill>
                </a:rPr>
                <a:t>Certified from MIT on ‘Advanced Analytics and Big Data Challenges’. Technology Enthusiast and Data Specialist.  Certified Designer in Computer Vision</a:t>
              </a:r>
              <a:endParaRPr lang="en-US" sz="1500" i="1" dirty="0">
                <a:solidFill>
                  <a:schemeClr val="bg1"/>
                </a:solidFill>
                <a:cs typeface="Calibri" pitchFamily="34" charset="0"/>
              </a:endParaRPr>
            </a:p>
          </p:txBody>
        </p:sp>
      </p:grpSp>
      <p:sp>
        <p:nvSpPr>
          <p:cNvPr id="10" name="Rectangle 9"/>
          <p:cNvSpPr/>
          <p:nvPr/>
        </p:nvSpPr>
        <p:spPr>
          <a:xfrm>
            <a:off x="5264683" y="4933264"/>
            <a:ext cx="1662635" cy="369332"/>
          </a:xfrm>
          <a:prstGeom prst="rect">
            <a:avLst/>
          </a:prstGeom>
        </p:spPr>
        <p:txBody>
          <a:bodyPr wrap="none">
            <a:spAutoFit/>
          </a:bodyPr>
          <a:lstStyle/>
          <a:p>
            <a:pPr algn="ctr"/>
            <a:r>
              <a:rPr lang="en-US" dirty="0">
                <a:solidFill>
                  <a:schemeClr val="bg1"/>
                </a:solidFill>
              </a:rPr>
              <a:t>Sri Nag Sashank</a:t>
            </a:r>
          </a:p>
        </p:txBody>
      </p:sp>
      <p:grpSp>
        <p:nvGrpSpPr>
          <p:cNvPr id="11" name="Group 10"/>
          <p:cNvGrpSpPr/>
          <p:nvPr/>
        </p:nvGrpSpPr>
        <p:grpSpPr>
          <a:xfrm>
            <a:off x="264458" y="1874886"/>
            <a:ext cx="3957919" cy="1352857"/>
            <a:chOff x="264458" y="1874886"/>
            <a:chExt cx="3957919" cy="1352857"/>
          </a:xfrm>
        </p:grpSpPr>
        <p:sp>
          <p:nvSpPr>
            <p:cNvPr id="18" name="Rounded Rectangle 17"/>
            <p:cNvSpPr/>
            <p:nvPr/>
          </p:nvSpPr>
          <p:spPr>
            <a:xfrm>
              <a:off x="264459" y="1874888"/>
              <a:ext cx="3957918" cy="1352855"/>
            </a:xfrm>
            <a:prstGeom prst="roundRect">
              <a:avLst/>
            </a:prstGeom>
          </p:spPr>
          <p:style>
            <a:lnRef idx="2">
              <a:schemeClr val="accent1"/>
            </a:lnRef>
            <a:fillRef idx="1">
              <a:schemeClr val="lt1"/>
            </a:fillRef>
            <a:effectRef idx="0">
              <a:schemeClr val="accent1"/>
            </a:effectRef>
            <a:fontRef idx="minor">
              <a:schemeClr val="dk1"/>
            </a:fontRef>
          </p:style>
          <p:txBody>
            <a:bodyPr lIns="365760" rtlCol="0" anchor="ctr"/>
            <a:lstStyle/>
            <a:p>
              <a:r>
                <a:rPr lang="en-US" sz="1200" dirty="0"/>
                <a:t>• Microsoft Certified Power BI Developer.</a:t>
              </a:r>
              <a:br>
                <a:rPr lang="en-US" sz="1050" dirty="0"/>
              </a:br>
              <a:r>
                <a:rPr lang="en-US" sz="1200" dirty="0"/>
                <a:t>• Microsoft Certified Azure Machine Learning Developer from Microsoft Virtual Academy</a:t>
              </a:r>
              <a:br>
                <a:rPr lang="en-US" sz="1050" dirty="0"/>
              </a:br>
              <a:r>
                <a:rPr lang="en-US" sz="1200" dirty="0"/>
                <a:t>• Certified on Practical Data Analytics with Microsoft Cortana Intelligence Suite.</a:t>
              </a:r>
              <a:endParaRPr lang="en-US" sz="1050" b="1" dirty="0">
                <a:solidFill>
                  <a:sysClr val="windowText" lastClr="000000"/>
                </a:solidFill>
                <a:cs typeface="Calibri" pitchFamily="34" charset="0"/>
              </a:endParaRPr>
            </a:p>
          </p:txBody>
        </p:sp>
        <p:sp>
          <p:nvSpPr>
            <p:cNvPr id="2" name="Round Same Side Corner Rectangle 1"/>
            <p:cNvSpPr/>
            <p:nvPr/>
          </p:nvSpPr>
          <p:spPr>
            <a:xfrm rot="16200000">
              <a:off x="-239397"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Certifications</a:t>
              </a:r>
            </a:p>
          </p:txBody>
        </p:sp>
      </p:grpSp>
      <p:grpSp>
        <p:nvGrpSpPr>
          <p:cNvPr id="12" name="Group 11"/>
          <p:cNvGrpSpPr/>
          <p:nvPr/>
        </p:nvGrpSpPr>
        <p:grpSpPr>
          <a:xfrm>
            <a:off x="7965138" y="1874886"/>
            <a:ext cx="3957918" cy="1352857"/>
            <a:chOff x="7965138" y="1874886"/>
            <a:chExt cx="3957918" cy="1352857"/>
          </a:xfrm>
        </p:grpSpPr>
        <p:sp>
          <p:nvSpPr>
            <p:cNvPr id="19" name="Rounded Rectangle 18"/>
            <p:cNvSpPr/>
            <p:nvPr/>
          </p:nvSpPr>
          <p:spPr>
            <a:xfrm>
              <a:off x="7965138" y="1874888"/>
              <a:ext cx="3957918" cy="1352855"/>
            </a:xfrm>
            <a:prstGeom prst="roundRect">
              <a:avLst>
                <a:gd name="adj" fmla="val 14111"/>
              </a:avLst>
            </a:prstGeom>
          </p:spPr>
          <p:style>
            <a:lnRef idx="2">
              <a:schemeClr val="accent1"/>
            </a:lnRef>
            <a:fillRef idx="1">
              <a:schemeClr val="lt1"/>
            </a:fillRef>
            <a:effectRef idx="0">
              <a:schemeClr val="accent1"/>
            </a:effectRef>
            <a:fontRef idx="minor">
              <a:schemeClr val="dk1"/>
            </a:fontRef>
          </p:style>
          <p:txBody>
            <a:bodyPr lIns="182880" rtlCol="0" anchor="ctr"/>
            <a:lstStyle/>
            <a:p>
              <a:pPr marL="228600" indent="-228600">
                <a:buFont typeface="Arial" pitchFamily="34" charset="0"/>
                <a:buChar char="•"/>
              </a:pPr>
              <a:r>
                <a:rPr lang="en-US" sz="1400" dirty="0">
                  <a:cs typeface="Calibri" pitchFamily="34" charset="0"/>
                </a:rPr>
                <a:t>9+ years of total experience as Data Specialist and Data Engineer.</a:t>
              </a:r>
            </a:p>
          </p:txBody>
        </p:sp>
        <p:sp>
          <p:nvSpPr>
            <p:cNvPr id="23" name="Round Same Side Corner Rectangle 22"/>
            <p:cNvSpPr/>
            <p:nvPr/>
          </p:nvSpPr>
          <p:spPr>
            <a:xfrm rot="16200000">
              <a:off x="7461284" y="2378741"/>
              <a:ext cx="1352855"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Experience</a:t>
              </a:r>
            </a:p>
          </p:txBody>
        </p:sp>
      </p:grpSp>
      <p:grpSp>
        <p:nvGrpSpPr>
          <p:cNvPr id="13" name="Group 12"/>
          <p:cNvGrpSpPr/>
          <p:nvPr/>
        </p:nvGrpSpPr>
        <p:grpSpPr>
          <a:xfrm>
            <a:off x="264457" y="3441584"/>
            <a:ext cx="3957920" cy="1646552"/>
            <a:chOff x="264457" y="3441584"/>
            <a:chExt cx="3957920" cy="1646552"/>
          </a:xfrm>
        </p:grpSpPr>
        <p:sp>
          <p:nvSpPr>
            <p:cNvPr id="21" name="Rounded Rectangle 20"/>
            <p:cNvSpPr/>
            <p:nvPr/>
          </p:nvSpPr>
          <p:spPr>
            <a:xfrm>
              <a:off x="264459" y="3441584"/>
              <a:ext cx="3957918" cy="1646552"/>
            </a:xfrm>
            <a:prstGeom prst="roundRect">
              <a:avLst>
                <a:gd name="adj" fmla="val 9725"/>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Currently working as Independent Consultant on Azure Data &amp; AI and Enterprise Trainer on Azure Data Analytics , Cortana Intelligence Suite and Cognitive Sciences</a:t>
              </a:r>
            </a:p>
          </p:txBody>
        </p:sp>
        <p:sp>
          <p:nvSpPr>
            <p:cNvPr id="24" name="Round Same Side Corner Rectangle 23"/>
            <p:cNvSpPr/>
            <p:nvPr/>
          </p:nvSpPr>
          <p:spPr>
            <a:xfrm rot="16200000">
              <a:off x="-386246" y="4092287"/>
              <a:ext cx="1646552"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Role</a:t>
              </a:r>
            </a:p>
          </p:txBody>
        </p:sp>
      </p:grpSp>
      <p:grpSp>
        <p:nvGrpSpPr>
          <p:cNvPr id="14" name="Group 13"/>
          <p:cNvGrpSpPr/>
          <p:nvPr/>
        </p:nvGrpSpPr>
        <p:grpSpPr>
          <a:xfrm>
            <a:off x="7965138" y="3441584"/>
            <a:ext cx="3957918" cy="1667458"/>
            <a:chOff x="7965138" y="3441584"/>
            <a:chExt cx="3957918" cy="1667458"/>
          </a:xfrm>
        </p:grpSpPr>
        <p:sp>
          <p:nvSpPr>
            <p:cNvPr id="20" name="Rounded Rectangle 19"/>
            <p:cNvSpPr/>
            <p:nvPr/>
          </p:nvSpPr>
          <p:spPr>
            <a:xfrm>
              <a:off x="7965138" y="3441584"/>
              <a:ext cx="3957918" cy="1666127"/>
            </a:xfrm>
            <a:prstGeom prst="roundRect">
              <a:avLst>
                <a:gd name="adj" fmla="val 10378"/>
              </a:avLst>
            </a:prstGeom>
          </p:spPr>
          <p:style>
            <a:lnRef idx="2">
              <a:schemeClr val="accent1"/>
            </a:lnRef>
            <a:fillRef idx="1">
              <a:schemeClr val="lt1"/>
            </a:fillRef>
            <a:effectRef idx="0">
              <a:schemeClr val="accent1"/>
            </a:effectRef>
            <a:fontRef idx="minor">
              <a:schemeClr val="dk1"/>
            </a:fontRef>
          </p:style>
          <p:txBody>
            <a:bodyPr lIns="457200" rtlCol="0" anchor="ctr"/>
            <a:lstStyle/>
            <a:p>
              <a:r>
                <a:rPr lang="en-US" sz="1400" dirty="0">
                  <a:cs typeface="Calibri" pitchFamily="34" charset="0"/>
                </a:rPr>
                <a:t>Expert </a:t>
              </a:r>
              <a:r>
                <a:rPr lang="en-US" sz="1400" b="1" dirty="0">
                  <a:cs typeface="Calibri" pitchFamily="34" charset="0"/>
                </a:rPr>
                <a:t>facilitator and corporate behavioral trainer </a:t>
              </a:r>
              <a:r>
                <a:rPr lang="en-US" sz="1400" dirty="0">
                  <a:cs typeface="Calibri" pitchFamily="34" charset="0"/>
                </a:rPr>
                <a:t>with 5 years of experience in designing programs, content development , Data Analytics and Machine Learning.</a:t>
              </a:r>
            </a:p>
          </p:txBody>
        </p:sp>
        <p:sp>
          <p:nvSpPr>
            <p:cNvPr id="25" name="Round Same Side Corner Rectangle 24"/>
            <p:cNvSpPr/>
            <p:nvPr/>
          </p:nvSpPr>
          <p:spPr>
            <a:xfrm rot="16200000">
              <a:off x="7307925" y="4106682"/>
              <a:ext cx="1659574" cy="345146"/>
            </a:xfrm>
            <a:prstGeom prst="round2SameRect">
              <a:avLst>
                <a:gd name="adj1" fmla="val 50000"/>
                <a:gd name="adj2" fmla="val 0"/>
              </a:avLst>
            </a:prstGeom>
            <a:solidFill>
              <a:srgbClr val="7F7F7F"/>
            </a:solidFill>
          </p:spPr>
          <p:style>
            <a:lnRef idx="2">
              <a:schemeClr val="accent1">
                <a:shade val="50000"/>
              </a:schemeClr>
            </a:lnRef>
            <a:fillRef idx="1">
              <a:schemeClr val="accent1"/>
            </a:fillRef>
            <a:effectRef idx="0">
              <a:schemeClr val="accent1"/>
            </a:effectRef>
            <a:fontRef idx="minor">
              <a:schemeClr val="lt1"/>
            </a:fontRef>
          </p:style>
          <p:txBody>
            <a:bodyPr lIns="0" tIns="0" rIns="0" bIns="91440" rtlCol="0" anchor="ctr"/>
            <a:lstStyle/>
            <a:p>
              <a:pPr algn="ctr"/>
              <a:r>
                <a:rPr lang="en-US" sz="1500" dirty="0"/>
                <a:t>Training</a:t>
              </a:r>
            </a:p>
          </p:txBody>
        </p:sp>
      </p:grpSp>
      <p:sp>
        <p:nvSpPr>
          <p:cNvPr id="26" name="Title 3"/>
          <p:cNvSpPr txBox="1">
            <a:spLocks/>
          </p:cNvSpPr>
          <p:nvPr/>
        </p:nvSpPr>
        <p:spPr>
          <a:xfrm>
            <a:off x="295275" y="-172589"/>
            <a:ext cx="10972800"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latin typeface="Impact" panose="020B0806030902050204" pitchFamily="34" charset="0"/>
              </a:rPr>
              <a:t>Sashank</a:t>
            </a:r>
            <a:r>
              <a:rPr lang="en-US" sz="2800" dirty="0">
                <a:latin typeface="Impact" panose="020B0806030902050204" pitchFamily="34" charset="0"/>
              </a:rPr>
              <a:t> </a:t>
            </a:r>
            <a:r>
              <a:rPr lang="en-US" sz="2800" dirty="0" err="1">
                <a:latin typeface="Impact" panose="020B0806030902050204" pitchFamily="34" charset="0"/>
              </a:rPr>
              <a:t>Pappu</a:t>
            </a:r>
            <a:endParaRPr lang="en-US" sz="2800" dirty="0">
              <a:latin typeface="Impact" panose="020B0806030902050204" pitchFamily="34" charset="0"/>
            </a:endParaRPr>
          </a:p>
        </p:txBody>
      </p:sp>
      <p:cxnSp>
        <p:nvCxnSpPr>
          <p:cNvPr id="28" name="Straight Connector 27"/>
          <p:cNvCxnSpPr/>
          <p:nvPr/>
        </p:nvCxnSpPr>
        <p:spPr>
          <a:xfrm>
            <a:off x="0" y="704675"/>
            <a:ext cx="12192000" cy="0"/>
          </a:xfrm>
          <a:prstGeom prst="line">
            <a:avLst/>
          </a:prstGeom>
          <a:ln w="12700">
            <a:solidFill>
              <a:srgbClr val="939498"/>
            </a:solidFill>
          </a:ln>
        </p:spPr>
        <p:style>
          <a:lnRef idx="1">
            <a:schemeClr val="accent1"/>
          </a:lnRef>
          <a:fillRef idx="0">
            <a:schemeClr val="accent1"/>
          </a:fillRef>
          <a:effectRef idx="0">
            <a:schemeClr val="accent1"/>
          </a:effectRef>
          <a:fontRef idx="minor">
            <a:schemeClr val="tx1"/>
          </a:fontRef>
        </p:style>
      </p:cxnSp>
      <p:pic>
        <p:nvPicPr>
          <p:cNvPr id="15" name="Picture 14" descr="A person posing for the camera&#10;&#10;Description automatically generated">
            <a:extLst>
              <a:ext uri="{FF2B5EF4-FFF2-40B4-BE49-F238E27FC236}">
                <a16:creationId xmlns:a16="http://schemas.microsoft.com/office/drawing/2014/main" id="{9DA485A9-0F61-4540-A979-3F904D508748}"/>
              </a:ext>
            </a:extLst>
          </p:cNvPr>
          <p:cNvPicPr>
            <a:picLocks noChangeAspect="1"/>
          </p:cNvPicPr>
          <p:nvPr/>
        </p:nvPicPr>
        <p:blipFill>
          <a:blip r:embed="rId4"/>
          <a:stretch>
            <a:fillRect/>
          </a:stretch>
        </p:blipFill>
        <p:spPr>
          <a:xfrm>
            <a:off x="4859194" y="1908551"/>
            <a:ext cx="2581188" cy="3441584"/>
          </a:xfrm>
          <a:prstGeom prst="rect">
            <a:avLst/>
          </a:prstGeom>
        </p:spPr>
      </p:pic>
    </p:spTree>
    <p:extLst>
      <p:ext uri="{BB962C8B-B14F-4D97-AF65-F5344CB8AC3E}">
        <p14:creationId xmlns:p14="http://schemas.microsoft.com/office/powerpoint/2010/main" val="9005797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1+#ppt_w/2"/>
                                          </p:val>
                                        </p:tav>
                                        <p:tav tm="100000">
                                          <p:val>
                                            <p:strVal val="#ppt_x"/>
                                          </p:val>
                                        </p:tav>
                                      </p:tavLst>
                                    </p:anim>
                                    <p:anim calcmode="lin" valueType="num">
                                      <p:cBhvr additive="base">
                                        <p:cTn id="36"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14C3E-A1EA-8541-B880-EB2D3D843576}"/>
              </a:ext>
            </a:extLst>
          </p:cNvPr>
          <p:cNvSpPr>
            <a:spLocks noGrp="1"/>
          </p:cNvSpPr>
          <p:nvPr>
            <p:ph type="title"/>
          </p:nvPr>
        </p:nvSpPr>
        <p:spPr/>
        <p:txBody>
          <a:bodyPr/>
          <a:lstStyle/>
          <a:p>
            <a:r>
              <a:rPr lang="en-US" dirty="0"/>
              <a:t>AI-driven development</a:t>
            </a:r>
            <a:br>
              <a:rPr lang="en-US" dirty="0"/>
            </a:br>
            <a:endParaRPr lang="en-US" dirty="0"/>
          </a:p>
        </p:txBody>
      </p:sp>
      <p:sp>
        <p:nvSpPr>
          <p:cNvPr id="3" name="Text Placeholder 2">
            <a:extLst>
              <a:ext uri="{FF2B5EF4-FFF2-40B4-BE49-F238E27FC236}">
                <a16:creationId xmlns:a16="http://schemas.microsoft.com/office/drawing/2014/main" id="{24243D47-87EE-3D45-8D03-E798A2D6B4E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5204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0C4EC2-173E-414E-9648-D1660E99545F}"/>
              </a:ext>
            </a:extLst>
          </p:cNvPr>
          <p:cNvSpPr>
            <a:spLocks noGrp="1"/>
          </p:cNvSpPr>
          <p:nvPr>
            <p:ph type="title"/>
          </p:nvPr>
        </p:nvSpPr>
        <p:spPr/>
        <p:txBody>
          <a:bodyPr/>
          <a:lstStyle/>
          <a:p>
            <a:r>
              <a:rPr lang="en-US" dirty="0"/>
              <a:t>AI Services</a:t>
            </a:r>
          </a:p>
        </p:txBody>
      </p:sp>
      <p:sp>
        <p:nvSpPr>
          <p:cNvPr id="5" name="Content Placeholder 4">
            <a:extLst>
              <a:ext uri="{FF2B5EF4-FFF2-40B4-BE49-F238E27FC236}">
                <a16:creationId xmlns:a16="http://schemas.microsoft.com/office/drawing/2014/main" id="{61B39EDD-6619-DC48-B3D0-6BDDAD5FE314}"/>
              </a:ext>
            </a:extLst>
          </p:cNvPr>
          <p:cNvSpPr>
            <a:spLocks noGrp="1"/>
          </p:cNvSpPr>
          <p:nvPr>
            <p:ph idx="1"/>
          </p:nvPr>
        </p:nvSpPr>
        <p:spPr/>
        <p:txBody>
          <a:bodyPr/>
          <a:lstStyle/>
          <a:p>
            <a:r>
              <a:rPr lang="en-US" dirty="0"/>
              <a:t>AI-driven development looks at tools, technologies and best practices for embedding AI into applications and using AI</a:t>
            </a:r>
          </a:p>
          <a:p>
            <a:r>
              <a:rPr lang="it" dirty="0"/>
              <a:t>AI infrastructure, AI frameworks ,AI platforms , AI Services</a:t>
            </a:r>
          </a:p>
          <a:p>
            <a:endParaRPr lang="it" dirty="0"/>
          </a:p>
          <a:p>
            <a:pPr marL="0" indent="0">
              <a:buNone/>
            </a:pPr>
            <a:r>
              <a:rPr lang="en-US" dirty="0"/>
              <a:t>“Technology and thinking will shift to a point where the experience will connect people with hundreds of edge devices”</a:t>
            </a:r>
            <a:endParaRPr lang="it" dirty="0"/>
          </a:p>
          <a:p>
            <a:endParaRPr lang="en-US" dirty="0"/>
          </a:p>
          <a:p>
            <a:endParaRPr lang="en-US" dirty="0"/>
          </a:p>
        </p:txBody>
      </p:sp>
    </p:spTree>
    <p:extLst>
      <p:ext uri="{BB962C8B-B14F-4D97-AF65-F5344CB8AC3E}">
        <p14:creationId xmlns:p14="http://schemas.microsoft.com/office/powerpoint/2010/main" val="3293574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721E9E-BF05-EB43-BE24-4E18B0C39104}"/>
              </a:ext>
            </a:extLst>
          </p:cNvPr>
          <p:cNvSpPr>
            <a:spLocks noGrp="1"/>
          </p:cNvSpPr>
          <p:nvPr>
            <p:ph type="title"/>
          </p:nvPr>
        </p:nvSpPr>
        <p:spPr/>
        <p:txBody>
          <a:bodyPr/>
          <a:lstStyle/>
          <a:p>
            <a:r>
              <a:rPr lang="en-US" dirty="0"/>
              <a:t>“By 2020, more than 40% of data science tasks will be automated”</a:t>
            </a:r>
          </a:p>
        </p:txBody>
      </p:sp>
      <p:sp>
        <p:nvSpPr>
          <p:cNvPr id="5" name="Text Placeholder 4">
            <a:extLst>
              <a:ext uri="{FF2B5EF4-FFF2-40B4-BE49-F238E27FC236}">
                <a16:creationId xmlns:a16="http://schemas.microsoft.com/office/drawing/2014/main" id="{B411696C-C524-A04F-B6C5-86842D430874}"/>
              </a:ext>
            </a:extLst>
          </p:cNvPr>
          <p:cNvSpPr>
            <a:spLocks noGrp="1"/>
          </p:cNvSpPr>
          <p:nvPr>
            <p:ph type="body" idx="1"/>
          </p:nvPr>
        </p:nvSpPr>
        <p:spPr/>
        <p:txBody>
          <a:bodyPr/>
          <a:lstStyle/>
          <a:p>
            <a:r>
              <a:rPr lang="en-US" dirty="0"/>
              <a:t>What does it mean to us ? </a:t>
            </a:r>
          </a:p>
        </p:txBody>
      </p:sp>
    </p:spTree>
    <p:extLst>
      <p:ext uri="{BB962C8B-B14F-4D97-AF65-F5344CB8AC3E}">
        <p14:creationId xmlns:p14="http://schemas.microsoft.com/office/powerpoint/2010/main" val="4063099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Rectangle 282"/>
          <p:cNvSpPr/>
          <p:nvPr/>
        </p:nvSpPr>
        <p:spPr bwMode="auto">
          <a:xfrm>
            <a:off x="1" y="5172226"/>
            <a:ext cx="12191999" cy="115482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pPr defTabSz="896386">
              <a:spcBef>
                <a:spcPts val="0"/>
              </a:spcBef>
              <a:spcAft>
                <a:spcPts val="588"/>
              </a:spcAft>
              <a:defRPr/>
            </a:pPr>
            <a:r>
              <a:rPr lang="en-US" kern="0" spc="0">
                <a:ln>
                  <a:noFill/>
                </a:ln>
              </a:rPr>
              <a:t>Build applications that understand people</a:t>
            </a:r>
          </a:p>
        </p:txBody>
      </p:sp>
      <p:grpSp>
        <p:nvGrpSpPr>
          <p:cNvPr id="10" name="SM Face APIs"/>
          <p:cNvGrpSpPr/>
          <p:nvPr/>
        </p:nvGrpSpPr>
        <p:grpSpPr>
          <a:xfrm>
            <a:off x="3954052" y="1627838"/>
            <a:ext cx="1957226" cy="566902"/>
            <a:chOff x="274639" y="2278062"/>
            <a:chExt cx="2764730" cy="715766"/>
          </a:xfrm>
          <a:solidFill>
            <a:srgbClr val="E81123"/>
          </a:solidFill>
        </p:grpSpPr>
        <p:sp>
          <p:nvSpPr>
            <p:cNvPr id="11" name="Rectangle 10"/>
            <p:cNvSpPr/>
            <p:nvPr/>
          </p:nvSpPr>
          <p:spPr>
            <a:xfrm>
              <a:off x="274639" y="2278062"/>
              <a:ext cx="276473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Speech</a:t>
              </a:r>
            </a:p>
          </p:txBody>
        </p:sp>
        <p:pic>
          <p:nvPicPr>
            <p:cNvPr id="12" name="Picture 11" descr="Screen Clipping"/>
            <p:cNvPicPr>
              <a:picLocks noChangeAspect="1"/>
            </p:cNvPicPr>
            <p:nvPr/>
          </p:nvPicPr>
          <p:blipFill>
            <a:blip r:embed="rId3"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410049" y="2418177"/>
              <a:ext cx="450325" cy="453956"/>
            </a:xfrm>
            <a:prstGeom prst="rect">
              <a:avLst/>
            </a:prstGeom>
            <a:noFill/>
          </p:spPr>
        </p:pic>
      </p:grpSp>
      <p:grpSp>
        <p:nvGrpSpPr>
          <p:cNvPr id="13" name="SM Vision APIs"/>
          <p:cNvGrpSpPr/>
          <p:nvPr/>
        </p:nvGrpSpPr>
        <p:grpSpPr>
          <a:xfrm>
            <a:off x="1919217" y="1629800"/>
            <a:ext cx="1955452" cy="564941"/>
            <a:chOff x="5968714" y="2278062"/>
            <a:chExt cx="2762225" cy="713289"/>
          </a:xfrm>
          <a:solidFill>
            <a:srgbClr val="5C2D91"/>
          </a:solidFill>
        </p:grpSpPr>
        <p:sp>
          <p:nvSpPr>
            <p:cNvPr id="14" name="Rectangle 13"/>
            <p:cNvSpPr/>
            <p:nvPr/>
          </p:nvSpPr>
          <p:spPr>
            <a:xfrm>
              <a:off x="5968714" y="2278062"/>
              <a:ext cx="2762225" cy="713289"/>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Vision</a:t>
              </a:r>
            </a:p>
          </p:txBody>
        </p:sp>
        <p:pic>
          <p:nvPicPr>
            <p:cNvPr id="15" name="Picture 14" descr="Screen Clipping"/>
            <p:cNvPicPr>
              <a:picLocks noChangeAspect="1"/>
            </p:cNvPicPr>
            <p:nvPr/>
          </p:nvPicPr>
          <p:blipFill>
            <a:blip r:embed="rId4"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6255845" y="2422025"/>
              <a:ext cx="564487" cy="436195"/>
            </a:xfrm>
            <a:prstGeom prst="rect">
              <a:avLst/>
            </a:prstGeom>
            <a:noFill/>
          </p:spPr>
        </p:pic>
      </p:grpSp>
      <p:sp>
        <p:nvSpPr>
          <p:cNvPr id="17" name="Rectangle 16"/>
          <p:cNvSpPr/>
          <p:nvPr/>
        </p:nvSpPr>
        <p:spPr>
          <a:xfrm>
            <a:off x="8037607"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Knowledge</a:t>
            </a:r>
          </a:p>
        </p:txBody>
      </p:sp>
      <p:grpSp>
        <p:nvGrpSpPr>
          <p:cNvPr id="19" name="SM Speech APIs"/>
          <p:cNvGrpSpPr/>
          <p:nvPr/>
        </p:nvGrpSpPr>
        <p:grpSpPr>
          <a:xfrm>
            <a:off x="5990662" y="1627838"/>
            <a:ext cx="1955453" cy="566902"/>
            <a:chOff x="3145595" y="2278062"/>
            <a:chExt cx="2907380" cy="715766"/>
          </a:xfrm>
          <a:solidFill>
            <a:srgbClr val="F3C003"/>
          </a:solidFill>
        </p:grpSpPr>
        <p:sp>
          <p:nvSpPr>
            <p:cNvPr id="20" name="Rectangle 19"/>
            <p:cNvSpPr/>
            <p:nvPr/>
          </p:nvSpPr>
          <p:spPr>
            <a:xfrm>
              <a:off x="3145595" y="2278062"/>
              <a:ext cx="2907380" cy="715766"/>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Language</a:t>
              </a:r>
            </a:p>
          </p:txBody>
        </p:sp>
        <p:pic>
          <p:nvPicPr>
            <p:cNvPr id="21" name="Picture 20" descr="Screen Clipping"/>
            <p:cNvPicPr>
              <a:picLocks noChangeAspect="1"/>
            </p:cNvPicPr>
            <p:nvPr/>
          </p:nvPicPr>
          <p:blipFill>
            <a:blip r:embed="rId5" cstate="email">
              <a:clrChange>
                <a:clrFrom>
                  <a:srgbClr val="00B294"/>
                </a:clrFrom>
                <a:clrTo>
                  <a:srgbClr val="00B294">
                    <a:alpha val="0"/>
                  </a:srgbClr>
                </a:clrTo>
              </a:clrChange>
              <a:duotone>
                <a:prstClr val="black"/>
                <a:schemeClr val="tx1">
                  <a:tint val="45000"/>
                  <a:satMod val="400000"/>
                </a:schemeClr>
              </a:duotone>
              <a:extLst>
                <a:ext uri="{28A0092B-C50C-407E-A947-70E740481C1C}">
                  <a14:useLocalDpi xmlns:a14="http://schemas.microsoft.com/office/drawing/2010/main"/>
                </a:ext>
              </a:extLst>
            </a:blip>
            <a:stretch>
              <a:fillRect/>
            </a:stretch>
          </p:blipFill>
          <p:spPr>
            <a:xfrm>
              <a:off x="3274833" y="2424997"/>
              <a:ext cx="560092" cy="435627"/>
            </a:xfrm>
            <a:prstGeom prst="rect">
              <a:avLst/>
            </a:prstGeom>
            <a:noFill/>
          </p:spPr>
        </p:pic>
      </p:grpSp>
      <p:sp>
        <p:nvSpPr>
          <p:cNvPr id="24" name="Rectangle 23"/>
          <p:cNvSpPr/>
          <p:nvPr/>
        </p:nvSpPr>
        <p:spPr>
          <a:xfrm>
            <a:off x="10044273" y="1627838"/>
            <a:ext cx="1917376" cy="566902"/>
          </a:xfrm>
          <a:prstGeom prst="rect">
            <a:avLst/>
          </a:prstGeom>
          <a:solidFill>
            <a:srgbClr val="0072C6"/>
          </a:solidFill>
          <a:ln w="9525" cap="flat" cmpd="sng" algn="ctr">
            <a:noFill/>
            <a:prstDash val="solid"/>
          </a:ln>
          <a:effectLst/>
        </p:spPr>
        <p:txBody>
          <a:bodyPr lIns="114672" tIns="57334" rIns="114672" bIns="57334"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230" rtl="0" eaLnBrk="1" fontAlgn="auto" latinLnBrk="0" hangingPunct="1">
              <a:lnSpc>
                <a:spcPct val="100000"/>
              </a:lnSpc>
              <a:spcBef>
                <a:spcPts val="0"/>
              </a:spcBef>
              <a:spcAft>
                <a:spcPts val="0"/>
              </a:spcAft>
              <a:buClrTx/>
              <a:buSzTx/>
              <a:buFontTx/>
              <a:buNone/>
              <a:tabLst/>
              <a:defRPr/>
            </a:pPr>
            <a:r>
              <a:rPr kumimoji="0" lang="en-US" sz="15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Search</a:t>
            </a:r>
          </a:p>
        </p:txBody>
      </p:sp>
      <p:pic>
        <p:nvPicPr>
          <p:cNvPr id="25" name="Picture 24" descr="Screen Clipping"/>
          <p:cNvPicPr>
            <a:picLocks noChangeAspect="1"/>
          </p:cNvPicPr>
          <p:nvPr/>
        </p:nvPicPr>
        <p:blipFill>
          <a:blip r:embed="rId6" cstate="email">
            <a:clrChange>
              <a:clrFrom>
                <a:srgbClr val="00B294"/>
              </a:clrFrom>
              <a:clrTo>
                <a:srgbClr val="00B294">
                  <a:alpha val="0"/>
                </a:srgbClr>
              </a:clrTo>
            </a:clrChange>
            <a:duotone>
              <a:prstClr val="black"/>
              <a:schemeClr val="tx1">
                <a:tint val="45000"/>
                <a:satMod val="400000"/>
              </a:scheme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tretch>
            <a:fillRect/>
          </a:stretch>
        </p:blipFill>
        <p:spPr>
          <a:xfrm>
            <a:off x="10127419" y="1738812"/>
            <a:ext cx="496443" cy="329766"/>
          </a:xfrm>
          <a:prstGeom prst="rect">
            <a:avLst/>
          </a:prstGeom>
          <a:noFill/>
        </p:spPr>
      </p:pic>
      <p:grpSp>
        <p:nvGrpSpPr>
          <p:cNvPr id="3" name="Group 2"/>
          <p:cNvGrpSpPr/>
          <p:nvPr/>
        </p:nvGrpSpPr>
        <p:grpSpPr>
          <a:xfrm>
            <a:off x="1552411" y="5230161"/>
            <a:ext cx="10308773" cy="1255182"/>
            <a:chOff x="1646287" y="5677408"/>
            <a:chExt cx="10515485" cy="1392032"/>
          </a:xfrm>
        </p:grpSpPr>
        <p:sp>
          <p:nvSpPr>
            <p:cNvPr id="108" name="TextBox 107"/>
            <p:cNvSpPr txBox="1"/>
            <p:nvPr/>
          </p:nvSpPr>
          <p:spPr>
            <a:xfrm>
              <a:off x="1646287" y="5677408"/>
              <a:ext cx="6013661" cy="1030639"/>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Faces, images, emotion recognition and video intelligence</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Spoken language processing, speaker recognition, custom speech recognition</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Natural language processing, sentiment and topics analysis, spelling errors</a:t>
              </a:r>
            </a:p>
          </p:txBody>
        </p:sp>
        <p:sp>
          <p:nvSpPr>
            <p:cNvPr id="109" name="TextBox 108"/>
            <p:cNvSpPr txBox="1"/>
            <p:nvPr/>
          </p:nvSpPr>
          <p:spPr>
            <a:xfrm>
              <a:off x="7589436" y="5677408"/>
              <a:ext cx="4572336" cy="1392032"/>
            </a:xfrm>
            <a:prstGeom prst="rect">
              <a:avLst/>
            </a:prstGeom>
            <a:noFill/>
          </p:spPr>
          <p:txBody>
            <a:bodyPr wrap="square" lIns="179285" tIns="143428" rIns="179285" bIns="143428" rtlCol="0">
              <a:spAutoFit/>
            </a:bodyPr>
            <a:lstStyle/>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Complex tasks processing, knowledge exploration, intelligent recommendations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r>
                <a:rPr kumimoji="0" lang="en-US" sz="1176" b="0" i="0" u="none" strike="noStrike" kern="0" cap="none" spc="0" normalizeH="0" baseline="0" noProof="0">
                  <a:ln>
                    <a:noFill/>
                  </a:ln>
                  <a:solidFill>
                    <a:srgbClr val="505050"/>
                  </a:solidFill>
                  <a:effectLst/>
                  <a:uLnTx/>
                  <a:uFillTx/>
                  <a:latin typeface="Segoe UI"/>
                  <a:ea typeface="+mn-ea"/>
                  <a:cs typeface="+mn-cs"/>
                </a:rPr>
                <a:t>Bing engine capabilities for Web, Autosuggest, Image, Video and News</a:t>
              </a:r>
            </a:p>
            <a:p>
              <a:pPr marL="174297" marR="0" lvl="0" indent="-174297" algn="l" defTabSz="896386" rtl="0" eaLnBrk="1" fontAlgn="auto" latinLnBrk="0" hangingPunct="1">
                <a:lnSpc>
                  <a:spcPct val="90000"/>
                </a:lnSpc>
                <a:spcBef>
                  <a:spcPts val="0"/>
                </a:spcBef>
                <a:spcAft>
                  <a:spcPts val="588"/>
                </a:spcAft>
                <a:buClr>
                  <a:srgbClr val="0078D7"/>
                </a:buClr>
                <a:buSzTx/>
                <a:buFont typeface="Arial" panose="020B0604020202020204" pitchFamily="34" charset="0"/>
                <a:buChar char="•"/>
                <a:tabLst/>
                <a:defRPr/>
              </a:pPr>
              <a:endParaRPr kumimoji="0" lang="en-US" sz="1176" b="0" i="0" u="none" strike="noStrike" kern="0" cap="none" spc="0" normalizeH="0" baseline="0" noProof="0">
                <a:ln>
                  <a:noFill/>
                </a:ln>
                <a:solidFill>
                  <a:srgbClr val="505050"/>
                </a:solidFill>
                <a:effectLst/>
                <a:uLnTx/>
                <a:uFillTx/>
                <a:latin typeface="Segoe UI"/>
                <a:ea typeface="+mn-ea"/>
                <a:cs typeface="+mn-cs"/>
              </a:endParaRPr>
            </a:p>
          </p:txBody>
        </p:sp>
      </p:grpSp>
      <p:sp>
        <p:nvSpPr>
          <p:cNvPr id="194" name="Freeform 193"/>
          <p:cNvSpPr/>
          <p:nvPr/>
        </p:nvSpPr>
        <p:spPr bwMode="auto">
          <a:xfrm flipH="1">
            <a:off x="8268453" y="1775337"/>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71" name="Group 170"/>
          <p:cNvGrpSpPr/>
          <p:nvPr/>
        </p:nvGrpSpPr>
        <p:grpSpPr>
          <a:xfrm>
            <a:off x="1463613" y="2318118"/>
            <a:ext cx="196803" cy="206902"/>
            <a:chOff x="4106551" y="3401141"/>
            <a:chExt cx="254631" cy="267699"/>
          </a:xfrm>
        </p:grpSpPr>
        <p:sp>
          <p:nvSpPr>
            <p:cNvPr id="267" name="Rectangle 266"/>
            <p:cNvSpPr/>
            <p:nvPr/>
          </p:nvSpPr>
          <p:spPr bwMode="auto">
            <a:xfrm>
              <a:off x="4106551"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67"/>
            <p:cNvSpPr/>
            <p:nvPr/>
          </p:nvSpPr>
          <p:spPr bwMode="auto">
            <a:xfrm>
              <a:off x="4245904" y="3401141"/>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Oval 268"/>
            <p:cNvSpPr/>
            <p:nvPr/>
          </p:nvSpPr>
          <p:spPr bwMode="auto">
            <a:xfrm>
              <a:off x="4174625"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Oval 269"/>
            <p:cNvSpPr/>
            <p:nvPr/>
          </p:nvSpPr>
          <p:spPr bwMode="auto">
            <a:xfrm>
              <a:off x="4313978" y="3401529"/>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06551"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245904" y="3550317"/>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174625"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313978" y="3550705"/>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78218"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17571" y="3621636"/>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106939"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246293" y="362202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78218"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17571" y="3465945"/>
              <a:ext cx="43611" cy="436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06939"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246293" y="3466334"/>
              <a:ext cx="46815" cy="46816"/>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6" name="Rectangle 195"/>
          <p:cNvSpPr/>
          <p:nvPr/>
        </p:nvSpPr>
        <p:spPr bwMode="auto">
          <a:xfrm>
            <a:off x="2810" y="1617612"/>
            <a:ext cx="1737113" cy="2321696"/>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197" name="Rectangle 196"/>
          <p:cNvSpPr/>
          <p:nvPr/>
        </p:nvSpPr>
        <p:spPr>
          <a:xfrm>
            <a:off x="696403" y="3426122"/>
            <a:ext cx="1268690" cy="26497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Cortana</a:t>
            </a:r>
          </a:p>
        </p:txBody>
      </p:sp>
      <p:grpSp>
        <p:nvGrpSpPr>
          <p:cNvPr id="198" name="Group 197"/>
          <p:cNvGrpSpPr/>
          <p:nvPr/>
        </p:nvGrpSpPr>
        <p:grpSpPr>
          <a:xfrm>
            <a:off x="300482" y="3398114"/>
            <a:ext cx="315714" cy="315714"/>
            <a:chOff x="3236065" y="-9960864"/>
            <a:chExt cx="5641200" cy="5641200"/>
          </a:xfrm>
          <a:solidFill>
            <a:schemeClr val="accent2">
              <a:lumMod val="75000"/>
            </a:schemeClr>
          </a:solidFill>
        </p:grpSpPr>
        <p:sp>
          <p:nvSpPr>
            <p:cNvPr id="265" name="Freeform 264"/>
            <p:cNvSpPr/>
            <p:nvPr/>
          </p:nvSpPr>
          <p:spPr bwMode="auto">
            <a:xfrm>
              <a:off x="3236065" y="-9960864"/>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6" name="Freeform 265"/>
            <p:cNvSpPr/>
            <p:nvPr/>
          </p:nvSpPr>
          <p:spPr bwMode="auto">
            <a:xfrm>
              <a:off x="3615094" y="-9598196"/>
              <a:ext cx="4883195" cy="4883195"/>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99" name="Rectangle 198"/>
          <p:cNvSpPr/>
          <p:nvPr/>
        </p:nvSpPr>
        <p:spPr>
          <a:xfrm>
            <a:off x="696403" y="2827100"/>
            <a:ext cx="1268690" cy="437622"/>
          </a:xfrm>
          <a:prstGeom prst="rect">
            <a:avLst/>
          </a:prstGeom>
        </p:spPr>
        <p:txBody>
          <a:bodyPr wrap="square" anchor="ctr">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a:ln>
                  <a:noFill/>
                </a:ln>
                <a:solidFill>
                  <a:srgbClr val="0078D7">
                    <a:lumMod val="75000"/>
                  </a:srgbClr>
                </a:solidFill>
                <a:effectLst/>
                <a:uLnTx/>
                <a:uFillTx/>
                <a:latin typeface="Segoe UI"/>
                <a:ea typeface="+mn-ea"/>
                <a:cs typeface="Segoe UI Semilight" panose="020B0402040204020203" pitchFamily="34" charset="0"/>
              </a:rPr>
              <a:t>Framework</a:t>
            </a:r>
          </a:p>
        </p:txBody>
      </p:sp>
      <p:sp>
        <p:nvSpPr>
          <p:cNvPr id="200" name="Rectangle 199"/>
          <p:cNvSpPr/>
          <p:nvPr/>
        </p:nvSpPr>
        <p:spPr>
          <a:xfrm>
            <a:off x="696403" y="2304429"/>
            <a:ext cx="1268690" cy="437622"/>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Segoe UI"/>
                <a:ea typeface="+mn-ea"/>
                <a:cs typeface="Segoe UI Semilight" panose="020B0402040204020203" pitchFamily="34" charset="0"/>
              </a:rPr>
              <a:t>Cognitive Services</a:t>
            </a:r>
          </a:p>
        </p:txBody>
      </p:sp>
      <p:grpSp>
        <p:nvGrpSpPr>
          <p:cNvPr id="201" name="Group 200"/>
          <p:cNvGrpSpPr/>
          <p:nvPr/>
        </p:nvGrpSpPr>
        <p:grpSpPr>
          <a:xfrm>
            <a:off x="244655" y="2382824"/>
            <a:ext cx="427370" cy="274038"/>
            <a:chOff x="7822816" y="2717080"/>
            <a:chExt cx="427431" cy="274077"/>
          </a:xfrm>
        </p:grpSpPr>
        <p:sp>
          <p:nvSpPr>
            <p:cNvPr id="263" name="Freeform 262"/>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4"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02" name="Freeform 201"/>
          <p:cNvSpPr/>
          <p:nvPr/>
        </p:nvSpPr>
        <p:spPr bwMode="auto">
          <a:xfrm>
            <a:off x="271687" y="2914869"/>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Rectangle 88"/>
          <p:cNvSpPr/>
          <p:nvPr/>
        </p:nvSpPr>
        <p:spPr bwMode="auto">
          <a:xfrm>
            <a:off x="5990662" y="4594340"/>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Language Understanding Intelligent Service</a:t>
            </a:r>
          </a:p>
        </p:txBody>
      </p:sp>
      <p:sp>
        <p:nvSpPr>
          <p:cNvPr id="90" name="Rectangle 89"/>
          <p:cNvSpPr/>
          <p:nvPr/>
        </p:nvSpPr>
        <p:spPr bwMode="auto">
          <a:xfrm>
            <a:off x="10057183" y="4594340"/>
            <a:ext cx="1904465"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Auto Suggest API</a:t>
            </a:r>
          </a:p>
        </p:txBody>
      </p:sp>
      <p:sp>
        <p:nvSpPr>
          <p:cNvPr id="91" name="Rectangle 90"/>
          <p:cNvSpPr/>
          <p:nvPr/>
        </p:nvSpPr>
        <p:spPr bwMode="auto">
          <a:xfrm>
            <a:off x="395043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Speaker Recognition</a:t>
            </a:r>
          </a:p>
        </p:txBody>
      </p:sp>
      <p:sp>
        <p:nvSpPr>
          <p:cNvPr id="92" name="Rectangle 91"/>
          <p:cNvSpPr/>
          <p:nvPr/>
        </p:nvSpPr>
        <p:spPr bwMode="auto">
          <a:xfrm>
            <a:off x="395043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Speech</a:t>
            </a:r>
          </a:p>
        </p:txBody>
      </p:sp>
      <p:sp>
        <p:nvSpPr>
          <p:cNvPr id="93" name="Rectangle 92"/>
          <p:cNvSpPr/>
          <p:nvPr/>
        </p:nvSpPr>
        <p:spPr bwMode="auto">
          <a:xfrm>
            <a:off x="395043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CRIS</a:t>
            </a:r>
          </a:p>
        </p:txBody>
      </p:sp>
      <p:sp>
        <p:nvSpPr>
          <p:cNvPr id="94" name="Rectangle 93"/>
          <p:cNvSpPr/>
          <p:nvPr/>
        </p:nvSpPr>
        <p:spPr bwMode="auto">
          <a:xfrm>
            <a:off x="599066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Text Analytics</a:t>
            </a:r>
          </a:p>
        </p:txBody>
      </p:sp>
      <p:sp>
        <p:nvSpPr>
          <p:cNvPr id="95" name="Rectangle 94"/>
          <p:cNvSpPr/>
          <p:nvPr/>
        </p:nvSpPr>
        <p:spPr bwMode="auto">
          <a:xfrm>
            <a:off x="599066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Speller</a:t>
            </a:r>
          </a:p>
        </p:txBody>
      </p:sp>
      <p:sp>
        <p:nvSpPr>
          <p:cNvPr id="96" name="Rectangle 95"/>
          <p:cNvSpPr/>
          <p:nvPr/>
        </p:nvSpPr>
        <p:spPr bwMode="auto">
          <a:xfrm>
            <a:off x="599066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Web Language Model</a:t>
            </a:r>
          </a:p>
        </p:txBody>
      </p:sp>
      <p:sp>
        <p:nvSpPr>
          <p:cNvPr id="97" name="Rectangle 96"/>
          <p:cNvSpPr/>
          <p:nvPr/>
        </p:nvSpPr>
        <p:spPr bwMode="auto">
          <a:xfrm>
            <a:off x="599066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Linguistic Analysis </a:t>
            </a:r>
          </a:p>
        </p:txBody>
      </p:sp>
      <p:sp>
        <p:nvSpPr>
          <p:cNvPr id="98" name="Rectangle 97"/>
          <p:cNvSpPr/>
          <p:nvPr/>
        </p:nvSpPr>
        <p:spPr bwMode="auto">
          <a:xfrm>
            <a:off x="8037392"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Academic Knowledge</a:t>
            </a:r>
          </a:p>
        </p:txBody>
      </p:sp>
      <p:sp>
        <p:nvSpPr>
          <p:cNvPr id="99" name="Rectangle 98"/>
          <p:cNvSpPr/>
          <p:nvPr/>
        </p:nvSpPr>
        <p:spPr bwMode="auto">
          <a:xfrm>
            <a:off x="8037392"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Entity Linking Service</a:t>
            </a:r>
          </a:p>
        </p:txBody>
      </p:sp>
      <p:sp>
        <p:nvSpPr>
          <p:cNvPr id="100" name="Rectangle 99"/>
          <p:cNvSpPr/>
          <p:nvPr/>
        </p:nvSpPr>
        <p:spPr bwMode="auto">
          <a:xfrm>
            <a:off x="8037392"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Knowledge Exploration Service</a:t>
            </a:r>
          </a:p>
        </p:txBody>
      </p:sp>
      <p:sp>
        <p:nvSpPr>
          <p:cNvPr id="101" name="Rectangle 100"/>
          <p:cNvSpPr/>
          <p:nvPr/>
        </p:nvSpPr>
        <p:spPr bwMode="auto">
          <a:xfrm>
            <a:off x="8037392"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Recommendations</a:t>
            </a:r>
          </a:p>
        </p:txBody>
      </p:sp>
      <p:sp>
        <p:nvSpPr>
          <p:cNvPr id="102" name="Rectangle 101"/>
          <p:cNvSpPr/>
          <p:nvPr/>
        </p:nvSpPr>
        <p:spPr bwMode="auto">
          <a:xfrm>
            <a:off x="10045838" y="2282796"/>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Search API</a:t>
            </a:r>
          </a:p>
        </p:txBody>
      </p:sp>
      <p:sp>
        <p:nvSpPr>
          <p:cNvPr id="103" name="Rectangle 102"/>
          <p:cNvSpPr/>
          <p:nvPr/>
        </p:nvSpPr>
        <p:spPr bwMode="auto">
          <a:xfrm>
            <a:off x="10045838" y="2860682"/>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Image Search API</a:t>
            </a:r>
          </a:p>
        </p:txBody>
      </p:sp>
      <p:sp>
        <p:nvSpPr>
          <p:cNvPr id="104" name="Rectangle 103"/>
          <p:cNvSpPr/>
          <p:nvPr/>
        </p:nvSpPr>
        <p:spPr bwMode="auto">
          <a:xfrm>
            <a:off x="10045838" y="3438568"/>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Video Search API</a:t>
            </a:r>
          </a:p>
        </p:txBody>
      </p:sp>
      <p:sp>
        <p:nvSpPr>
          <p:cNvPr id="105" name="Rectangle 104"/>
          <p:cNvSpPr/>
          <p:nvPr/>
        </p:nvSpPr>
        <p:spPr bwMode="auto">
          <a:xfrm>
            <a:off x="10045838" y="4016454"/>
            <a:ext cx="1917590"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Bing News Search API</a:t>
            </a:r>
          </a:p>
        </p:txBody>
      </p:sp>
      <p:sp>
        <p:nvSpPr>
          <p:cNvPr id="106" name="Rectangle 105"/>
          <p:cNvSpPr/>
          <p:nvPr/>
        </p:nvSpPr>
        <p:spPr bwMode="auto">
          <a:xfrm>
            <a:off x="1919292" y="2282796"/>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Computer Vision</a:t>
            </a:r>
          </a:p>
        </p:txBody>
      </p:sp>
      <p:sp>
        <p:nvSpPr>
          <p:cNvPr id="107" name="Rectangle 106"/>
          <p:cNvSpPr/>
          <p:nvPr/>
        </p:nvSpPr>
        <p:spPr bwMode="auto">
          <a:xfrm>
            <a:off x="1919292" y="2860682"/>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Face</a:t>
            </a:r>
          </a:p>
        </p:txBody>
      </p:sp>
      <p:sp>
        <p:nvSpPr>
          <p:cNvPr id="110" name="Rectangle 109"/>
          <p:cNvSpPr/>
          <p:nvPr/>
        </p:nvSpPr>
        <p:spPr bwMode="auto">
          <a:xfrm>
            <a:off x="1919292" y="3438568"/>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Emotion</a:t>
            </a:r>
          </a:p>
        </p:txBody>
      </p:sp>
      <p:sp>
        <p:nvSpPr>
          <p:cNvPr id="111" name="Rectangle 110"/>
          <p:cNvSpPr/>
          <p:nvPr/>
        </p:nvSpPr>
        <p:spPr bwMode="auto">
          <a:xfrm>
            <a:off x="1919292" y="4016454"/>
            <a:ext cx="1955453" cy="51998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89642" bIns="44821" numCol="1" spcCol="0" rtlCol="0" fromWordArt="0" anchor="ctr" anchorCtr="0" forceAA="0" compatLnSpc="1">
            <a:prstTxWarp prst="textNoShape">
              <a:avLst/>
            </a:prstTxWarp>
            <a:noAutofit/>
          </a:bodyPr>
          <a:lstStyle/>
          <a:p>
            <a:pPr marL="0" marR="0" lvl="0" indent="0" algn="l" defTabSz="86123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gradFill>
                  <a:gsLst>
                    <a:gs pos="0">
                      <a:srgbClr val="404040"/>
                    </a:gs>
                    <a:gs pos="100000">
                      <a:srgbClr val="404040"/>
                    </a:gs>
                  </a:gsLst>
                  <a:lin ang="5400000" scaled="0"/>
                </a:gradFill>
                <a:effectLst/>
                <a:uLnTx/>
                <a:uFillTx/>
                <a:latin typeface="Segoe UI"/>
                <a:ea typeface="+mn-ea"/>
                <a:cs typeface="+mn-cs"/>
              </a:rPr>
              <a:t>Video</a:t>
            </a:r>
          </a:p>
        </p:txBody>
      </p:sp>
    </p:spTree>
    <p:extLst>
      <p:ext uri="{BB962C8B-B14F-4D97-AF65-F5344CB8AC3E}">
        <p14:creationId xmlns:p14="http://schemas.microsoft.com/office/powerpoint/2010/main" val="38765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a:ln>
                      <a:noFill/>
                    </a:ln>
                    <a:solidFill>
                      <a:schemeClr val="tx1"/>
                    </a:solidFill>
                    <a:effectLst/>
                    <a:uLnTx/>
                    <a:uFillTx/>
                    <a:latin typeface="Segoe UI"/>
                    <a:ea typeface="+mn-ea"/>
                    <a:cs typeface="+mn-cs"/>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nvGrpSpPr>
          <p:cNvPr id="165" name="Group 164"/>
          <p:cNvGrpSpPr/>
          <p:nvPr/>
        </p:nvGrpSpPr>
        <p:grpSpPr>
          <a:xfrm>
            <a:off x="559975" y="4378827"/>
            <a:ext cx="2868559" cy="1183771"/>
            <a:chOff x="504297" y="3658467"/>
            <a:chExt cx="2926080" cy="1207508"/>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Computer Vision API</a:t>
              </a:r>
            </a:p>
          </p:txBody>
        </p:sp>
        <p:sp>
          <p:nvSpPr>
            <p:cNvPr id="20" name="Rectangle 19"/>
            <p:cNvSpPr/>
            <p:nvPr/>
          </p:nvSpPr>
          <p:spPr>
            <a:xfrm>
              <a:off x="758214"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Distill actionable information from images</a:t>
              </a:r>
              <a:r>
                <a:rPr kumimoji="0" lang="en-US" sz="1667" b="1" i="0" u="none" strike="noStrike" kern="0" cap="none" spc="0" normalizeH="0" baseline="0" noProof="0">
                  <a:ln>
                    <a:noFill/>
                  </a:ln>
                  <a:effectLst/>
                  <a:uLnTx/>
                  <a:uFillTx/>
                  <a:latin typeface="Segoe UI"/>
                  <a:ea typeface="+mn-ea"/>
                  <a:cs typeface="+mn-cs"/>
                </a:rPr>
                <a:t> </a:t>
              </a:r>
            </a:p>
          </p:txBody>
        </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Analyze, edit, and process videos within your app</a:t>
              </a:r>
            </a:p>
          </p:txBody>
        </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identify, analyze, organize, and tag faces in photos</a:t>
              </a:r>
            </a:p>
          </p:txBody>
        </p:sp>
      </p:grpSp>
      <p:grpSp>
        <p:nvGrpSpPr>
          <p:cNvPr id="167" name="Group 166"/>
          <p:cNvGrpSpPr/>
          <p:nvPr/>
        </p:nvGrpSpPr>
        <p:grpSpPr>
          <a:xfrm>
            <a:off x="6029874" y="4378827"/>
            <a:ext cx="2868559" cy="1183771"/>
            <a:chOff x="6083879" y="3658467"/>
            <a:chExt cx="2926080" cy="1207508"/>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Emotion API</a:t>
              </a:r>
            </a:p>
          </p:txBody>
        </p:sp>
        <p:sp>
          <p:nvSpPr>
            <p:cNvPr id="139" name="Rectangle 138"/>
            <p:cNvSpPr/>
            <p:nvPr/>
          </p:nvSpPr>
          <p:spPr>
            <a:xfrm>
              <a:off x="6337796" y="4300738"/>
              <a:ext cx="2418248" cy="565237"/>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2" name="Rectangle 1"/>
          <p:cNvSpPr/>
          <p:nvPr/>
        </p:nvSpPr>
        <p:spPr>
          <a:xfrm>
            <a:off x="3076836" y="613534"/>
            <a:ext cx="740484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From faces to feelings, allow your apps to understand images and video</a:t>
            </a:r>
          </a:p>
        </p:txBody>
      </p:sp>
    </p:spTree>
    <p:extLst>
      <p:ext uri="{BB962C8B-B14F-4D97-AF65-F5344CB8AC3E}">
        <p14:creationId xmlns:p14="http://schemas.microsoft.com/office/powerpoint/2010/main" val="831261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807" rtl="0" eaLnBrk="1" fontAlgn="auto" latinLnBrk="0" hangingPunct="1">
              <a:lnSpc>
                <a:spcPct val="90000"/>
              </a:lnSpc>
              <a:spcBef>
                <a:spcPct val="0"/>
              </a:spcBef>
              <a:spcAft>
                <a:spcPts val="0"/>
              </a:spcAft>
              <a:buClrTx/>
              <a:buSzTx/>
              <a:buFontTx/>
              <a:buNone/>
              <a:tabLst/>
              <a:defRPr/>
            </a:pPr>
            <a:endParaRPr kumimoji="0" lang="en-US" altLang="zh-CN" sz="2351" b="0" i="0" u="none" strike="noStrike" kern="1200" cap="none" spc="-100" normalizeH="0" baseline="0" noProof="0">
              <a:ln w="3175">
                <a:noFill/>
              </a:ln>
              <a:solidFill>
                <a:srgbClr val="FFFFFF"/>
              </a:solidFill>
              <a:effectLst/>
              <a:uLnTx/>
              <a:uFillTx/>
              <a:latin typeface="Segoe UI"/>
              <a:ea typeface="+mj-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Analyze an image</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Understand content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OCR</a:t>
            </a:r>
            <a:br>
              <a:rPr kumimoji="0" lang="en-US" altLang="zh-CN" sz="2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recognize words within an image</a:t>
            </a:r>
            <a:endParaRPr kumimoji="0" lang="en-US" altLang="zh-CN"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Generate thumbnail</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Scale and crop images, while retaining key content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200"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Recognize Celebrities</a:t>
            </a:r>
            <a:b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Thanks to domain specific models, ability to recognize </a:t>
            </a:r>
            <a:r>
              <a:rPr kumimoji="0" lang="en-US" sz="1800" b="0" i="0" u="none" strike="noStrike" kern="0" cap="none" spc="0" normalizeH="0" baseline="0" noProof="0">
                <a:ln>
                  <a:noFill/>
                </a:ln>
                <a:solidFill>
                  <a:sysClr val="windowText" lastClr="000000"/>
                </a:solidFill>
                <a:effectLst/>
                <a:uLnTx/>
                <a:uFillTx/>
                <a:latin typeface="Segoe UI"/>
                <a:ea typeface="+mn-ea"/>
                <a:cs typeface="+mn-cs"/>
              </a:rPr>
              <a:t>200K celebrities from business, politics, sports and entertainment around the World.</a:t>
            </a: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895838" rtl="0" eaLnBrk="1" fontAlgn="auto" latinLnBrk="0" hangingPunct="1">
              <a:lnSpc>
                <a:spcPct val="90000"/>
              </a:lnSpc>
              <a:spcBef>
                <a:spcPts val="0"/>
              </a:spcBef>
              <a:spcAft>
                <a:spcPts val="1763"/>
              </a:spcAft>
              <a:buClrTx/>
              <a:buSzTx/>
              <a:buFontTx/>
              <a:buNone/>
              <a:tabLst/>
              <a:defRPr/>
            </a:pPr>
            <a:endParaRPr kumimoji="0" lang="en-US" sz="18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247397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39" name="Group 38"/>
          <p:cNvGrpSpPr/>
          <p:nvPr/>
        </p:nvGrpSpPr>
        <p:grpSpPr>
          <a:xfrm>
            <a:off x="5925477" y="1336638"/>
            <a:ext cx="3944008" cy="1551874"/>
            <a:chOff x="6048152" y="1361581"/>
            <a:chExt cx="4025661" cy="1584002"/>
          </a:xfrm>
        </p:grpSpPr>
        <p:sp>
          <p:nvSpPr>
            <p:cNvPr id="14" name="TextBox 13"/>
            <p:cNvSpPr txBox="1"/>
            <p:nvPr/>
          </p:nvSpPr>
          <p:spPr>
            <a:xfrm>
              <a:off x="6048152" y="1889993"/>
              <a:ext cx="4025661" cy="1055590"/>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Clip Art Type	     0 Non-clipart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Line Drawing Type	     0 Non-Line Drawing</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Categories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“name”: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people_swimming</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“score”: 0.099609375 }]</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Content	False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Adult Score	0.18533889949321747</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dirty="0">
                  <a:ln>
                    <a:noFill/>
                  </a:ln>
                  <a:effectLst/>
                  <a:uLnTx/>
                  <a:uFillTx/>
                  <a:latin typeface="Segoe UI"/>
                  <a:ea typeface="+mn-ea"/>
                  <a:cs typeface="+mn-cs"/>
                </a:rPr>
                <a:t>Faces</a:t>
              </a:r>
              <a:r>
                <a:rPr kumimoji="0" lang="en-US" sz="1399" b="0" i="0" u="none" strike="noStrike" kern="0" cap="none" spc="0" normalizeH="0" baseline="0" noProof="0" dirty="0">
                  <a:ln>
                    <a:noFill/>
                  </a:ln>
                  <a:effectLst/>
                  <a:uLnTx/>
                  <a:uFillTx/>
                  <a:latin typeface="Segoe UI"/>
                  <a:ea typeface="+mn-ea"/>
                  <a:cs typeface="+mn-cs"/>
                </a:rPr>
                <a:t>		</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“age”: 27, “gender”: “Male”, “</a:t>
              </a:r>
              <a:r>
                <a:rPr kumimoji="0" lang="en-US" sz="1049" b="0" i="0" u="none" strike="noStrike" kern="0" cap="none" spc="0" normalizeH="0" baseline="0" noProof="0" dirty="0" err="1">
                  <a:ln>
                    <a:noFill/>
                  </a:ln>
                  <a:effectLst/>
                  <a:uLnTx/>
                  <a:uFillTx/>
                  <a:latin typeface="Consolas" panose="020B0609020204030204" pitchFamily="49" charset="0"/>
                  <a:ea typeface="+mn-ea"/>
                  <a:cs typeface="Consolas" panose="020B0609020204030204" pitchFamily="49" charset="0"/>
                </a:rPr>
                <a:t>faceRectangle</a:t>
              </a: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a:t>
              </a:r>
              <a:b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br>
              <a:r>
                <a:rPr kumimoji="0" lang="en-US" sz="1049"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Background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 Foreground	Grey</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Dominant Colors		White</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470" b="0" i="0" u="none" strike="noStrike" kern="0" cap="none" spc="0" normalizeH="0" baseline="0" noProof="0">
                  <a:ln>
                    <a:noFill/>
                  </a:ln>
                  <a:effectLst/>
                  <a:uLnTx/>
                  <a:uFillTx/>
                  <a:latin typeface="Segoe UI"/>
                  <a:ea typeface="+mn-ea"/>
                  <a:cs typeface="+mn-cs"/>
                </a:rPr>
                <a:t>Accent Color</a:t>
              </a:r>
              <a:r>
                <a:rPr kumimoji="0" lang="en-US" sz="1567" b="0" i="0" u="none" strike="noStrike" kern="0" cap="none" spc="0" normalizeH="0" baseline="0" noProof="0">
                  <a:ln>
                    <a:noFill/>
                  </a:ln>
                  <a:effectLst/>
                  <a:uLnTx/>
                  <a:uFillTx/>
                  <a:latin typeface="Segoe UI"/>
                  <a:ea typeface="+mn-ea"/>
                  <a:cs typeface="+mn-cs"/>
                </a:rPr>
                <a:t>		</a:t>
              </a:r>
            </a:p>
          </p:txBody>
        </p:sp>
      </p:grpSp>
      <p:sp>
        <p:nvSpPr>
          <p:cNvPr id="22" name="Title 1"/>
          <p:cNvSpPr>
            <a:spLocks noGrp="1"/>
          </p:cNvSpPr>
          <p:nvPr>
            <p:ph type="title"/>
          </p:nvPr>
        </p:nvSpPr>
        <p:spPr>
          <a:xfrm>
            <a:off x="1343780" y="291960"/>
            <a:ext cx="10743593" cy="898964"/>
          </a:xfrm>
        </p:spPr>
        <p:txBody>
          <a:bodyPr/>
          <a:lstStyle/>
          <a:p>
            <a:r>
              <a:rPr lang="en-US" sz="5682"/>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16991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6" name="1_text"/>
          <p:cNvSpPr/>
          <p:nvPr/>
        </p:nvSpPr>
        <p:spPr>
          <a:xfrm>
            <a:off x="5924130" y="2852358"/>
            <a:ext cx="5513991" cy="2080583"/>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LIFE IS LIKE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RIDING A BICYCLE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TO KEEP YOUR BALANCE</a:t>
            </a:r>
          </a:p>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JSON:</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"language":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en</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"orientation": "Up",</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"regions":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"41,77,918,440",</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"lines":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"41,77,723,89",</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"words":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"41,102,225,64",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"LIFE"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"356,89,94,62",</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"IS"</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sz="1399"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boundingBox</a:t>
            </a: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"539,77,225,64",</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"text": "LIKE"</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p>
          <a:p>
            <a:pPr marL="0" marR="0" lvl="0" indent="0" algn="l" defTabSz="91349" rtl="0"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3853534" cy="1791536"/>
              <a:chOff x="6048152" y="1361581"/>
              <a:chExt cx="3853534" cy="1791536"/>
            </a:xfrm>
          </p:grpSpPr>
          <p:sp>
            <p:nvSpPr>
              <p:cNvPr id="11" name="TextBox 10"/>
              <p:cNvSpPr txBox="1"/>
              <p:nvPr/>
            </p:nvSpPr>
            <p:spPr>
              <a:xfrm>
                <a:off x="6048152" y="1889993"/>
                <a:ext cx="3853534" cy="1263124"/>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Scanned documents</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Photos with text</a:t>
                </a:r>
              </a:p>
              <a:p>
                <a:pPr marL="0" marR="0" lvl="0" indent="0" algn="l" defTabSz="913490" rtl="0" eaLnBrk="1" fontAlgn="auto" latinLnBrk="0" hangingPunct="1">
                  <a:lnSpc>
                    <a:spcPct val="90000"/>
                  </a:lnSpc>
                  <a:spcBef>
                    <a:spcPts val="0"/>
                  </a:spcBef>
                  <a:spcAft>
                    <a:spcPts val="49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marL="0" marR="0" lvl="0" indent="0" algn="l" defTabSz="913490" rtl="0" eaLnBrk="1" fontAlgn="auto" latinLnBrk="0" hangingPunct="1">
                  <a:lnSpc>
                    <a:spcPct val="90000"/>
                  </a:lnSpc>
                  <a:spcBef>
                    <a:spcPts val="0"/>
                  </a:spcBef>
                  <a:spcAft>
                    <a:spcPts val="49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23" name="Rectangle 22"/>
              <p:cNvSpPr/>
              <p:nvPr/>
            </p:nvSpPr>
            <p:spPr>
              <a:xfrm>
                <a:off x="6057941" y="2900480"/>
                <a:ext cx="4275103" cy="600164"/>
              </a:xfrm>
              <a:prstGeom prst="rect">
                <a:avLst/>
              </a:prstGeom>
            </p:spPr>
            <p:txBody>
              <a:bodyPr wrap="square" lIns="143336">
                <a:sp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3233" b="0" i="0" u="none" strike="noStrike" kern="0" cap="none" spc="0" normalizeH="0" baseline="0" noProof="0">
                  <a:ln>
                    <a:noFill/>
                  </a:ln>
                  <a:effectLst/>
                  <a:uLnTx/>
                  <a:uFillTx/>
                  <a:latin typeface="Segoe UI Light"/>
                  <a:ea typeface="+mn-ea"/>
                  <a:cs typeface="+mn-cs"/>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68380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on</a:t>
            </a:r>
          </a:p>
        </p:txBody>
      </p:sp>
      <p:sp>
        <p:nvSpPr>
          <p:cNvPr id="38" name="off"/>
          <p:cNvSpPr/>
          <p:nvPr/>
        </p:nvSpPr>
        <p:spPr>
          <a:xfrm>
            <a:off x="1157194" y="3262155"/>
            <a:ext cx="3745783" cy="587991"/>
          </a:xfrm>
          <a:prstGeom prst="rect">
            <a:avLst/>
          </a:prstGeom>
        </p:spPr>
        <p:txBody>
          <a:bodyPr wrap="square" lIns="143336" rIns="0">
            <a:noAutofit/>
          </a:bodyPr>
          <a:lstStyle/>
          <a:p>
            <a:pPr marL="0" marR="0" lvl="0" indent="0" algn="l" defTabSz="913490" rtl="0" eaLnBrk="1" fontAlgn="auto" latinLnBrk="0" hangingPunct="1">
              <a:lnSpc>
                <a:spcPct val="100000"/>
              </a:lnSpc>
              <a:spcBef>
                <a:spcPts val="0"/>
              </a:spcBef>
              <a:spcAft>
                <a:spcPts val="0"/>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Smart cropping </a:t>
            </a:r>
            <a:r>
              <a:rPr kumimoji="0" lang="en-US" sz="3233" b="1" i="0" u="none" strike="noStrike" kern="0" cap="none" spc="0" normalizeH="0" baseline="0" noProof="0">
                <a:ln>
                  <a:noFill/>
                </a:ln>
                <a:effectLst/>
                <a:uLnTx/>
                <a:uFillTx/>
                <a:latin typeface="Segoe UI"/>
                <a:ea typeface="+mn-ea"/>
                <a:cs typeface="+mn-cs"/>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09421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idx="4294967295"/>
          </p:nvPr>
        </p:nvSpPr>
        <p:spPr>
          <a:xfrm>
            <a:off x="4289425" y="4514850"/>
            <a:ext cx="7902575" cy="1012825"/>
          </a:xfrm>
        </p:spPr>
        <p:txBody>
          <a:bodyPr>
            <a:normAutofit fontScale="90000"/>
          </a:bodyPr>
          <a:lstStyle/>
          <a:p>
            <a:pPr defTabSz="914113">
              <a:spcAft>
                <a:spcPts val="1176"/>
              </a:spcAft>
              <a:defRPr/>
            </a:pPr>
            <a:r>
              <a:rPr lang="en-US" altLang="zh-CN" sz="4115">
                <a:latin typeface="Segoe UI Light" panose="020B0502040204020203" pitchFamily="34" charset="0"/>
                <a:cs typeface="Segoe UI Light" panose="020B0502040204020203" pitchFamily="34" charset="0"/>
              </a:rPr>
              <a:t>Recognize emotions</a:t>
            </a:r>
            <a:br>
              <a:rPr lang="en-US" altLang="zh-CN" sz="2798">
                <a:latin typeface="Segoe UI"/>
              </a:rPr>
            </a:br>
            <a:r>
              <a:rPr lang="en-US" altLang="zh-CN" sz="2351" spc="0">
                <a:latin typeface="+mn-lt"/>
                <a:cs typeface="+mn-cs"/>
              </a:rPr>
              <a:t>Detect emotions based on facial expressions </a:t>
            </a:r>
            <a:br>
              <a:rPr lang="en-US" altLang="zh-CN" sz="2351" spc="0">
                <a:latin typeface="+mn-lt"/>
                <a:cs typeface="+mn-cs"/>
              </a:rPr>
            </a:br>
            <a:r>
              <a:rPr lang="en-US" altLang="zh-CN" sz="2351" spc="0">
                <a:latin typeface="+mn-lt"/>
                <a:cs typeface="+mn-cs"/>
              </a:rPr>
              <a:t>in photos and videos</a:t>
            </a:r>
            <a:endParaRPr lang="zh-CN" altLang="en-US" sz="2351" spc="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1940895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799CA-E0BF-4728-B54E-9A73F104F9C4}"/>
              </a:ext>
            </a:extLst>
          </p:cNvPr>
          <p:cNvSpPr>
            <a:spLocks noGrp="1"/>
          </p:cNvSpPr>
          <p:nvPr>
            <p:ph type="title"/>
          </p:nvPr>
        </p:nvSpPr>
        <p:spPr>
          <a:xfrm>
            <a:off x="863029" y="1012004"/>
            <a:ext cx="3416158" cy="4795408"/>
          </a:xfrm>
        </p:spPr>
        <p:txBody>
          <a:bodyPr>
            <a:normAutofit/>
          </a:bodyPr>
          <a:lstStyle/>
          <a:p>
            <a:r>
              <a:rPr lang="en-IN">
                <a:solidFill>
                  <a:srgbClr val="FFFFFF"/>
                </a:solidFill>
              </a:rPr>
              <a:t>Day 1 - AI</a:t>
            </a:r>
          </a:p>
        </p:txBody>
      </p:sp>
      <p:graphicFrame>
        <p:nvGraphicFramePr>
          <p:cNvPr id="5" name="Content Placeholder 2">
            <a:extLst>
              <a:ext uri="{FF2B5EF4-FFF2-40B4-BE49-F238E27FC236}">
                <a16:creationId xmlns:a16="http://schemas.microsoft.com/office/drawing/2014/main" id="{CA19491A-7CAD-4585-9BB7-3B9EC6CF1C59}"/>
              </a:ext>
            </a:extLst>
          </p:cNvPr>
          <p:cNvGraphicFramePr>
            <a:graphicFrameLocks noGrp="1"/>
          </p:cNvGraphicFramePr>
          <p:nvPr>
            <p:ph idx="1"/>
            <p:extLst>
              <p:ext uri="{D42A27DB-BD31-4B8C-83A1-F6EECF244321}">
                <p14:modId xmlns:p14="http://schemas.microsoft.com/office/powerpoint/2010/main" val="395907870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2616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Face 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"height": 193,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"left": 326, </a:t>
              </a:r>
              <a:b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b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"top": 204}</a:t>
              </a:r>
              <a:r>
                <a:rPr kumimoji="0" lang="en-US" altLang="en-US" sz="159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dirty="0">
                  <a:ln>
                    <a:noFill/>
                  </a:ln>
                  <a:effectLst/>
                  <a:uLnTx/>
                  <a:uFillTx/>
                  <a:latin typeface="Segoe UI Light"/>
                  <a:ea typeface="+mn-ea"/>
                  <a:cs typeface="+mn-cs"/>
                </a:rPr>
                <a:t>Emotion scores</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“scores": { </a:t>
              </a: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"anger": 5.182241e-8,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"contempt": 0.0000242813,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"disgust": 5.621025e-7,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"fear": 0.00115027453,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"happiness": 1.06114619e-8,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"neutral": 0.003540177,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"sadness": 9.30888746e-7, </a:t>
              </a:r>
            </a:p>
            <a:p>
              <a:pPr marL="0" marR="0" lvl="2" indent="-224" algn="l" defTabSz="91349" rtl="0" eaLnBrk="1" fontAlgn="base" latinLnBrk="0" hangingPunct="1">
                <a:lnSpc>
                  <a:spcPct val="90000"/>
                </a:lnSpc>
                <a:spcBef>
                  <a:spcPct val="0"/>
                </a:spcBef>
                <a:spcAft>
                  <a:spcPts val="588"/>
                </a:spcAft>
                <a:buClrTx/>
                <a:buSzTx/>
                <a:buFontTx/>
                <a:buNone/>
                <a:tabLst/>
                <a:defRPr/>
              </a:pPr>
              <a:r>
                <a:rPr kumimoji="0" 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rPr>
                <a:t>													"surprise": 0.9952837}</a:t>
              </a:r>
              <a:endParaRPr kumimoji="0" lang="en-US" altLang="en-US" sz="1421" b="0" i="0" u="none" strike="noStrike" kern="0" cap="none" spc="0" normalizeH="0" baseline="0" noProof="0" dirty="0">
                <a:ln>
                  <a:noFill/>
                </a:ln>
                <a:effectLst/>
                <a:uLnTx/>
                <a:uFillTx/>
                <a:latin typeface="Consolas" panose="020B0609020204030204" pitchFamily="49" charset="0"/>
                <a:ea typeface="+mn-ea"/>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649262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7" name="Rectangle 36"/>
          <p:cNvSpPr/>
          <p:nvPr/>
        </p:nvSpPr>
        <p:spPr>
          <a:xfrm>
            <a:off x="4402524" y="1346001"/>
            <a:ext cx="7853327" cy="4945156"/>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a:t>
            </a:r>
            <a:br>
              <a:rPr kumimoji="0" lang="en-US" altLang="zh-CN" sz="3919"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faces and their attributes within an image</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verification</a:t>
            </a:r>
            <a:b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Check if two faces belong to the same person</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Similar face searching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Find similar faces within a set of images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grouping</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Organize many faces into groups</a:t>
            </a:r>
          </a:p>
          <a:p>
            <a:pPr marL="0" marR="0" lvl="0" indent="0" algn="l" defTabSz="895838" rtl="0" eaLnBrk="1" fontAlgn="auto" latinLnBrk="0" hangingPunct="1">
              <a:lnSpc>
                <a:spcPct val="90000"/>
              </a:lnSpc>
              <a:spcBef>
                <a:spcPts val="0"/>
              </a:spcBef>
              <a:spcAft>
                <a:spcPts val="1176"/>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identification</a:t>
            </a:r>
            <a:br>
              <a:rPr kumimoji="0" lang="en-US" altLang="zh-CN" sz="2351" b="0" i="0" u="none" strike="noStrike" kern="0" cap="none" spc="0" normalizeH="0" baseline="0" noProof="0">
                <a:ln>
                  <a:noFill/>
                </a:ln>
                <a:solidFill>
                  <a:sysClr val="windowText" lastClr="000000"/>
                </a:solidFill>
                <a:effectLst/>
                <a:uLnTx/>
                <a:uFillTx/>
                <a:latin typeface="Segoe UI"/>
                <a:ea typeface="+mn-ea"/>
                <a:cs typeface="+mn-cs"/>
              </a:rPr>
            </a:br>
            <a:r>
              <a:rPr kumimoji="0" lang="en-US" altLang="zh-CN" sz="2155"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Search which person a face belongs to</a:t>
            </a:r>
          </a:p>
        </p:txBody>
      </p:sp>
    </p:spTree>
    <p:extLst>
      <p:ext uri="{BB962C8B-B14F-4D97-AF65-F5344CB8AC3E}">
        <p14:creationId xmlns:p14="http://schemas.microsoft.com/office/powerpoint/2010/main" val="999943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marL="0" marR="0" lvl="0" indent="0" algn="ctr" defTabSz="913367"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marL="0" marR="0" lvl="0" indent="0" algn="ctr" defTabSz="913543" rtl="0" eaLnBrk="1" fontAlgn="base" latinLnBrk="0" hangingPunct="1">
                  <a:lnSpc>
                    <a:spcPct val="100000"/>
                  </a:lnSpc>
                  <a:spcBef>
                    <a:spcPct val="0"/>
                  </a:spcBef>
                  <a:spcAft>
                    <a:spcPct val="0"/>
                  </a:spcAft>
                  <a:buClrTx/>
                  <a:buSzTx/>
                  <a:buFontTx/>
                  <a:buNone/>
                  <a:tabLst/>
                  <a:defRPr/>
                </a:pPr>
                <a:endParaRPr kumimoji="0" lang="en-US" sz="1959" b="0" i="0" u="none" strike="noStrike" kern="0" cap="none" spc="0" normalizeH="0" baseline="0" noProof="0">
                  <a:ln>
                    <a:noFill/>
                  </a:ln>
                  <a:effectLst/>
                  <a:uLnTx/>
                  <a:uFillTx/>
                  <a:latin typeface="Segoe UI"/>
                  <a:ea typeface="+mn-ea"/>
                  <a:cs typeface="+mn-cs"/>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effectLst/>
                  <a:uLnTx/>
                  <a:uFillTx/>
                  <a:latin typeface="Segoe UI"/>
                  <a:ea typeface="+mn-ea"/>
                  <a:cs typeface="+mn-cs"/>
                </a:endParaRPr>
              </a:p>
            </p:txBody>
          </p:sp>
        </p:grpSp>
      </p:grpSp>
      <p:sp>
        <p:nvSpPr>
          <p:cNvPr id="7" name="Title 6"/>
          <p:cNvSpPr>
            <a:spLocks noGrp="1"/>
          </p:cNvSpPr>
          <p:nvPr>
            <p:ph type="title"/>
          </p:nvPr>
        </p:nvSpPr>
        <p:spPr>
          <a:xfrm>
            <a:off x="1343780" y="291960"/>
            <a:ext cx="11655841" cy="898964"/>
          </a:xfrm>
        </p:spPr>
        <p:txBody>
          <a:bodyPr/>
          <a:lstStyle/>
          <a:p>
            <a:r>
              <a:rPr lang="en-US" sz="5682"/>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Detection</a:t>
              </a:r>
            </a:p>
            <a:p>
              <a:pPr marL="0" marR="0" lvl="2" indent="0" algn="l" defTabSz="91349"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faceRectangle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{"width": 193, "height": 193, "left": 326, "top": 204}</a:t>
              </a:r>
            </a:p>
            <a:p>
              <a:pPr marL="456832" marR="0" lvl="2" indent="0" algn="l" defTabSz="913665" rtl="0" eaLnBrk="1" fontAlgn="auto" latinLnBrk="0" hangingPunct="1">
                <a:lnSpc>
                  <a:spcPct val="90000"/>
                </a:lnSpc>
                <a:spcBef>
                  <a:spcPts val="0"/>
                </a:spcBef>
                <a:spcAft>
                  <a:spcPts val="588"/>
                </a:spcAft>
                <a:buClrTx/>
                <a:buSzTx/>
                <a:buFontTx/>
                <a:buNone/>
                <a:tabLst/>
                <a:defRPr/>
              </a:pPr>
              <a:r>
                <a:rPr kumimoji="0" lang="en-US" altLang="en-US" sz="1421"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Feature attributes</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"attributes": { "age": 42, "gender": "male", 	</a:t>
              </a:r>
            </a:p>
            <a:p>
              <a:pPr marL="0" marR="0" lvl="1" indent="0" algn="l" defTabSz="91349" rtl="0" eaLnBrk="1" fontAlgn="base" latinLnBrk="0" hangingPunct="1">
                <a:lnSpc>
                  <a:spcPct val="100000"/>
                </a:lnSpc>
                <a:spcBef>
                  <a:spcPct val="0"/>
                </a:spcBef>
                <a:spcAft>
                  <a:spcPct val="0"/>
                </a:spcAft>
                <a:buClrTx/>
                <a:buSzTx/>
                <a:buFontTx/>
                <a:buNone/>
                <a:tabLst/>
                <a:defRPr/>
              </a:pP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a:t>
              </a:r>
              <a:r>
                <a:rPr kumimoji="0" lang="en-US" altLang="en-US" sz="1421" b="0" i="0" u="none" strike="noStrike" kern="0" cap="none" spc="0" normalizeH="0" baseline="0" noProof="0" err="1">
                  <a:ln>
                    <a:noFill/>
                  </a:ln>
                  <a:effectLst/>
                  <a:uLnTx/>
                  <a:uFillTx/>
                  <a:latin typeface="Consolas" panose="020B0609020204030204" pitchFamily="49" charset="0"/>
                  <a:ea typeface="+mn-ea"/>
                  <a:cs typeface="Consolas" panose="020B0609020204030204" pitchFamily="49" charset="0"/>
                </a:rPr>
                <a:t>headPose</a:t>
              </a:r>
              <a:r>
                <a:rPr kumimoji="0" lang="en-US" altLang="en-US" sz="1421" b="0" i="0" u="none" strike="noStrike" kern="0" cap="none" spc="0" normalizeH="0" baseline="0" noProof="0">
                  <a:ln>
                    <a:noFill/>
                  </a:ln>
                  <a:effectLst/>
                  <a:uLnTx/>
                  <a:uFillTx/>
                  <a:latin typeface="Consolas" panose="020B0609020204030204" pitchFamily="49" charset="0"/>
                  <a:ea typeface="+mn-ea"/>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marL="0" marR="0" lvl="0" indent="0" algn="l" defTabSz="913490" rtl="0" eaLnBrk="1" fontAlgn="auto" latinLnBrk="0" hangingPunct="1">
                <a:lnSpc>
                  <a:spcPct val="90000"/>
                </a:lnSpc>
                <a:spcBef>
                  <a:spcPts val="0"/>
                </a:spcBef>
                <a:spcAft>
                  <a:spcPts val="588"/>
                </a:spcAft>
                <a:buClrTx/>
                <a:buSzTx/>
                <a:buFontTx/>
                <a:buNone/>
                <a:tabLst/>
                <a:defRPr/>
              </a:pPr>
              <a:r>
                <a:rPr kumimoji="0" lang="en-US" sz="3233" b="0" i="0" u="none" strike="noStrike" kern="0" cap="none" spc="0" normalizeH="0" baseline="0" noProof="0">
                  <a:ln>
                    <a:noFill/>
                  </a:ln>
                  <a:effectLst/>
                  <a:uLnTx/>
                  <a:uFillTx/>
                  <a:latin typeface="Segoe UI Light"/>
                  <a:ea typeface="+mn-ea"/>
                  <a:cs typeface="+mn-cs"/>
                </a:rPr>
                <a:t>Identification</a:t>
              </a:r>
            </a:p>
            <a:p>
              <a:pPr marL="0" marR="0" lvl="0" indent="-457057" algn="l" defTabSz="913665" rtl="0" eaLnBrk="1" fontAlgn="auto" latinLnBrk="0" hangingPunct="1">
                <a:lnSpc>
                  <a:spcPct val="90000"/>
                </a:lnSpc>
                <a:spcBef>
                  <a:spcPts val="0"/>
                </a:spcBef>
                <a:spcAft>
                  <a:spcPts val="588"/>
                </a:spcAft>
                <a:buClrTx/>
                <a:buSzTx/>
                <a:buFontTx/>
                <a:buNone/>
                <a:tabLst/>
                <a:defRPr/>
              </a:pPr>
              <a:r>
                <a:rPr kumimoji="0" lang="en-US" sz="1959"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409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sp>
        <p:nvSpPr>
          <p:cNvPr id="28" name="Rectangle 27"/>
          <p:cNvSpPr/>
          <p:nvPr/>
        </p:nvSpPr>
        <p:spPr>
          <a:xfrm>
            <a:off x="5126598" y="3346741"/>
            <a:ext cx="6579209"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Stabilization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Smooth and stabilize shaky video</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Face detection and tracking</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and track faces in videos</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Motion detection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4"/>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419668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The Stabilization API provides automatic video stabilization and smoothing for shaky videos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This API uses many of the same technologies found in Microsoft </a:t>
            </a:r>
            <a:r>
              <a:rPr kumimoji="0" lang="en-US" sz="1959" b="0" i="0" u="none" strike="noStrike" kern="0" cap="none" spc="0" normalizeH="0" baseline="0" noProof="0" err="1">
                <a:ln>
                  <a:noFill/>
                </a:ln>
                <a:effectLst/>
                <a:uLnTx/>
                <a:uFillTx/>
                <a:latin typeface="Segoe UI"/>
                <a:ea typeface="+mn-ea"/>
                <a:cs typeface="+mn-cs"/>
              </a:rPr>
              <a:t>Hyperlapse</a:t>
            </a:r>
            <a:endParaRPr kumimoji="0" lang="en-US" sz="1959" b="0" i="0" u="none" strike="noStrike" kern="0" cap="none" spc="0" normalizeH="0" baseline="0" noProof="0">
              <a:ln>
                <a:noFill/>
              </a:ln>
              <a:effectLst/>
              <a:uLnTx/>
              <a:uFillTx/>
              <a:latin typeface="Segoe UI"/>
              <a:ea typeface="+mn-ea"/>
              <a:cs typeface="+mn-cs"/>
            </a:endParaRP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Best For:</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Small camera motions, with or without rolling shutter effects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a:fillRect/>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a:t>Stabilization</a:t>
            </a:r>
          </a:p>
        </p:txBody>
      </p:sp>
    </p:spTree>
    <p:extLst>
      <p:ext uri="{BB962C8B-B14F-4D97-AF65-F5344CB8AC3E}">
        <p14:creationId xmlns:p14="http://schemas.microsoft.com/office/powerpoint/2010/main" val="63549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aphicFrame>
        <p:nvGraphicFramePr>
          <p:cNvPr id="4" name="Table 3"/>
          <p:cNvGraphicFramePr>
            <a:graphicFrameLocks noGrp="1"/>
          </p:cNvGraphicFramePr>
          <p:nvPr/>
        </p:nvGraphicFramePr>
        <p:xfrm>
          <a:off x="5855575" y="3839376"/>
          <a:ext cx="5742522" cy="182844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a:gradFill>
                            <a:gsLst>
                              <a:gs pos="1250">
                                <a:schemeClr val="accent2"/>
                              </a:gs>
                              <a:gs pos="100000">
                                <a:schemeClr val="accent2"/>
                              </a:gs>
                            </a:gsLst>
                            <a:lin ang="5400000" scaled="0"/>
                          </a:gradFill>
                          <a:effectLst/>
                          <a:latin typeface="wf_segoe-ui_normal"/>
                        </a:rPr>
                        <a:t>Time</a:t>
                      </a:r>
                      <a:r>
                        <a:rPr lang="en-US" sz="1800" b="1" baseline="0">
                          <a:gradFill>
                            <a:gsLst>
                              <a:gs pos="1250">
                                <a:schemeClr val="accent2"/>
                              </a:gs>
                              <a:gs pos="100000">
                                <a:schemeClr val="accent2"/>
                              </a:gs>
                            </a:gsLst>
                            <a:lin ang="5400000" scaled="0"/>
                          </a:gradFill>
                          <a:effectLst/>
                          <a:latin typeface="wf_segoe-ui_normal"/>
                        </a:rPr>
                        <a:t> </a:t>
                      </a:r>
                      <a:r>
                        <a:rPr lang="en-US" sz="1600" b="1">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High precision face location detection and tracking</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Can detect up to 64 human faces in a video (no smaller than 24x24 pixels)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Detected and tracked faces are returned with coordinates and a Face ID </a:t>
            </a:r>
            <a:br>
              <a:rPr kumimoji="0" lang="en-US" sz="1959" b="0" i="0" u="none" strike="noStrike" kern="0" cap="none" spc="0" normalizeH="0" baseline="0" noProof="0">
                <a:ln>
                  <a:noFill/>
                </a:ln>
                <a:effectLst/>
                <a:uLnTx/>
                <a:uFillTx/>
                <a:latin typeface="Segoe UI"/>
                <a:ea typeface="+mn-ea"/>
                <a:cs typeface="+mn-cs"/>
              </a:rPr>
            </a:br>
            <a:r>
              <a:rPr kumimoji="0" lang="en-US" sz="1959" b="0" i="0" u="none" strike="noStrike" kern="0" cap="none" spc="0" normalizeH="0" baseline="0" noProof="0">
                <a:ln>
                  <a:noFill/>
                </a:ln>
                <a:effectLst/>
                <a:uLnTx/>
                <a:uFillTx/>
                <a:latin typeface="Segoe UI"/>
                <a:ea typeface="+mn-ea"/>
                <a:cs typeface="+mn-cs"/>
              </a:rPr>
              <a:t>to track throughout the video</a:t>
            </a:r>
          </a:p>
        </p:txBody>
      </p:sp>
    </p:spTree>
    <p:extLst>
      <p:ext uri="{BB962C8B-B14F-4D97-AF65-F5344CB8AC3E}">
        <p14:creationId xmlns:p14="http://schemas.microsoft.com/office/powerpoint/2010/main" val="33798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effectLst/>
              <a:uLnTx/>
              <a:uFillTx/>
              <a:latin typeface="Segoe UI"/>
              <a:ea typeface="+mn-ea"/>
              <a:cs typeface="+mn-cs"/>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marL="0" marR="0" lvl="0" indent="0" algn="ctr" defTabSz="913543" rtl="0" eaLnBrk="1" fontAlgn="base" latinLnBrk="0" hangingPunct="1">
                <a:lnSpc>
                  <a:spcPct val="90000"/>
                </a:lnSpc>
                <a:spcBef>
                  <a:spcPct val="0"/>
                </a:spcBef>
                <a:spcAft>
                  <a:spcPct val="0"/>
                </a:spcAft>
                <a:buClrTx/>
                <a:buSzTx/>
                <a:buFontTx/>
                <a:buNone/>
                <a:tabLst/>
                <a:defRPr/>
              </a:pPr>
              <a:endParaRPr kumimoji="0" lang="en-US" sz="2351"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Indicates when motion occurs against a fixed background (e.g., surveillance video) </a:t>
            </a:r>
          </a:p>
          <a:p>
            <a:pPr marL="0" marR="0" lvl="0" indent="0" algn="l" defTabSz="913665" rtl="0" eaLnBrk="1" fontAlgn="auto" latinLnBrk="0" hangingPunct="1">
              <a:lnSpc>
                <a:spcPct val="100000"/>
              </a:lnSpc>
              <a:spcBef>
                <a:spcPts val="0"/>
              </a:spcBef>
              <a:spcAft>
                <a:spcPts val="1176"/>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Trained to reduce false alarms, such as lighting and shadow changes </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959" b="0" i="0" u="none" strike="noStrike" kern="0" cap="none" spc="0" normalizeH="0" baseline="0" noProof="0">
                <a:ln>
                  <a:noFill/>
                </a:ln>
                <a:effectLst/>
                <a:uLnTx/>
                <a:uFillTx/>
                <a:latin typeface="Segoe UI"/>
                <a:ea typeface="+mn-ea"/>
                <a:cs typeface="+mn-cs"/>
              </a:rPr>
              <a:t>Current limitations:</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No support for night-vision videos </a:t>
            </a:r>
          </a:p>
          <a:p>
            <a:pPr marL="179168" marR="0" lvl="0" indent="-179168" algn="l" defTabSz="91366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959" b="0" i="0" u="none" strike="noStrike" kern="0" cap="none" spc="0" normalizeH="0" baseline="0" noProof="0">
                <a:ln>
                  <a:noFill/>
                </a:ln>
                <a:effectLst/>
                <a:uLnTx/>
                <a:uFillTx/>
                <a:latin typeface="Segoe UI"/>
                <a:ea typeface="+mn-ea"/>
                <a:cs typeface="+mn-cs"/>
              </a:rPr>
              <a:t>Semi-transparent and small objects are not detected well </a:t>
            </a:r>
          </a:p>
        </p:txBody>
      </p:sp>
    </p:spTree>
    <p:extLst>
      <p:ext uri="{BB962C8B-B14F-4D97-AF65-F5344CB8AC3E}">
        <p14:creationId xmlns:p14="http://schemas.microsoft.com/office/powerpoint/2010/main" val="415334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chemeClr val="tx1"/>
                    </a:solidFill>
                    <a:effectLst/>
                    <a:uLnTx/>
                    <a:uFillTx/>
                    <a:latin typeface="Segoe UI"/>
                    <a:ea typeface="+mn-ea"/>
                    <a:cs typeface="+mn-cs"/>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Fine-tune speech recognition for anyone, anywhere</a:t>
              </a:r>
            </a:p>
          </p:txBody>
        </p:sp>
      </p:grpSp>
      <p:sp>
        <p:nvSpPr>
          <p:cNvPr id="5" name="Rectangle 4"/>
          <p:cNvSpPr/>
          <p:nvPr/>
        </p:nvSpPr>
        <p:spPr>
          <a:xfrm>
            <a:off x="3542812" y="564267"/>
            <a:ext cx="8414726" cy="323230"/>
          </a:xfrm>
          <a:prstGeom prst="rect">
            <a:avLst/>
          </a:prstGeom>
        </p:spPr>
        <p:txBody>
          <a:bodyPr wrap="squar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Hear and speak to your users by filtering noise, identifying speakers, and understanding intent</a:t>
            </a:r>
          </a:p>
        </p:txBody>
      </p:sp>
    </p:spTree>
    <p:extLst>
      <p:ext uri="{BB962C8B-B14F-4D97-AF65-F5344CB8AC3E}">
        <p14:creationId xmlns:p14="http://schemas.microsoft.com/office/powerpoint/2010/main" val="44748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4"/>
                                        </p:tgtEl>
                                        <p:attrNameLst>
                                          <p:attrName>style.visibility</p:attrName>
                                        </p:attrNameLst>
                                      </p:cBhvr>
                                      <p:to>
                                        <p:strVal val="visible"/>
                                      </p:to>
                                    </p:set>
                                    <p:animEffect transition="in" filter="fade">
                                      <p:cBhvr>
                                        <p:cTn id="14" dur="500"/>
                                        <p:tgtEl>
                                          <p:spTgt spid="104"/>
                                        </p:tgtEl>
                                      </p:cBhvr>
                                    </p:animEffect>
                                  </p:childTnLst>
                                </p:cTn>
                              </p:par>
                              <p:par>
                                <p:cTn id="15" presetID="47" presetClass="entr" presetSubtype="0" fill="hold"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300"/>
                                        <p:tgtEl>
                                          <p:spTgt spid="23"/>
                                        </p:tgtEl>
                                      </p:cBhvr>
                                    </p:animEffect>
                                    <p:anim calcmode="lin" valueType="num">
                                      <p:cBhvr>
                                        <p:cTn id="18" dur="300" fill="hold"/>
                                        <p:tgtEl>
                                          <p:spTgt spid="23"/>
                                        </p:tgtEl>
                                        <p:attrNameLst>
                                          <p:attrName>ppt_x</p:attrName>
                                        </p:attrNameLst>
                                      </p:cBhvr>
                                      <p:tavLst>
                                        <p:tav tm="0">
                                          <p:val>
                                            <p:strVal val="#ppt_x"/>
                                          </p:val>
                                        </p:tav>
                                        <p:tav tm="100000">
                                          <p:val>
                                            <p:strVal val="#ppt_x"/>
                                          </p:val>
                                        </p:tav>
                                      </p:tavLst>
                                    </p:anim>
                                    <p:anim calcmode="lin" valueType="num">
                                      <p:cBhvr>
                                        <p:cTn id="19"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5"/>
                                        </p:tgtEl>
                                        <p:attrNameLst>
                                          <p:attrName>style.visibility</p:attrName>
                                        </p:attrNameLst>
                                      </p:cBhvr>
                                      <p:to>
                                        <p:strVal val="visible"/>
                                      </p:to>
                                    </p:set>
                                    <p:animEffect transition="in" filter="fade">
                                      <p:cBhvr>
                                        <p:cTn id="24" dur="500"/>
                                        <p:tgtEl>
                                          <p:spTgt spid="105"/>
                                        </p:tgtEl>
                                      </p:cBhvr>
                                    </p:animEffect>
                                  </p:childTnLst>
                                </p:cTn>
                              </p:par>
                              <p:par>
                                <p:cTn id="25" presetID="47" presetClass="entr" presetSubtype="0" fill="hold" nodeType="withEffect">
                                  <p:stCondLst>
                                    <p:cond delay="25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anim calcmode="lin" valueType="num">
                                      <p:cBhvr>
                                        <p:cTn id="28" dur="300" fill="hold"/>
                                        <p:tgtEl>
                                          <p:spTgt spid="26"/>
                                        </p:tgtEl>
                                        <p:attrNameLst>
                                          <p:attrName>ppt_x</p:attrName>
                                        </p:attrNameLst>
                                      </p:cBhvr>
                                      <p:tavLst>
                                        <p:tav tm="0">
                                          <p:val>
                                            <p:strVal val="#ppt_x"/>
                                          </p:val>
                                        </p:tav>
                                        <p:tav tm="100000">
                                          <p:val>
                                            <p:strVal val="#ppt_x"/>
                                          </p:val>
                                        </p:tav>
                                      </p:tavLst>
                                    </p:anim>
                                    <p:anim calcmode="lin" valueType="num">
                                      <p:cBhvr>
                                        <p:cTn id="29"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fade">
                                      <p:cBhvr>
                                        <p:cTn id="34" dur="500"/>
                                        <p:tgtEl>
                                          <p:spTgt spid="106"/>
                                        </p:tgtEl>
                                      </p:cBhvr>
                                    </p:animEffect>
                                  </p:childTnLst>
                                </p:cTn>
                              </p:par>
                              <p:par>
                                <p:cTn id="35" presetID="47" presetClass="entr" presetSubtype="0" fill="hold" nodeType="withEffect">
                                  <p:stCondLst>
                                    <p:cond delay="25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300"/>
                                        <p:tgtEl>
                                          <p:spTgt spid="29"/>
                                        </p:tgtEl>
                                      </p:cBhvr>
                                    </p:animEffect>
                                    <p:anim calcmode="lin" valueType="num">
                                      <p:cBhvr>
                                        <p:cTn id="38" dur="300" fill="hold"/>
                                        <p:tgtEl>
                                          <p:spTgt spid="29"/>
                                        </p:tgtEl>
                                        <p:attrNameLst>
                                          <p:attrName>ppt_x</p:attrName>
                                        </p:attrNameLst>
                                      </p:cBhvr>
                                      <p:tavLst>
                                        <p:tav tm="0">
                                          <p:val>
                                            <p:strVal val="#ppt_x"/>
                                          </p:val>
                                        </p:tav>
                                        <p:tav tm="100000">
                                          <p:val>
                                            <p:strVal val="#ppt_x"/>
                                          </p:val>
                                        </p:tav>
                                      </p:tavLst>
                                    </p:anim>
                                    <p:anim calcmode="lin" valueType="num">
                                      <p:cBhvr>
                                        <p:cTn id="3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a:ln>
                  <a:noFill/>
                </a:ln>
                <a:gradFill>
                  <a:gsLst>
                    <a:gs pos="1250">
                      <a:srgbClr val="FFFFFF"/>
                    </a:gs>
                    <a:gs pos="100000">
                      <a:srgbClr val="FFFFFF"/>
                    </a:gs>
                  </a:gsLst>
                  <a:lin ang="5400000" scaled="0"/>
                </a:gradFill>
                <a:effectLst/>
                <a:uLnTx/>
                <a:uFillTx/>
                <a:latin typeface="Segoe UI Light"/>
                <a:ea typeface="+mj-ea"/>
                <a:cs typeface="+mj-cs"/>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marL="0" marR="0" lvl="0" indent="0" algn="l" defTabSz="895838"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6" name="Rectangle 25"/>
          <p:cNvSpPr/>
          <p:nvPr/>
        </p:nvSpPr>
        <p:spPr>
          <a:xfrm>
            <a:off x="4748333" y="3346741"/>
            <a:ext cx="6957474" cy="3066600"/>
          </a:xfrm>
          <a:prstGeom prst="rect">
            <a:avLst/>
          </a:prstGeom>
        </p:spPr>
        <p:txBody>
          <a:bodyPr wrap="square">
            <a:spAutoFit/>
          </a:bodyPr>
          <a:lstStyle/>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recognition (speech to text)</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Converts spoken audio to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Voice output (text to speech)</a:t>
            </a:r>
            <a:br>
              <a:rPr kumimoji="0" lang="en-US" altLang="zh-CN" sz="3527"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Synthesize audio from text</a:t>
            </a:r>
          </a:p>
          <a:p>
            <a:pPr marL="0" marR="0" lvl="0" indent="0" algn="l" defTabSz="895838" rtl="0" eaLnBrk="1" fontAlgn="auto" latinLnBrk="0" hangingPunct="1">
              <a:lnSpc>
                <a:spcPct val="90000"/>
              </a:lnSpc>
              <a:spcBef>
                <a:spcPts val="0"/>
              </a:spcBef>
              <a:spcAft>
                <a:spcPts val="1763"/>
              </a:spcAft>
              <a:buClrTx/>
              <a:buSzTx/>
              <a:buFontTx/>
              <a:buNone/>
              <a:tabLst/>
              <a:defRPr/>
            </a:pPr>
            <a:r>
              <a:rPr kumimoji="0" lang="en-US" altLang="zh-CN" sz="3723"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Speech intent recognition</a:t>
            </a:r>
            <a:br>
              <a:rPr kumimoji="0" lang="en-US" altLang="zh-CN" sz="2743"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51"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Convert spoken audio to intent</a:t>
            </a:r>
          </a:p>
        </p:txBody>
      </p:sp>
    </p:spTree>
    <p:extLst>
      <p:ext uri="{BB962C8B-B14F-4D97-AF65-F5344CB8AC3E}">
        <p14:creationId xmlns:p14="http://schemas.microsoft.com/office/powerpoint/2010/main" val="1215035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66" name="Group 65"/>
          <p:cNvGrpSpPr/>
          <p:nvPr/>
        </p:nvGrpSpPr>
        <p:grpSpPr>
          <a:xfrm>
            <a:off x="10054224"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grpSp>
        <p:nvGrpSpPr>
          <p:cNvPr id="6" name="Group 5"/>
          <p:cNvGrpSpPr/>
          <p:nvPr/>
        </p:nvGrpSpPr>
        <p:grpSpPr>
          <a:xfrm>
            <a:off x="280863" y="4243050"/>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and correct spelling mistakes within your app</a:t>
              </a:r>
            </a:p>
          </p:txBody>
        </p:sp>
      </p:grpSp>
      <p:grpSp>
        <p:nvGrpSpPr>
          <p:cNvPr id="9" name="Group 8"/>
          <p:cNvGrpSpPr/>
          <p:nvPr/>
        </p:nvGrpSpPr>
        <p:grpSpPr>
          <a:xfrm>
            <a:off x="6727582" y="4243049"/>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Teach your apps to understand commands from your users</a:t>
              </a:r>
            </a:p>
          </p:txBody>
        </p:sp>
      </p:grpSp>
      <p:grpSp>
        <p:nvGrpSpPr>
          <p:cNvPr id="7" name="Group 6"/>
          <p:cNvGrpSpPr/>
          <p:nvPr/>
        </p:nvGrpSpPr>
        <p:grpSpPr>
          <a:xfrm>
            <a:off x="2426617" y="4243050"/>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Leverage the power of language models trained on web-scale data</a:t>
              </a:r>
            </a:p>
          </p:txBody>
        </p:sp>
      </p:grpSp>
      <p:grpSp>
        <p:nvGrpSpPr>
          <p:cNvPr id="8" name="Group 7"/>
          <p:cNvGrpSpPr/>
          <p:nvPr/>
        </p:nvGrpSpPr>
        <p:grpSpPr>
          <a:xfrm>
            <a:off x="4910645" y="4243050"/>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Easily parse complex text with language analysis</a:t>
              </a:r>
            </a:p>
          </p:txBody>
        </p:sp>
      </p:grpSp>
      <p:grpSp>
        <p:nvGrpSpPr>
          <p:cNvPr id="10" name="Group 9"/>
          <p:cNvGrpSpPr/>
          <p:nvPr/>
        </p:nvGrpSpPr>
        <p:grpSpPr>
          <a:xfrm>
            <a:off x="9760999" y="4243047"/>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Detect sentiment, key phrases, topics, and language from your text</a:t>
              </a:r>
            </a:p>
          </p:txBody>
        </p:sp>
      </p:grpSp>
      <p:grpSp>
        <p:nvGrpSpPr>
          <p:cNvPr id="32" name="Group 31"/>
          <p:cNvGrpSpPr/>
          <p:nvPr/>
        </p:nvGrpSpPr>
        <p:grpSpPr>
          <a:xfrm>
            <a:off x="574088"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529" b="0" i="0" u="none" strike="noStrike" kern="0" cap="none" spc="0" normalizeH="0" baseline="0" noProof="0">
                    <a:ln>
                      <a:noFill/>
                    </a:ln>
                    <a:effectLst/>
                    <a:uLnTx/>
                    <a:uFillTx/>
                    <a:latin typeface="Segoe UI"/>
                    <a:ea typeface="+mn-ea"/>
                    <a:cs typeface="+mn-cs"/>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2944122"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314156"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684190"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tx1"/>
                </a:solidFill>
                <a:effectLst/>
                <a:uLnTx/>
                <a:uFillTx/>
                <a:latin typeface="Segoe UI"/>
                <a:ea typeface="+mn-ea"/>
                <a:cs typeface="+mn-cs"/>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algn="l" defTabSz="913386" rtl="0"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a:ln>
                    <a:noFill/>
                  </a:ln>
                  <a:effectLst/>
                  <a:uLnTx/>
                  <a:uFillTx/>
                  <a:latin typeface="Segoe UI Light"/>
                  <a:ea typeface="+mn-ea"/>
                  <a:cs typeface="Segoe UI Semibold" panose="020B0702040204020203" pitchFamily="34" charset="0"/>
                </a:rPr>
                <a:t>Language</a:t>
              </a:r>
            </a:p>
          </p:txBody>
        </p:sp>
      </p:grpSp>
      <p:sp>
        <p:nvSpPr>
          <p:cNvPr id="3" name="Rectangle 2"/>
          <p:cNvSpPr/>
          <p:nvPr/>
        </p:nvSpPr>
        <p:spPr>
          <a:xfrm>
            <a:off x="4053726" y="643748"/>
            <a:ext cx="5123518" cy="323230"/>
          </a:xfrm>
          <a:prstGeom prst="rect">
            <a:avLst/>
          </a:prstGeom>
        </p:spPr>
        <p:txBody>
          <a:bodyPr wrap="none">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667" b="0" i="0" u="none" strike="noStrike" kern="0" cap="none" spc="0" normalizeH="0" baseline="0" noProof="0">
                <a:ln>
                  <a:noFill/>
                </a:ln>
                <a:effectLst/>
                <a:uLnTx/>
                <a:uFillTx/>
                <a:latin typeface="Segoe UI"/>
                <a:ea typeface="+mn-ea"/>
                <a:cs typeface="+mn-cs"/>
              </a:rPr>
              <a:t>Process text and learn how to recognize what users want</a:t>
            </a:r>
          </a:p>
        </p:txBody>
      </p:sp>
    </p:spTree>
    <p:extLst>
      <p:ext uri="{BB962C8B-B14F-4D97-AF65-F5344CB8AC3E}">
        <p14:creationId xmlns:p14="http://schemas.microsoft.com/office/powerpoint/2010/main" val="287152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B00172-D181-4FE7-A423-2EA08100192F}"/>
              </a:ext>
            </a:extLst>
          </p:cNvPr>
          <p:cNvSpPr>
            <a:spLocks noGrp="1"/>
          </p:cNvSpPr>
          <p:nvPr>
            <p:ph type="title"/>
          </p:nvPr>
        </p:nvSpPr>
        <p:spPr>
          <a:xfrm>
            <a:off x="863029" y="1012004"/>
            <a:ext cx="3416158" cy="4795408"/>
          </a:xfrm>
        </p:spPr>
        <p:txBody>
          <a:bodyPr>
            <a:normAutofit/>
          </a:bodyPr>
          <a:lstStyle/>
          <a:p>
            <a:r>
              <a:rPr lang="en-IN">
                <a:solidFill>
                  <a:srgbClr val="FFFFFF"/>
                </a:solidFill>
              </a:rPr>
              <a:t>Day 2 - AI</a:t>
            </a:r>
          </a:p>
        </p:txBody>
      </p:sp>
      <p:graphicFrame>
        <p:nvGraphicFramePr>
          <p:cNvPr id="5" name="Content Placeholder 2">
            <a:extLst>
              <a:ext uri="{FF2B5EF4-FFF2-40B4-BE49-F238E27FC236}">
                <a16:creationId xmlns:a16="http://schemas.microsoft.com/office/drawing/2014/main" id="{53AD918A-4DF0-4D17-9B54-8DA057D4FE5D}"/>
              </a:ext>
            </a:extLst>
          </p:cNvPr>
          <p:cNvGraphicFramePr>
            <a:graphicFrameLocks noGrp="1"/>
          </p:cNvGraphicFramePr>
          <p:nvPr>
            <p:ph idx="1"/>
            <p:extLst>
              <p:ext uri="{D42A27DB-BD31-4B8C-83A1-F6EECF244321}">
                <p14:modId xmlns:p14="http://schemas.microsoft.com/office/powerpoint/2010/main" val="18072259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8947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A picture containing indoor, man, person&#10;&#10;Description generated with high confidence">
            <a:extLst>
              <a:ext uri="{FF2B5EF4-FFF2-40B4-BE49-F238E27FC236}">
                <a16:creationId xmlns:a16="http://schemas.microsoft.com/office/drawing/2014/main" id="{7F8BC74A-1564-4BC5-961F-13A519AAEF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65187" t="13972" r="7782" b="13455"/>
          <a:stretch/>
        </p:blipFill>
        <p:spPr>
          <a:xfrm>
            <a:off x="2774404" y="3161983"/>
            <a:ext cx="1828800" cy="2761861"/>
          </a:xfrm>
          <a:prstGeom prst="rect">
            <a:avLst/>
          </a:prstGeom>
          <a:solidFill>
            <a:schemeClr val="accent1"/>
          </a:solidFill>
          <a:ln>
            <a:noFill/>
          </a:ln>
          <a:effectLst>
            <a:outerShdw blurRad="88900" algn="ctr" rotWithShape="0">
              <a:prstClr val="black">
                <a:alpha val="30000"/>
              </a:prstClr>
            </a:outerShdw>
          </a:effectLst>
        </p:spPr>
      </p:pic>
      <p:pic>
        <p:nvPicPr>
          <p:cNvPr id="23" name="Picture 22">
            <a:extLst>
              <a:ext uri="{FF2B5EF4-FFF2-40B4-BE49-F238E27FC236}">
                <a16:creationId xmlns:a16="http://schemas.microsoft.com/office/drawing/2014/main" id="{F89137D2-420F-4432-B848-5532EBE06950}"/>
              </a:ext>
            </a:extLst>
          </p:cNvPr>
          <p:cNvPicPr>
            <a:picLocks noChangeAspect="1"/>
          </p:cNvPicPr>
          <p:nvPr/>
        </p:nvPicPr>
        <p:blipFill rotWithShape="1">
          <a:blip r:embed="rId4">
            <a:extLst>
              <a:ext uri="{28A0092B-C50C-407E-A947-70E740481C1C}">
                <a14:useLocalDpi xmlns:a14="http://schemas.microsoft.com/office/drawing/2010/main" val="0"/>
              </a:ext>
            </a:extLst>
          </a:blip>
          <a:srcRect t="-1"/>
          <a:stretch/>
        </p:blipFill>
        <p:spPr>
          <a:xfrm>
            <a:off x="584200"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9" name="Title 1">
            <a:extLst>
              <a:ext uri="{FF2B5EF4-FFF2-40B4-BE49-F238E27FC236}">
                <a16:creationId xmlns:a16="http://schemas.microsoft.com/office/drawing/2014/main" id="{8E52381F-D1A4-4B36-A37F-4F519EC7B24F}"/>
              </a:ext>
            </a:extLst>
          </p:cNvPr>
          <p:cNvSpPr txBox="1">
            <a:spLocks/>
          </p:cNvSpPr>
          <p:nvPr/>
        </p:nvSpPr>
        <p:spPr>
          <a:xfrm>
            <a:off x="584200" y="1831937"/>
            <a:ext cx="1828800" cy="991041"/>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New generation of business agents</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B2B</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B2C, B2E</a:t>
            </a:r>
          </a:p>
        </p:txBody>
      </p:sp>
      <p:sp>
        <p:nvSpPr>
          <p:cNvPr id="8" name="Title 1">
            <a:extLst>
              <a:ext uri="{FF2B5EF4-FFF2-40B4-BE49-F238E27FC236}">
                <a16:creationId xmlns:a16="http://schemas.microsoft.com/office/drawing/2014/main" id="{F7F98538-E934-4E1A-8AF3-94C2FF51526D}"/>
              </a:ext>
            </a:extLst>
          </p:cNvPr>
          <p:cNvSpPr txBox="1">
            <a:spLocks/>
          </p:cNvSpPr>
          <p:nvPr/>
        </p:nvSpPr>
        <p:spPr>
          <a:xfrm>
            <a:off x="2774404" y="1831937"/>
            <a:ext cx="1828800" cy="1157240"/>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Person, object, and activity detection</a:t>
            </a: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Retail, manufacturing</a:t>
            </a:r>
            <a:r>
              <a:rPr kumimoji="0" lang="en-US" sz="1200" b="0" i="0" u="none" strike="noStrike" kern="1200" cap="none" spc="0" normalizeH="0" baseline="0" noProof="0">
                <a:ln>
                  <a:noFill/>
                </a:ln>
                <a:gradFill>
                  <a:gsLst>
                    <a:gs pos="32000">
                      <a:srgbClr val="0078D4"/>
                    </a:gs>
                    <a:gs pos="46500">
                      <a:srgbClr val="0078D4"/>
                    </a:gs>
                  </a:gsLst>
                  <a:lin ang="5400000" scaled="0"/>
                </a:gradFill>
                <a:effectLst/>
                <a:uLnTx/>
                <a:uFillTx/>
                <a:latin typeface="Segoe UI"/>
                <a:ea typeface="+mn-ea"/>
                <a:cs typeface="Segoe UI" pitchFamily="34" charset="0"/>
              </a:rPr>
              <a:t>, </a:t>
            </a: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security</a:t>
            </a:r>
          </a:p>
        </p:txBody>
      </p:sp>
      <p:pic>
        <p:nvPicPr>
          <p:cNvPr id="3" name="Picture 2">
            <a:extLst>
              <a:ext uri="{FF2B5EF4-FFF2-40B4-BE49-F238E27FC236}">
                <a16:creationId xmlns:a16="http://schemas.microsoft.com/office/drawing/2014/main" id="{DBD98F27-0868-4F64-9E87-D2D28EE4982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24798" t="13278" r="47847" b="13278"/>
          <a:stretch/>
        </p:blipFill>
        <p:spPr>
          <a:xfrm>
            <a:off x="4964608" y="3161983"/>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1" name="Title 1">
            <a:extLst>
              <a:ext uri="{FF2B5EF4-FFF2-40B4-BE49-F238E27FC236}">
                <a16:creationId xmlns:a16="http://schemas.microsoft.com/office/drawing/2014/main" id="{6498C0A3-74FB-4C9B-981C-8C64578DC381}"/>
              </a:ext>
            </a:extLst>
          </p:cNvPr>
          <p:cNvSpPr txBox="1">
            <a:spLocks/>
          </p:cNvSpPr>
          <p:nvPr/>
        </p:nvSpPr>
        <p:spPr>
          <a:xfrm>
            <a:off x="4964608"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AI assisted professionals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Marketing, legal, financial</a:t>
            </a:r>
          </a:p>
        </p:txBody>
      </p:sp>
      <p:pic>
        <p:nvPicPr>
          <p:cNvPr id="15" name="Picture 14">
            <a:extLst>
              <a:ext uri="{FF2B5EF4-FFF2-40B4-BE49-F238E27FC236}">
                <a16:creationId xmlns:a16="http://schemas.microsoft.com/office/drawing/2014/main" id="{FEA06F64-14AA-42B3-8A14-A8B52EBB9CC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29744" r="26112"/>
          <a:stretch/>
        </p:blipFill>
        <p:spPr>
          <a:xfrm>
            <a:off x="9345017" y="3161984"/>
            <a:ext cx="1828800" cy="2761861"/>
          </a:xfrm>
          <a:prstGeom prst="rect">
            <a:avLst/>
          </a:prstGeom>
          <a:solidFill>
            <a:schemeClr val="accent1"/>
          </a:solidFill>
          <a:ln>
            <a:noFill/>
          </a:ln>
          <a:effectLst>
            <a:outerShdw blurRad="88900" algn="ctr" rotWithShape="0">
              <a:prstClr val="black">
                <a:alpha val="30000"/>
              </a:prstClr>
            </a:outerShdw>
          </a:effectLst>
        </p:spPr>
      </p:pic>
      <p:sp>
        <p:nvSpPr>
          <p:cNvPr id="26" name="Title 1">
            <a:extLst>
              <a:ext uri="{FF2B5EF4-FFF2-40B4-BE49-F238E27FC236}">
                <a16:creationId xmlns:a16="http://schemas.microsoft.com/office/drawing/2014/main" id="{46ADADA9-DBB7-48C2-AD97-10DBE27A56DA}"/>
              </a:ext>
            </a:extLst>
          </p:cNvPr>
          <p:cNvSpPr txBox="1">
            <a:spLocks/>
          </p:cNvSpPr>
          <p:nvPr/>
        </p:nvSpPr>
        <p:spPr>
          <a:xfrm>
            <a:off x="9345017"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Autonomous </a:t>
            </a:r>
            <a:b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b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systems</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Vehicles, networks, RPA</a:t>
            </a:r>
          </a:p>
        </p:txBody>
      </p:sp>
      <p:sp>
        <p:nvSpPr>
          <p:cNvPr id="4" name="Title 3">
            <a:extLst>
              <a:ext uri="{FF2B5EF4-FFF2-40B4-BE49-F238E27FC236}">
                <a16:creationId xmlns:a16="http://schemas.microsoft.com/office/drawing/2014/main" id="{63807945-B722-47D3-9E5A-5C44754770DE}"/>
              </a:ext>
            </a:extLst>
          </p:cNvPr>
          <p:cNvSpPr>
            <a:spLocks noGrp="1"/>
          </p:cNvSpPr>
          <p:nvPr>
            <p:ph type="title"/>
          </p:nvPr>
        </p:nvSpPr>
        <p:spPr>
          <a:xfrm>
            <a:off x="588263" y="457200"/>
            <a:ext cx="11018520" cy="553998"/>
          </a:xfrm>
        </p:spPr>
        <p:txBody>
          <a:bodyPr>
            <a:normAutofit fontScale="90000"/>
          </a:bodyPr>
          <a:lstStyle/>
          <a:p>
            <a:pPr lvl="0" fontAlgn="base">
              <a:defRPr/>
            </a:pPr>
            <a:r>
              <a:rPr lang="en-US"/>
              <a:t>ML/AI is core component of many applications</a:t>
            </a:r>
          </a:p>
        </p:txBody>
      </p:sp>
      <p:pic>
        <p:nvPicPr>
          <p:cNvPr id="11" name="Picture 10">
            <a:extLst>
              <a:ext uri="{FF2B5EF4-FFF2-40B4-BE49-F238E27FC236}">
                <a16:creationId xmlns:a16="http://schemas.microsoft.com/office/drawing/2014/main" id="{E1805A60-7B82-45D4-A332-D33FBB9041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54812" y="3162170"/>
            <a:ext cx="1828800" cy="2761486"/>
          </a:xfrm>
          <a:prstGeom prst="rect">
            <a:avLst/>
          </a:prstGeom>
          <a:solidFill>
            <a:schemeClr val="accent1"/>
          </a:solidFill>
          <a:ln>
            <a:noFill/>
          </a:ln>
          <a:effectLst>
            <a:outerShdw blurRad="88900" algn="ctr" rotWithShape="0">
              <a:prstClr val="black">
                <a:alpha val="30000"/>
              </a:prstClr>
            </a:outerShdw>
          </a:effectLst>
        </p:spPr>
      </p:pic>
      <p:sp>
        <p:nvSpPr>
          <p:cNvPr id="14" name="Title 1">
            <a:extLst>
              <a:ext uri="{FF2B5EF4-FFF2-40B4-BE49-F238E27FC236}">
                <a16:creationId xmlns:a16="http://schemas.microsoft.com/office/drawing/2014/main" id="{EF0E3260-9AFC-4978-9B48-F90C3AE426A8}"/>
              </a:ext>
            </a:extLst>
          </p:cNvPr>
          <p:cNvSpPr txBox="1">
            <a:spLocks/>
          </p:cNvSpPr>
          <p:nvPr/>
        </p:nvSpPr>
        <p:spPr>
          <a:xfrm>
            <a:off x="7154812" y="1831937"/>
            <a:ext cx="1828800" cy="984885"/>
          </a:xfrm>
          <a:prstGeom prst="rect">
            <a:avLst/>
          </a:prstGeom>
        </p:spPr>
        <p:txBody>
          <a:bodyPr wrap="square" lIns="0" tIns="0" rIns="0" bIns="0" anchor="t" anchorCtr="0">
            <a:spAutoFit/>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800" b="0" i="0" u="none" strike="noStrike" kern="1200" cap="none" spc="0" normalizeH="0" baseline="0" noProof="0">
                <a:ln w="3175">
                  <a:noFill/>
                </a:ln>
                <a:gradFill>
                  <a:gsLst>
                    <a:gs pos="46500">
                      <a:srgbClr val="1A1A1A"/>
                    </a:gs>
                    <a:gs pos="60000">
                      <a:srgbClr val="1A1A1A"/>
                    </a:gs>
                  </a:gsLst>
                  <a:lin ang="5400000" scaled="0"/>
                </a:gradFill>
                <a:effectLst/>
                <a:uLnTx/>
                <a:uFillTx/>
                <a:latin typeface="Segoe UI Semibold"/>
                <a:ea typeface="+mn-ea"/>
                <a:cs typeface="Segoe UI" pitchFamily="34" charset="0"/>
              </a:rPr>
              <a:t>Knowledge mining</a:t>
            </a:r>
          </a:p>
          <a:p>
            <a:pPr marL="0" marR="0" lvl="0" indent="0" algn="l" defTabSz="896010"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endParaRPr>
          </a:p>
          <a:p>
            <a:pPr marL="0" marR="0" lvl="0" indent="0" algn="l" defTabSz="896010"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0" normalizeH="0" baseline="0" noProof="0">
                <a:ln w="3175">
                  <a:noFill/>
                </a:ln>
                <a:gradFill>
                  <a:gsLst>
                    <a:gs pos="32000">
                      <a:srgbClr val="0078D4"/>
                    </a:gs>
                    <a:gs pos="46500">
                      <a:srgbClr val="0078D4"/>
                    </a:gs>
                  </a:gsLst>
                  <a:lin ang="5400000" scaled="0"/>
                </a:gradFill>
                <a:effectLst/>
                <a:uLnTx/>
                <a:uFillTx/>
                <a:latin typeface="Segoe UI"/>
                <a:ea typeface="+mn-ea"/>
                <a:cs typeface="Segoe UI" pitchFamily="34" charset="0"/>
              </a:rPr>
              <a:t>Documents, video</a:t>
            </a:r>
          </a:p>
        </p:txBody>
      </p:sp>
    </p:spTree>
    <p:extLst>
      <p:ext uri="{BB962C8B-B14F-4D97-AF65-F5344CB8AC3E}">
        <p14:creationId xmlns:p14="http://schemas.microsoft.com/office/powerpoint/2010/main" val="2567768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600" fill="hold"/>
                                        <p:tgtEl>
                                          <p:spTgt spid="9"/>
                                        </p:tgtEl>
                                        <p:attrNameLst>
                                          <p:attrName>ppt_x</p:attrName>
                                        </p:attrNameLst>
                                      </p:cBhvr>
                                      <p:tavLst>
                                        <p:tav tm="0">
                                          <p:val>
                                            <p:strVal val="#ppt_x"/>
                                          </p:val>
                                        </p:tav>
                                        <p:tav tm="100000">
                                          <p:val>
                                            <p:strVal val="#ppt_x"/>
                                          </p:val>
                                        </p:tav>
                                      </p:tavLst>
                                    </p:anim>
                                    <p:anim calcmode="lin" valueType="num">
                                      <p:cBhvr additive="base">
                                        <p:cTn id="8" dur="6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1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600" fill="hold"/>
                                        <p:tgtEl>
                                          <p:spTgt spid="8"/>
                                        </p:tgtEl>
                                        <p:attrNameLst>
                                          <p:attrName>ppt_x</p:attrName>
                                        </p:attrNameLst>
                                      </p:cBhvr>
                                      <p:tavLst>
                                        <p:tav tm="0">
                                          <p:val>
                                            <p:strVal val="#ppt_x"/>
                                          </p:val>
                                        </p:tav>
                                        <p:tav tm="100000">
                                          <p:val>
                                            <p:strVal val="#ppt_x"/>
                                          </p:val>
                                        </p:tav>
                                      </p:tavLst>
                                    </p:anim>
                                    <p:anim calcmode="lin" valueType="num">
                                      <p:cBhvr additive="base">
                                        <p:cTn id="16" dur="6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00"/>
                                  </p:stCondLst>
                                  <p:childTnLst>
                                    <p:set>
                                      <p:cBhvr>
                                        <p:cTn id="18" dur="1" fill="hold">
                                          <p:stCondLst>
                                            <p:cond delay="0"/>
                                          </p:stCondLst>
                                        </p:cTn>
                                        <p:tgtEl>
                                          <p:spTgt spid="108"/>
                                        </p:tgtEl>
                                        <p:attrNameLst>
                                          <p:attrName>style.visibility</p:attrName>
                                        </p:attrNameLst>
                                      </p:cBhvr>
                                      <p:to>
                                        <p:strVal val="visible"/>
                                      </p:to>
                                    </p:set>
                                    <p:anim calcmode="lin" valueType="num">
                                      <p:cBhvr additive="base">
                                        <p:cTn id="19" dur="500" fill="hold"/>
                                        <p:tgtEl>
                                          <p:spTgt spid="108"/>
                                        </p:tgtEl>
                                        <p:attrNameLst>
                                          <p:attrName>ppt_x</p:attrName>
                                        </p:attrNameLst>
                                      </p:cBhvr>
                                      <p:tavLst>
                                        <p:tav tm="0">
                                          <p:val>
                                            <p:strVal val="#ppt_x"/>
                                          </p:val>
                                        </p:tav>
                                        <p:tav tm="100000">
                                          <p:val>
                                            <p:strVal val="#ppt_x"/>
                                          </p:val>
                                        </p:tav>
                                      </p:tavLst>
                                    </p:anim>
                                    <p:anim calcmode="lin" valueType="num">
                                      <p:cBhvr additive="base">
                                        <p:cTn id="20" dur="500" fill="hold"/>
                                        <p:tgtEl>
                                          <p:spTgt spid="108"/>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20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600" fill="hold"/>
                                        <p:tgtEl>
                                          <p:spTgt spid="21"/>
                                        </p:tgtEl>
                                        <p:attrNameLst>
                                          <p:attrName>ppt_x</p:attrName>
                                        </p:attrNameLst>
                                      </p:cBhvr>
                                      <p:tavLst>
                                        <p:tav tm="0">
                                          <p:val>
                                            <p:strVal val="#ppt_x"/>
                                          </p:val>
                                        </p:tav>
                                        <p:tav tm="100000">
                                          <p:val>
                                            <p:strVal val="#ppt_x"/>
                                          </p:val>
                                        </p:tav>
                                      </p:tavLst>
                                    </p:anim>
                                    <p:anim calcmode="lin" valueType="num">
                                      <p:cBhvr additive="base">
                                        <p:cTn id="24" dur="6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3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600" fill="hold"/>
                                        <p:tgtEl>
                                          <p:spTgt spid="26"/>
                                        </p:tgtEl>
                                        <p:attrNameLst>
                                          <p:attrName>ppt_x</p:attrName>
                                        </p:attrNameLst>
                                      </p:cBhvr>
                                      <p:tavLst>
                                        <p:tav tm="0">
                                          <p:val>
                                            <p:strVal val="#ppt_x"/>
                                          </p:val>
                                        </p:tav>
                                        <p:tav tm="100000">
                                          <p:val>
                                            <p:strVal val="#ppt_x"/>
                                          </p:val>
                                        </p:tav>
                                      </p:tavLst>
                                    </p:anim>
                                    <p:anim calcmode="lin" valueType="num">
                                      <p:cBhvr additive="base">
                                        <p:cTn id="32" dur="6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3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20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0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600" fill="hold"/>
                                        <p:tgtEl>
                                          <p:spTgt spid="14"/>
                                        </p:tgtEl>
                                        <p:attrNameLst>
                                          <p:attrName>ppt_x</p:attrName>
                                        </p:attrNameLst>
                                      </p:cBhvr>
                                      <p:tavLst>
                                        <p:tav tm="0">
                                          <p:val>
                                            <p:strVal val="#ppt_x"/>
                                          </p:val>
                                        </p:tav>
                                        <p:tav tm="100000">
                                          <p:val>
                                            <p:strVal val="#ppt_x"/>
                                          </p:val>
                                        </p:tav>
                                      </p:tavLst>
                                    </p:anim>
                                    <p:anim calcmode="lin" valueType="num">
                                      <p:cBhvr additive="base">
                                        <p:cTn id="4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21" grpId="0"/>
      <p:bldP spid="26"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4F8DF-6FCD-4D81-9737-D381FBF281BC}"/>
              </a:ext>
            </a:extLst>
          </p:cNvPr>
          <p:cNvSpPr>
            <a:spLocks noGrp="1"/>
          </p:cNvSpPr>
          <p:nvPr>
            <p:ph type="ctrTitle"/>
          </p:nvPr>
        </p:nvSpPr>
        <p:spPr/>
        <p:txBody>
          <a:bodyPr/>
          <a:lstStyle/>
          <a:p>
            <a:r>
              <a:rPr lang="en-IN" dirty="0"/>
              <a:t>Azure ML Services </a:t>
            </a:r>
          </a:p>
        </p:txBody>
      </p:sp>
      <p:sp>
        <p:nvSpPr>
          <p:cNvPr id="4" name="Subtitle 3">
            <a:extLst>
              <a:ext uri="{FF2B5EF4-FFF2-40B4-BE49-F238E27FC236}">
                <a16:creationId xmlns:a16="http://schemas.microsoft.com/office/drawing/2014/main" id="{004439BF-447D-4714-83EF-375ACC92A85B}"/>
              </a:ext>
            </a:extLst>
          </p:cNvPr>
          <p:cNvSpPr>
            <a:spLocks noGrp="1"/>
          </p:cNvSpPr>
          <p:nvPr>
            <p:ph type="subTitle" idx="1"/>
          </p:nvPr>
        </p:nvSpPr>
        <p:spPr/>
        <p:txBody>
          <a:bodyPr/>
          <a:lstStyle/>
          <a:p>
            <a:r>
              <a:rPr lang="en-IN" dirty="0"/>
              <a:t>Solutions for every possible requirement</a:t>
            </a:r>
          </a:p>
        </p:txBody>
      </p:sp>
    </p:spTree>
    <p:extLst>
      <p:ext uri="{BB962C8B-B14F-4D97-AF65-F5344CB8AC3E}">
        <p14:creationId xmlns:p14="http://schemas.microsoft.com/office/powerpoint/2010/main" val="34568917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132064" y="1837941"/>
            <a:ext cx="4059935" cy="502005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2963" y="411098"/>
            <a:ext cx="6196977" cy="29463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86967" y="1642236"/>
            <a:ext cx="3818077" cy="279526"/>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10196" y="2132583"/>
            <a:ext cx="1745322" cy="276860"/>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010196" y="2617597"/>
            <a:ext cx="4547577" cy="25768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986967" y="3103752"/>
            <a:ext cx="3878275" cy="279526"/>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86967" y="3591433"/>
            <a:ext cx="2057222" cy="21539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1010196" y="4079113"/>
            <a:ext cx="3017481" cy="279526"/>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1000823" y="4567935"/>
            <a:ext cx="6980999" cy="246380"/>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010196" y="5064378"/>
            <a:ext cx="1012532" cy="203961"/>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986967" y="5541771"/>
            <a:ext cx="3000578" cy="276834"/>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86967" y="6026772"/>
            <a:ext cx="4846650" cy="279514"/>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58723" y="1554480"/>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5" name="object 15"/>
          <p:cNvSpPr/>
          <p:nvPr/>
        </p:nvSpPr>
        <p:spPr>
          <a:xfrm>
            <a:off x="582955" y="1641855"/>
            <a:ext cx="51955" cy="143002"/>
          </a:xfrm>
          <a:prstGeom prst="rect">
            <a:avLst/>
          </a:prstGeom>
          <a:blipFill>
            <a:blip r:embed="rId14" cstate="print"/>
            <a:stretch>
              <a:fillRect/>
            </a:stretch>
          </a:blipFill>
        </p:spPr>
        <p:txBody>
          <a:bodyPr wrap="square" lIns="0" tIns="0" rIns="0" bIns="0" rtlCol="0"/>
          <a:lstStyle/>
          <a:p>
            <a:endParaRPr/>
          </a:p>
        </p:txBody>
      </p:sp>
      <p:sp>
        <p:nvSpPr>
          <p:cNvPr id="16" name="object 16"/>
          <p:cNvSpPr/>
          <p:nvPr/>
        </p:nvSpPr>
        <p:spPr>
          <a:xfrm>
            <a:off x="458723" y="2040635"/>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7" name="object 17"/>
          <p:cNvSpPr/>
          <p:nvPr/>
        </p:nvSpPr>
        <p:spPr>
          <a:xfrm>
            <a:off x="569264" y="2128901"/>
            <a:ext cx="87744" cy="142112"/>
          </a:xfrm>
          <a:prstGeom prst="rect">
            <a:avLst/>
          </a:prstGeom>
          <a:blipFill>
            <a:blip r:embed="rId15" cstate="print"/>
            <a:stretch>
              <a:fillRect/>
            </a:stretch>
          </a:blipFill>
        </p:spPr>
        <p:txBody>
          <a:bodyPr wrap="square" lIns="0" tIns="0" rIns="0" bIns="0" rtlCol="0"/>
          <a:lstStyle/>
          <a:p>
            <a:endParaRPr/>
          </a:p>
        </p:txBody>
      </p:sp>
      <p:sp>
        <p:nvSpPr>
          <p:cNvPr id="18" name="object 18"/>
          <p:cNvSpPr/>
          <p:nvPr/>
        </p:nvSpPr>
        <p:spPr>
          <a:xfrm>
            <a:off x="458723" y="2526792"/>
            <a:ext cx="315595" cy="312420"/>
          </a:xfrm>
          <a:custGeom>
            <a:avLst/>
            <a:gdLst/>
            <a:ahLst/>
            <a:cxnLst/>
            <a:rect l="l" t="t" r="r" b="b"/>
            <a:pathLst>
              <a:path w="315595" h="312419">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19" name="object 19"/>
          <p:cNvSpPr/>
          <p:nvPr/>
        </p:nvSpPr>
        <p:spPr>
          <a:xfrm>
            <a:off x="571703" y="2615057"/>
            <a:ext cx="84518" cy="144525"/>
          </a:xfrm>
          <a:prstGeom prst="rect">
            <a:avLst/>
          </a:prstGeom>
          <a:blipFill>
            <a:blip r:embed="rId16" cstate="print"/>
            <a:stretch>
              <a:fillRect/>
            </a:stretch>
          </a:blipFill>
        </p:spPr>
        <p:txBody>
          <a:bodyPr wrap="square" lIns="0" tIns="0" rIns="0" bIns="0" rtlCol="0"/>
          <a:lstStyle/>
          <a:p>
            <a:endParaRPr/>
          </a:p>
        </p:txBody>
      </p:sp>
      <p:sp>
        <p:nvSpPr>
          <p:cNvPr id="20" name="object 20"/>
          <p:cNvSpPr/>
          <p:nvPr/>
        </p:nvSpPr>
        <p:spPr>
          <a:xfrm>
            <a:off x="458723" y="301294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1" name="object 21"/>
          <p:cNvSpPr/>
          <p:nvPr/>
        </p:nvSpPr>
        <p:spPr>
          <a:xfrm>
            <a:off x="563257" y="3103626"/>
            <a:ext cx="105968" cy="139826"/>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458723" y="3499103"/>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69"/>
                </a:lnTo>
                <a:lnTo>
                  <a:pt x="285033" y="248448"/>
                </a:lnTo>
                <a:lnTo>
                  <a:pt x="250887" y="282269"/>
                </a:lnTo>
                <a:lnTo>
                  <a:pt x="207588" y="304452"/>
                </a:lnTo>
                <a:lnTo>
                  <a:pt x="157734" y="312420"/>
                </a:lnTo>
                <a:lnTo>
                  <a:pt x="107879" y="304452"/>
                </a:lnTo>
                <a:lnTo>
                  <a:pt x="64580" y="282269"/>
                </a:lnTo>
                <a:lnTo>
                  <a:pt x="30434" y="248448"/>
                </a:lnTo>
                <a:lnTo>
                  <a:pt x="8041" y="205569"/>
                </a:lnTo>
                <a:lnTo>
                  <a:pt x="0" y="156210"/>
                </a:lnTo>
                <a:close/>
              </a:path>
            </a:pathLst>
          </a:custGeom>
          <a:ln w="15240">
            <a:solidFill>
              <a:srgbClr val="0078D6"/>
            </a:solidFill>
          </a:ln>
        </p:spPr>
        <p:txBody>
          <a:bodyPr wrap="square" lIns="0" tIns="0" rIns="0" bIns="0" rtlCol="0"/>
          <a:lstStyle/>
          <a:p>
            <a:endParaRPr/>
          </a:p>
        </p:txBody>
      </p:sp>
      <p:sp>
        <p:nvSpPr>
          <p:cNvPr id="23" name="object 23"/>
          <p:cNvSpPr/>
          <p:nvPr/>
        </p:nvSpPr>
        <p:spPr>
          <a:xfrm>
            <a:off x="574827" y="3589782"/>
            <a:ext cx="82562" cy="142366"/>
          </a:xfrm>
          <a:prstGeom prst="rect">
            <a:avLst/>
          </a:prstGeom>
          <a:blipFill>
            <a:blip r:embed="rId18" cstate="print"/>
            <a:stretch>
              <a:fillRect/>
            </a:stretch>
          </a:blipFill>
        </p:spPr>
        <p:txBody>
          <a:bodyPr wrap="square" lIns="0" tIns="0" rIns="0" bIns="0" rtlCol="0"/>
          <a:lstStyle/>
          <a:p>
            <a:endParaRPr/>
          </a:p>
        </p:txBody>
      </p:sp>
      <p:sp>
        <p:nvSpPr>
          <p:cNvPr id="24" name="object 24"/>
          <p:cNvSpPr/>
          <p:nvPr/>
        </p:nvSpPr>
        <p:spPr>
          <a:xfrm>
            <a:off x="458723" y="3985259"/>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5" name="object 25"/>
          <p:cNvSpPr/>
          <p:nvPr/>
        </p:nvSpPr>
        <p:spPr>
          <a:xfrm>
            <a:off x="569777" y="4073652"/>
            <a:ext cx="93759" cy="144653"/>
          </a:xfrm>
          <a:prstGeom prst="rect">
            <a:avLst/>
          </a:prstGeom>
          <a:blipFill>
            <a:blip r:embed="rId19" cstate="print"/>
            <a:stretch>
              <a:fillRect/>
            </a:stretch>
          </a:blipFill>
        </p:spPr>
        <p:txBody>
          <a:bodyPr wrap="square" lIns="0" tIns="0" rIns="0" bIns="0" rtlCol="0"/>
          <a:lstStyle/>
          <a:p>
            <a:endParaRPr/>
          </a:p>
        </p:txBody>
      </p:sp>
      <p:sp>
        <p:nvSpPr>
          <p:cNvPr id="26" name="object 26"/>
          <p:cNvSpPr/>
          <p:nvPr/>
        </p:nvSpPr>
        <p:spPr>
          <a:xfrm>
            <a:off x="458723" y="4471415"/>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40">
            <a:solidFill>
              <a:srgbClr val="0078D6"/>
            </a:solidFill>
          </a:ln>
        </p:spPr>
        <p:txBody>
          <a:bodyPr wrap="square" lIns="0" tIns="0" rIns="0" bIns="0" rtlCol="0"/>
          <a:lstStyle/>
          <a:p>
            <a:endParaRPr/>
          </a:p>
        </p:txBody>
      </p:sp>
      <p:sp>
        <p:nvSpPr>
          <p:cNvPr id="27" name="object 27"/>
          <p:cNvSpPr/>
          <p:nvPr/>
        </p:nvSpPr>
        <p:spPr>
          <a:xfrm>
            <a:off x="569620" y="4562221"/>
            <a:ext cx="93383" cy="139827"/>
          </a:xfrm>
          <a:prstGeom prst="rect">
            <a:avLst/>
          </a:prstGeom>
          <a:blipFill>
            <a:blip r:embed="rId20" cstate="print"/>
            <a:stretch>
              <a:fillRect/>
            </a:stretch>
          </a:blipFill>
        </p:spPr>
        <p:txBody>
          <a:bodyPr wrap="square" lIns="0" tIns="0" rIns="0" bIns="0" rtlCol="0"/>
          <a:lstStyle/>
          <a:p>
            <a:endParaRPr/>
          </a:p>
        </p:txBody>
      </p:sp>
      <p:sp>
        <p:nvSpPr>
          <p:cNvPr id="28" name="object 28"/>
          <p:cNvSpPr/>
          <p:nvPr/>
        </p:nvSpPr>
        <p:spPr>
          <a:xfrm>
            <a:off x="458723" y="4957571"/>
            <a:ext cx="315595" cy="312420"/>
          </a:xfrm>
          <a:custGeom>
            <a:avLst/>
            <a:gdLst/>
            <a:ahLst/>
            <a:cxnLst/>
            <a:rect l="l" t="t" r="r" b="b"/>
            <a:pathLst>
              <a:path w="315595" h="312420">
                <a:moveTo>
                  <a:pt x="0" y="156209"/>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09"/>
                </a:lnTo>
                <a:lnTo>
                  <a:pt x="307426" y="205569"/>
                </a:lnTo>
                <a:lnTo>
                  <a:pt x="285033" y="248448"/>
                </a:lnTo>
                <a:lnTo>
                  <a:pt x="250887" y="282269"/>
                </a:lnTo>
                <a:lnTo>
                  <a:pt x="207588" y="304452"/>
                </a:lnTo>
                <a:lnTo>
                  <a:pt x="157734" y="312419"/>
                </a:lnTo>
                <a:lnTo>
                  <a:pt x="107879" y="304452"/>
                </a:lnTo>
                <a:lnTo>
                  <a:pt x="64580" y="282269"/>
                </a:lnTo>
                <a:lnTo>
                  <a:pt x="30434" y="248448"/>
                </a:lnTo>
                <a:lnTo>
                  <a:pt x="8041" y="205569"/>
                </a:lnTo>
                <a:lnTo>
                  <a:pt x="0" y="156209"/>
                </a:lnTo>
                <a:close/>
              </a:path>
            </a:pathLst>
          </a:custGeom>
          <a:ln w="15239">
            <a:solidFill>
              <a:srgbClr val="0078D6"/>
            </a:solidFill>
          </a:ln>
        </p:spPr>
        <p:txBody>
          <a:bodyPr wrap="square" lIns="0" tIns="0" rIns="0" bIns="0" rtlCol="0"/>
          <a:lstStyle/>
          <a:p>
            <a:endParaRPr/>
          </a:p>
        </p:txBody>
      </p:sp>
      <p:sp>
        <p:nvSpPr>
          <p:cNvPr id="29" name="object 29"/>
          <p:cNvSpPr/>
          <p:nvPr/>
        </p:nvSpPr>
        <p:spPr>
          <a:xfrm>
            <a:off x="568591" y="5046090"/>
            <a:ext cx="93192" cy="144398"/>
          </a:xfrm>
          <a:prstGeom prst="rect">
            <a:avLst/>
          </a:prstGeom>
          <a:blipFill>
            <a:blip r:embed="rId21" cstate="print"/>
            <a:stretch>
              <a:fillRect/>
            </a:stretch>
          </a:blipFill>
        </p:spPr>
        <p:txBody>
          <a:bodyPr wrap="square" lIns="0" tIns="0" rIns="0" bIns="0" rtlCol="0"/>
          <a:lstStyle/>
          <a:p>
            <a:endParaRPr/>
          </a:p>
        </p:txBody>
      </p:sp>
      <p:sp>
        <p:nvSpPr>
          <p:cNvPr id="30" name="object 30"/>
          <p:cNvSpPr/>
          <p:nvPr/>
        </p:nvSpPr>
        <p:spPr>
          <a:xfrm>
            <a:off x="458723" y="5443728"/>
            <a:ext cx="315595" cy="312420"/>
          </a:xfrm>
          <a:custGeom>
            <a:avLst/>
            <a:gdLst/>
            <a:ahLst/>
            <a:cxnLst/>
            <a:rect l="l" t="t" r="r" b="b"/>
            <a:pathLst>
              <a:path w="315595" h="312420">
                <a:moveTo>
                  <a:pt x="0" y="156210"/>
                </a:moveTo>
                <a:lnTo>
                  <a:pt x="8041" y="106850"/>
                </a:lnTo>
                <a:lnTo>
                  <a:pt x="30434" y="63971"/>
                </a:lnTo>
                <a:lnTo>
                  <a:pt x="64580" y="30150"/>
                </a:lnTo>
                <a:lnTo>
                  <a:pt x="107879" y="7967"/>
                </a:lnTo>
                <a:lnTo>
                  <a:pt x="157734" y="0"/>
                </a:lnTo>
                <a:lnTo>
                  <a:pt x="207588" y="7967"/>
                </a:lnTo>
                <a:lnTo>
                  <a:pt x="250887" y="30150"/>
                </a:lnTo>
                <a:lnTo>
                  <a:pt x="285033" y="63971"/>
                </a:lnTo>
                <a:lnTo>
                  <a:pt x="307426" y="106850"/>
                </a:lnTo>
                <a:lnTo>
                  <a:pt x="315468" y="156210"/>
                </a:lnTo>
                <a:lnTo>
                  <a:pt x="307426" y="205583"/>
                </a:lnTo>
                <a:lnTo>
                  <a:pt x="285033" y="248465"/>
                </a:lnTo>
                <a:lnTo>
                  <a:pt x="250887" y="282280"/>
                </a:lnTo>
                <a:lnTo>
                  <a:pt x="207588" y="304456"/>
                </a:lnTo>
                <a:lnTo>
                  <a:pt x="157734" y="312420"/>
                </a:lnTo>
                <a:lnTo>
                  <a:pt x="107879" y="304456"/>
                </a:lnTo>
                <a:lnTo>
                  <a:pt x="64580" y="282280"/>
                </a:lnTo>
                <a:lnTo>
                  <a:pt x="30434" y="248465"/>
                </a:lnTo>
                <a:lnTo>
                  <a:pt x="8041" y="205583"/>
                </a:lnTo>
                <a:lnTo>
                  <a:pt x="0" y="156210"/>
                </a:lnTo>
                <a:close/>
              </a:path>
            </a:pathLst>
          </a:custGeom>
          <a:ln w="15240">
            <a:solidFill>
              <a:srgbClr val="0078D6"/>
            </a:solidFill>
          </a:ln>
        </p:spPr>
        <p:txBody>
          <a:bodyPr wrap="square" lIns="0" tIns="0" rIns="0" bIns="0" rtlCol="0"/>
          <a:lstStyle/>
          <a:p>
            <a:endParaRPr/>
          </a:p>
        </p:txBody>
      </p:sp>
      <p:sp>
        <p:nvSpPr>
          <p:cNvPr id="31" name="object 31"/>
          <p:cNvSpPr/>
          <p:nvPr/>
        </p:nvSpPr>
        <p:spPr>
          <a:xfrm>
            <a:off x="568096" y="5532246"/>
            <a:ext cx="93597" cy="144627"/>
          </a:xfrm>
          <a:prstGeom prst="rect">
            <a:avLst/>
          </a:prstGeom>
          <a:blipFill>
            <a:blip r:embed="rId22" cstate="print"/>
            <a:stretch>
              <a:fillRect/>
            </a:stretch>
          </a:blipFill>
        </p:spPr>
        <p:txBody>
          <a:bodyPr wrap="square" lIns="0" tIns="0" rIns="0" bIns="0" rtlCol="0"/>
          <a:lstStyle/>
          <a:p>
            <a:endParaRPr/>
          </a:p>
        </p:txBody>
      </p:sp>
      <p:sp>
        <p:nvSpPr>
          <p:cNvPr id="32" name="object 32"/>
          <p:cNvSpPr/>
          <p:nvPr/>
        </p:nvSpPr>
        <p:spPr>
          <a:xfrm>
            <a:off x="463295" y="5929884"/>
            <a:ext cx="315595" cy="314325"/>
          </a:xfrm>
          <a:custGeom>
            <a:avLst/>
            <a:gdLst/>
            <a:ahLst/>
            <a:cxnLst/>
            <a:rect l="l" t="t" r="r" b="b"/>
            <a:pathLst>
              <a:path w="315595" h="314325">
                <a:moveTo>
                  <a:pt x="0" y="156971"/>
                </a:moveTo>
                <a:lnTo>
                  <a:pt x="8041" y="107357"/>
                </a:lnTo>
                <a:lnTo>
                  <a:pt x="30434" y="64267"/>
                </a:lnTo>
                <a:lnTo>
                  <a:pt x="64580" y="30287"/>
                </a:lnTo>
                <a:lnTo>
                  <a:pt x="107879" y="8002"/>
                </a:lnTo>
                <a:lnTo>
                  <a:pt x="157734" y="0"/>
                </a:lnTo>
                <a:lnTo>
                  <a:pt x="207588" y="8002"/>
                </a:lnTo>
                <a:lnTo>
                  <a:pt x="250887" y="30287"/>
                </a:lnTo>
                <a:lnTo>
                  <a:pt x="285033" y="64267"/>
                </a:lnTo>
                <a:lnTo>
                  <a:pt x="307426" y="107357"/>
                </a:lnTo>
                <a:lnTo>
                  <a:pt x="315468" y="156971"/>
                </a:lnTo>
                <a:lnTo>
                  <a:pt x="307426" y="206586"/>
                </a:lnTo>
                <a:lnTo>
                  <a:pt x="285033" y="249676"/>
                </a:lnTo>
                <a:lnTo>
                  <a:pt x="250887" y="283656"/>
                </a:lnTo>
                <a:lnTo>
                  <a:pt x="207588" y="305941"/>
                </a:lnTo>
                <a:lnTo>
                  <a:pt x="157734" y="313943"/>
                </a:lnTo>
                <a:lnTo>
                  <a:pt x="107879" y="305941"/>
                </a:lnTo>
                <a:lnTo>
                  <a:pt x="64580" y="283656"/>
                </a:lnTo>
                <a:lnTo>
                  <a:pt x="30434" y="249676"/>
                </a:lnTo>
                <a:lnTo>
                  <a:pt x="8041" y="206586"/>
                </a:lnTo>
                <a:lnTo>
                  <a:pt x="0" y="156971"/>
                </a:lnTo>
                <a:close/>
              </a:path>
            </a:pathLst>
          </a:custGeom>
          <a:ln w="15240">
            <a:solidFill>
              <a:srgbClr val="0078D6"/>
            </a:solidFill>
          </a:ln>
        </p:spPr>
        <p:txBody>
          <a:bodyPr wrap="square" lIns="0" tIns="0" rIns="0" bIns="0" rtlCol="0"/>
          <a:lstStyle/>
          <a:p>
            <a:endParaRPr/>
          </a:p>
        </p:txBody>
      </p:sp>
      <p:sp>
        <p:nvSpPr>
          <p:cNvPr id="33" name="object 33"/>
          <p:cNvSpPr/>
          <p:nvPr/>
        </p:nvSpPr>
        <p:spPr>
          <a:xfrm>
            <a:off x="532599" y="6017729"/>
            <a:ext cx="176110" cy="145249"/>
          </a:xfrm>
          <a:prstGeom prst="rect">
            <a:avLst/>
          </a:prstGeom>
          <a:blipFill>
            <a:blip r:embed="rId2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1000"/>
                                        <p:tgtEl>
                                          <p:spTgt spid="13"/>
                                        </p:tgtEl>
                                      </p:cBhvr>
                                    </p:animEffect>
                                    <p:anim calcmode="lin" valueType="num">
                                      <p:cBhvr>
                                        <p:cTn id="63" dur="1000" fill="hold"/>
                                        <p:tgtEl>
                                          <p:spTgt spid="13"/>
                                        </p:tgtEl>
                                        <p:attrNameLst>
                                          <p:attrName>ppt_x</p:attrName>
                                        </p:attrNameLst>
                                      </p:cBhvr>
                                      <p:tavLst>
                                        <p:tav tm="0">
                                          <p:val>
                                            <p:strVal val="#ppt_x"/>
                                          </p:val>
                                        </p:tav>
                                        <p:tav tm="100000">
                                          <p:val>
                                            <p:strVal val="#ppt_x"/>
                                          </p:val>
                                        </p:tav>
                                      </p:tavLst>
                                    </p:anim>
                                    <p:anim calcmode="lin" valueType="num">
                                      <p:cBhvr>
                                        <p:cTn id="64" dur="1000" fill="hold"/>
                                        <p:tgtEl>
                                          <p:spTgt spid="13"/>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1000"/>
                                        <p:tgtEl>
                                          <p:spTgt spid="20"/>
                                        </p:tgtEl>
                                      </p:cBhvr>
                                    </p:animEffect>
                                    <p:anim calcmode="lin" valueType="num">
                                      <p:cBhvr>
                                        <p:cTn id="98" dur="1000" fill="hold"/>
                                        <p:tgtEl>
                                          <p:spTgt spid="20"/>
                                        </p:tgtEl>
                                        <p:attrNameLst>
                                          <p:attrName>ppt_x</p:attrName>
                                        </p:attrNameLst>
                                      </p:cBhvr>
                                      <p:tavLst>
                                        <p:tav tm="0">
                                          <p:val>
                                            <p:strVal val="#ppt_x"/>
                                          </p:val>
                                        </p:tav>
                                        <p:tav tm="100000">
                                          <p:val>
                                            <p:strVal val="#ppt_x"/>
                                          </p:val>
                                        </p:tav>
                                      </p:tavLst>
                                    </p:anim>
                                    <p:anim calcmode="lin" valueType="num">
                                      <p:cBhvr>
                                        <p:cTn id="99" dur="1000" fill="hold"/>
                                        <p:tgtEl>
                                          <p:spTgt spid="20"/>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1000"/>
                                        <p:tgtEl>
                                          <p:spTgt spid="21"/>
                                        </p:tgtEl>
                                      </p:cBhvr>
                                    </p:animEffect>
                                    <p:anim calcmode="lin" valueType="num">
                                      <p:cBhvr>
                                        <p:cTn id="103" dur="1000" fill="hold"/>
                                        <p:tgtEl>
                                          <p:spTgt spid="21"/>
                                        </p:tgtEl>
                                        <p:attrNameLst>
                                          <p:attrName>ppt_x</p:attrName>
                                        </p:attrNameLst>
                                      </p:cBhvr>
                                      <p:tavLst>
                                        <p:tav tm="0">
                                          <p:val>
                                            <p:strVal val="#ppt_x"/>
                                          </p:val>
                                        </p:tav>
                                        <p:tav tm="100000">
                                          <p:val>
                                            <p:strVal val="#ppt_x"/>
                                          </p:val>
                                        </p:tav>
                                      </p:tavLst>
                                    </p:anim>
                                    <p:anim calcmode="lin" valueType="num">
                                      <p:cBhvr>
                                        <p:cTn id="104" dur="1000" fill="hold"/>
                                        <p:tgtEl>
                                          <p:spTgt spid="21"/>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fade">
                                      <p:cBhvr>
                                        <p:cTn id="107" dur="1000"/>
                                        <p:tgtEl>
                                          <p:spTgt spid="22"/>
                                        </p:tgtEl>
                                      </p:cBhvr>
                                    </p:animEffect>
                                    <p:anim calcmode="lin" valueType="num">
                                      <p:cBhvr>
                                        <p:cTn id="108" dur="1000" fill="hold"/>
                                        <p:tgtEl>
                                          <p:spTgt spid="22"/>
                                        </p:tgtEl>
                                        <p:attrNameLst>
                                          <p:attrName>ppt_x</p:attrName>
                                        </p:attrNameLst>
                                      </p:cBhvr>
                                      <p:tavLst>
                                        <p:tav tm="0">
                                          <p:val>
                                            <p:strVal val="#ppt_x"/>
                                          </p:val>
                                        </p:tav>
                                        <p:tav tm="100000">
                                          <p:val>
                                            <p:strVal val="#ppt_x"/>
                                          </p:val>
                                        </p:tav>
                                      </p:tavLst>
                                    </p:anim>
                                    <p:anim calcmode="lin" valueType="num">
                                      <p:cBhvr>
                                        <p:cTn id="109" dur="1000" fill="hold"/>
                                        <p:tgtEl>
                                          <p:spTgt spid="22"/>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anim calcmode="lin" valueType="num">
                                      <p:cBhvr>
                                        <p:cTn id="113" dur="1000" fill="hold"/>
                                        <p:tgtEl>
                                          <p:spTgt spid="23"/>
                                        </p:tgtEl>
                                        <p:attrNameLst>
                                          <p:attrName>ppt_x</p:attrName>
                                        </p:attrNameLst>
                                      </p:cBhvr>
                                      <p:tavLst>
                                        <p:tav tm="0">
                                          <p:val>
                                            <p:strVal val="#ppt_x"/>
                                          </p:val>
                                        </p:tav>
                                        <p:tav tm="100000">
                                          <p:val>
                                            <p:strVal val="#ppt_x"/>
                                          </p:val>
                                        </p:tav>
                                      </p:tavLst>
                                    </p:anim>
                                    <p:anim calcmode="lin" valueType="num">
                                      <p:cBhvr>
                                        <p:cTn id="114" dur="1000" fill="hold"/>
                                        <p:tgtEl>
                                          <p:spTgt spid="23"/>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1000"/>
                                        <p:tgtEl>
                                          <p:spTgt spid="25"/>
                                        </p:tgtEl>
                                      </p:cBhvr>
                                    </p:animEffect>
                                    <p:anim calcmode="lin" valueType="num">
                                      <p:cBhvr>
                                        <p:cTn id="123" dur="1000" fill="hold"/>
                                        <p:tgtEl>
                                          <p:spTgt spid="25"/>
                                        </p:tgtEl>
                                        <p:attrNameLst>
                                          <p:attrName>ppt_x</p:attrName>
                                        </p:attrNameLst>
                                      </p:cBhvr>
                                      <p:tavLst>
                                        <p:tav tm="0">
                                          <p:val>
                                            <p:strVal val="#ppt_x"/>
                                          </p:val>
                                        </p:tav>
                                        <p:tav tm="100000">
                                          <p:val>
                                            <p:strVal val="#ppt_x"/>
                                          </p:val>
                                        </p:tav>
                                      </p:tavLst>
                                    </p:anim>
                                    <p:anim calcmode="lin" valueType="num">
                                      <p:cBhvr>
                                        <p:cTn id="124" dur="1000" fill="hold"/>
                                        <p:tgtEl>
                                          <p:spTgt spid="25"/>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animEffect transition="in" filter="fade">
                                      <p:cBhvr>
                                        <p:cTn id="127" dur="1000"/>
                                        <p:tgtEl>
                                          <p:spTgt spid="26"/>
                                        </p:tgtEl>
                                      </p:cBhvr>
                                    </p:animEffect>
                                    <p:anim calcmode="lin" valueType="num">
                                      <p:cBhvr>
                                        <p:cTn id="128" dur="1000" fill="hold"/>
                                        <p:tgtEl>
                                          <p:spTgt spid="26"/>
                                        </p:tgtEl>
                                        <p:attrNameLst>
                                          <p:attrName>ppt_x</p:attrName>
                                        </p:attrNameLst>
                                      </p:cBhvr>
                                      <p:tavLst>
                                        <p:tav tm="0">
                                          <p:val>
                                            <p:strVal val="#ppt_x"/>
                                          </p:val>
                                        </p:tav>
                                        <p:tav tm="100000">
                                          <p:val>
                                            <p:strVal val="#ppt_x"/>
                                          </p:val>
                                        </p:tav>
                                      </p:tavLst>
                                    </p:anim>
                                    <p:anim calcmode="lin" valueType="num">
                                      <p:cBhvr>
                                        <p:cTn id="129" dur="1000" fill="hold"/>
                                        <p:tgtEl>
                                          <p:spTgt spid="26"/>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1000"/>
                                        <p:tgtEl>
                                          <p:spTgt spid="27"/>
                                        </p:tgtEl>
                                      </p:cBhvr>
                                    </p:animEffect>
                                    <p:anim calcmode="lin" valueType="num">
                                      <p:cBhvr>
                                        <p:cTn id="133" dur="1000" fill="hold"/>
                                        <p:tgtEl>
                                          <p:spTgt spid="27"/>
                                        </p:tgtEl>
                                        <p:attrNameLst>
                                          <p:attrName>ppt_x</p:attrName>
                                        </p:attrNameLst>
                                      </p:cBhvr>
                                      <p:tavLst>
                                        <p:tav tm="0">
                                          <p:val>
                                            <p:strVal val="#ppt_x"/>
                                          </p:val>
                                        </p:tav>
                                        <p:tav tm="100000">
                                          <p:val>
                                            <p:strVal val="#ppt_x"/>
                                          </p:val>
                                        </p:tav>
                                      </p:tavLst>
                                    </p:anim>
                                    <p:anim calcmode="lin" valueType="num">
                                      <p:cBhvr>
                                        <p:cTn id="134" dur="1000" fill="hold"/>
                                        <p:tgtEl>
                                          <p:spTgt spid="27"/>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1000"/>
                                        <p:tgtEl>
                                          <p:spTgt spid="28"/>
                                        </p:tgtEl>
                                      </p:cBhvr>
                                    </p:animEffect>
                                    <p:anim calcmode="lin" valueType="num">
                                      <p:cBhvr>
                                        <p:cTn id="138" dur="1000" fill="hold"/>
                                        <p:tgtEl>
                                          <p:spTgt spid="28"/>
                                        </p:tgtEl>
                                        <p:attrNameLst>
                                          <p:attrName>ppt_x</p:attrName>
                                        </p:attrNameLst>
                                      </p:cBhvr>
                                      <p:tavLst>
                                        <p:tav tm="0">
                                          <p:val>
                                            <p:strVal val="#ppt_x"/>
                                          </p:val>
                                        </p:tav>
                                        <p:tav tm="100000">
                                          <p:val>
                                            <p:strVal val="#ppt_x"/>
                                          </p:val>
                                        </p:tav>
                                      </p:tavLst>
                                    </p:anim>
                                    <p:anim calcmode="lin" valueType="num">
                                      <p:cBhvr>
                                        <p:cTn id="139" dur="1000" fill="hold"/>
                                        <p:tgtEl>
                                          <p:spTgt spid="28"/>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fade">
                                      <p:cBhvr>
                                        <p:cTn id="142" dur="1000"/>
                                        <p:tgtEl>
                                          <p:spTgt spid="29"/>
                                        </p:tgtEl>
                                      </p:cBhvr>
                                    </p:animEffect>
                                    <p:anim calcmode="lin" valueType="num">
                                      <p:cBhvr>
                                        <p:cTn id="143" dur="1000" fill="hold"/>
                                        <p:tgtEl>
                                          <p:spTgt spid="29"/>
                                        </p:tgtEl>
                                        <p:attrNameLst>
                                          <p:attrName>ppt_x</p:attrName>
                                        </p:attrNameLst>
                                      </p:cBhvr>
                                      <p:tavLst>
                                        <p:tav tm="0">
                                          <p:val>
                                            <p:strVal val="#ppt_x"/>
                                          </p:val>
                                        </p:tav>
                                        <p:tav tm="100000">
                                          <p:val>
                                            <p:strVal val="#ppt_x"/>
                                          </p:val>
                                        </p:tav>
                                      </p:tavLst>
                                    </p:anim>
                                    <p:anim calcmode="lin" valueType="num">
                                      <p:cBhvr>
                                        <p:cTn id="144" dur="1000" fill="hold"/>
                                        <p:tgtEl>
                                          <p:spTgt spid="29"/>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1000"/>
                                        <p:tgtEl>
                                          <p:spTgt spid="30"/>
                                        </p:tgtEl>
                                      </p:cBhvr>
                                    </p:animEffect>
                                    <p:anim calcmode="lin" valueType="num">
                                      <p:cBhvr>
                                        <p:cTn id="148" dur="1000" fill="hold"/>
                                        <p:tgtEl>
                                          <p:spTgt spid="30"/>
                                        </p:tgtEl>
                                        <p:attrNameLst>
                                          <p:attrName>ppt_x</p:attrName>
                                        </p:attrNameLst>
                                      </p:cBhvr>
                                      <p:tavLst>
                                        <p:tav tm="0">
                                          <p:val>
                                            <p:strVal val="#ppt_x"/>
                                          </p:val>
                                        </p:tav>
                                        <p:tav tm="100000">
                                          <p:val>
                                            <p:strVal val="#ppt_x"/>
                                          </p:val>
                                        </p:tav>
                                      </p:tavLst>
                                    </p:anim>
                                    <p:anim calcmode="lin" valueType="num">
                                      <p:cBhvr>
                                        <p:cTn id="149" dur="1000" fill="hold"/>
                                        <p:tgtEl>
                                          <p:spTgt spid="30"/>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1000"/>
                                        <p:tgtEl>
                                          <p:spTgt spid="31"/>
                                        </p:tgtEl>
                                      </p:cBhvr>
                                    </p:animEffect>
                                    <p:anim calcmode="lin" valueType="num">
                                      <p:cBhvr>
                                        <p:cTn id="153" dur="1000" fill="hold"/>
                                        <p:tgtEl>
                                          <p:spTgt spid="31"/>
                                        </p:tgtEl>
                                        <p:attrNameLst>
                                          <p:attrName>ppt_x</p:attrName>
                                        </p:attrNameLst>
                                      </p:cBhvr>
                                      <p:tavLst>
                                        <p:tav tm="0">
                                          <p:val>
                                            <p:strVal val="#ppt_x"/>
                                          </p:val>
                                        </p:tav>
                                        <p:tav tm="100000">
                                          <p:val>
                                            <p:strVal val="#ppt_x"/>
                                          </p:val>
                                        </p:tav>
                                      </p:tavLst>
                                    </p:anim>
                                    <p:anim calcmode="lin" valueType="num">
                                      <p:cBhvr>
                                        <p:cTn id="154" dur="1000" fill="hold"/>
                                        <p:tgtEl>
                                          <p:spTgt spid="31"/>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1000"/>
                                        <p:tgtEl>
                                          <p:spTgt spid="33"/>
                                        </p:tgtEl>
                                      </p:cBhvr>
                                    </p:animEffect>
                                    <p:anim calcmode="lin" valueType="num">
                                      <p:cBhvr>
                                        <p:cTn id="163" dur="1000" fill="hold"/>
                                        <p:tgtEl>
                                          <p:spTgt spid="33"/>
                                        </p:tgtEl>
                                        <p:attrNameLst>
                                          <p:attrName>ppt_x</p:attrName>
                                        </p:attrNameLst>
                                      </p:cBhvr>
                                      <p:tavLst>
                                        <p:tav tm="0">
                                          <p:val>
                                            <p:strVal val="#ppt_x"/>
                                          </p:val>
                                        </p:tav>
                                        <p:tav tm="100000">
                                          <p:val>
                                            <p:strVal val="#ppt_x"/>
                                          </p:val>
                                        </p:tav>
                                      </p:tavLst>
                                    </p:anim>
                                    <p:anim calcmode="lin" valueType="num">
                                      <p:cBhvr>
                                        <p:cTn id="16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p:nvPr/>
        </p:nvSpPr>
        <p:spPr>
          <a:xfrm>
            <a:off x="1556766" y="170002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4" name="object 4"/>
          <p:cNvSpPr/>
          <p:nvPr/>
        </p:nvSpPr>
        <p:spPr>
          <a:xfrm>
            <a:off x="1411986" y="1712214"/>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5" name="object 5"/>
          <p:cNvSpPr/>
          <p:nvPr/>
        </p:nvSpPr>
        <p:spPr>
          <a:xfrm>
            <a:off x="1411986" y="5842253"/>
            <a:ext cx="144780" cy="0"/>
          </a:xfrm>
          <a:custGeom>
            <a:avLst/>
            <a:gdLst/>
            <a:ahLst/>
            <a:cxnLst/>
            <a:rect l="l" t="t" r="r" b="b"/>
            <a:pathLst>
              <a:path w="144780">
                <a:moveTo>
                  <a:pt x="0" y="0"/>
                </a:moveTo>
                <a:lnTo>
                  <a:pt x="144398" y="0"/>
                </a:lnTo>
              </a:path>
            </a:pathLst>
          </a:custGeom>
          <a:ln w="19812">
            <a:solidFill>
              <a:srgbClr val="000000"/>
            </a:solidFill>
          </a:ln>
        </p:spPr>
        <p:txBody>
          <a:bodyPr wrap="square" lIns="0" tIns="0" rIns="0" bIns="0" rtlCol="0"/>
          <a:lstStyle/>
          <a:p>
            <a:endParaRPr/>
          </a:p>
        </p:txBody>
      </p:sp>
      <p:sp>
        <p:nvSpPr>
          <p:cNvPr id="6" name="object 6"/>
          <p:cNvSpPr/>
          <p:nvPr/>
        </p:nvSpPr>
        <p:spPr>
          <a:xfrm>
            <a:off x="10644378" y="1745742"/>
            <a:ext cx="0" cy="4156710"/>
          </a:xfrm>
          <a:custGeom>
            <a:avLst/>
            <a:gdLst/>
            <a:ahLst/>
            <a:cxnLst/>
            <a:rect l="l" t="t" r="r" b="b"/>
            <a:pathLst>
              <a:path h="4156710">
                <a:moveTo>
                  <a:pt x="0" y="0"/>
                </a:moveTo>
                <a:lnTo>
                  <a:pt x="0" y="4156570"/>
                </a:lnTo>
              </a:path>
            </a:pathLst>
          </a:custGeom>
          <a:ln w="19812">
            <a:solidFill>
              <a:srgbClr val="000000"/>
            </a:solidFill>
          </a:ln>
        </p:spPr>
        <p:txBody>
          <a:bodyPr wrap="square" lIns="0" tIns="0" rIns="0" bIns="0" rtlCol="0"/>
          <a:lstStyle/>
          <a:p>
            <a:endParaRPr/>
          </a:p>
        </p:txBody>
      </p:sp>
      <p:sp>
        <p:nvSpPr>
          <p:cNvPr id="7" name="object 7"/>
          <p:cNvSpPr/>
          <p:nvPr/>
        </p:nvSpPr>
        <p:spPr>
          <a:xfrm>
            <a:off x="10638281" y="175641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8" name="object 8"/>
          <p:cNvSpPr/>
          <p:nvPr/>
        </p:nvSpPr>
        <p:spPr>
          <a:xfrm>
            <a:off x="10644378" y="5901690"/>
            <a:ext cx="144780" cy="0"/>
          </a:xfrm>
          <a:custGeom>
            <a:avLst/>
            <a:gdLst/>
            <a:ahLst/>
            <a:cxnLst/>
            <a:rect l="l" t="t" r="r" b="b"/>
            <a:pathLst>
              <a:path w="144779">
                <a:moveTo>
                  <a:pt x="0" y="0"/>
                </a:moveTo>
                <a:lnTo>
                  <a:pt x="144399" y="0"/>
                </a:lnTo>
              </a:path>
            </a:pathLst>
          </a:custGeom>
          <a:ln w="19812">
            <a:solidFill>
              <a:srgbClr val="000000"/>
            </a:solidFill>
          </a:ln>
        </p:spPr>
        <p:txBody>
          <a:bodyPr wrap="square" lIns="0" tIns="0" rIns="0" bIns="0" rtlCol="0"/>
          <a:lstStyle/>
          <a:p>
            <a:endParaRPr/>
          </a:p>
        </p:txBody>
      </p:sp>
      <p:sp>
        <p:nvSpPr>
          <p:cNvPr id="9" name="object 9"/>
          <p:cNvSpPr/>
          <p:nvPr/>
        </p:nvSpPr>
        <p:spPr>
          <a:xfrm>
            <a:off x="10208514" y="3646170"/>
            <a:ext cx="431800" cy="0"/>
          </a:xfrm>
          <a:custGeom>
            <a:avLst/>
            <a:gdLst/>
            <a:ahLst/>
            <a:cxnLst/>
            <a:rect l="l" t="t" r="r" b="b"/>
            <a:pathLst>
              <a:path w="431800">
                <a:moveTo>
                  <a:pt x="0" y="0"/>
                </a:moveTo>
                <a:lnTo>
                  <a:pt x="431800" y="0"/>
                </a:lnTo>
              </a:path>
            </a:pathLst>
          </a:custGeom>
          <a:ln w="19812">
            <a:solidFill>
              <a:srgbClr val="000000"/>
            </a:solidFill>
            <a:prstDash val="sysDot"/>
          </a:ln>
        </p:spPr>
        <p:txBody>
          <a:bodyPr wrap="square" lIns="0" tIns="0" rIns="0" bIns="0" rtlCol="0"/>
          <a:lstStyle/>
          <a:p>
            <a:endParaRPr/>
          </a:p>
        </p:txBody>
      </p:sp>
      <p:sp>
        <p:nvSpPr>
          <p:cNvPr id="10" name="object 10"/>
          <p:cNvSpPr txBox="1"/>
          <p:nvPr/>
        </p:nvSpPr>
        <p:spPr>
          <a:xfrm>
            <a:off x="1959355" y="4199382"/>
            <a:ext cx="582295" cy="299720"/>
          </a:xfrm>
          <a:prstGeom prst="rect">
            <a:avLst/>
          </a:prstGeom>
        </p:spPr>
        <p:txBody>
          <a:bodyPr vert="horz" wrap="square" lIns="0" tIns="12700" rIns="0" bIns="0" rtlCol="0">
            <a:spAutoFit/>
          </a:bodyPr>
          <a:lstStyle/>
          <a:p>
            <a:pPr marL="32384" marR="5080" indent="-20320">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Lake</a:t>
            </a:r>
            <a:r>
              <a:rPr sz="900" spc="-25" dirty="0">
                <a:latin typeface="Segoe UI"/>
                <a:cs typeface="Segoe UI"/>
              </a:rPr>
              <a:t> </a:t>
            </a:r>
            <a:r>
              <a:rPr sz="900" spc="-5" dirty="0">
                <a:latin typeface="Segoe UI"/>
                <a:cs typeface="Segoe UI"/>
              </a:rPr>
              <a:t>store</a:t>
            </a:r>
            <a:endParaRPr sz="900">
              <a:latin typeface="Segoe UI"/>
              <a:cs typeface="Segoe UI"/>
            </a:endParaRPr>
          </a:p>
        </p:txBody>
      </p:sp>
      <p:sp>
        <p:nvSpPr>
          <p:cNvPr id="11" name="object 11"/>
          <p:cNvSpPr txBox="1"/>
          <p:nvPr/>
        </p:nvSpPr>
        <p:spPr>
          <a:xfrm>
            <a:off x="2797810" y="4210304"/>
            <a:ext cx="416559" cy="299720"/>
          </a:xfrm>
          <a:prstGeom prst="rect">
            <a:avLst/>
          </a:prstGeom>
        </p:spPr>
        <p:txBody>
          <a:bodyPr vert="horz" wrap="square" lIns="0" tIns="12700" rIns="0" bIns="0" rtlCol="0">
            <a:spAutoFit/>
          </a:bodyPr>
          <a:lstStyle/>
          <a:p>
            <a:pPr marL="12700" marR="5080" indent="51435">
              <a:lnSpc>
                <a:spcPct val="100000"/>
              </a:lnSpc>
              <a:spcBef>
                <a:spcPts val="100"/>
              </a:spcBef>
            </a:pPr>
            <a:r>
              <a:rPr sz="900" spc="-5" dirty="0">
                <a:latin typeface="Segoe UI"/>
                <a:cs typeface="Segoe UI"/>
              </a:rPr>
              <a:t>Azure  St</a:t>
            </a:r>
            <a:r>
              <a:rPr sz="900" dirty="0">
                <a:latin typeface="Segoe UI"/>
                <a:cs typeface="Segoe UI"/>
              </a:rPr>
              <a:t>or</a:t>
            </a:r>
            <a:r>
              <a:rPr sz="900" spc="-5" dirty="0">
                <a:latin typeface="Segoe UI"/>
                <a:cs typeface="Segoe UI"/>
              </a:rPr>
              <a:t>a</a:t>
            </a:r>
            <a:r>
              <a:rPr sz="900" dirty="0">
                <a:latin typeface="Segoe UI"/>
                <a:cs typeface="Segoe UI"/>
              </a:rPr>
              <a:t>ge</a:t>
            </a:r>
            <a:endParaRPr sz="900">
              <a:latin typeface="Segoe UI"/>
              <a:cs typeface="Segoe UI"/>
            </a:endParaRPr>
          </a:p>
        </p:txBody>
      </p:sp>
      <p:sp>
        <p:nvSpPr>
          <p:cNvPr id="12" name="object 12"/>
          <p:cNvSpPr txBox="1"/>
          <p:nvPr/>
        </p:nvSpPr>
        <p:spPr>
          <a:xfrm>
            <a:off x="8048370" y="4182871"/>
            <a:ext cx="52768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H</a:t>
            </a:r>
            <a:r>
              <a:rPr sz="900" dirty="0">
                <a:latin typeface="Segoe UI"/>
                <a:cs typeface="Segoe UI"/>
              </a:rPr>
              <a:t>D</a:t>
            </a:r>
            <a:r>
              <a:rPr sz="900" spc="-5" dirty="0">
                <a:latin typeface="Segoe UI"/>
                <a:cs typeface="Segoe UI"/>
              </a:rPr>
              <a:t>Insig</a:t>
            </a:r>
            <a:r>
              <a:rPr sz="900" spc="-10" dirty="0">
                <a:latin typeface="Segoe UI"/>
                <a:cs typeface="Segoe UI"/>
              </a:rPr>
              <a:t>h</a:t>
            </a:r>
            <a:r>
              <a:rPr sz="900" dirty="0">
                <a:latin typeface="Segoe UI"/>
                <a:cs typeface="Segoe UI"/>
              </a:rPr>
              <a:t>t</a:t>
            </a:r>
            <a:endParaRPr sz="900">
              <a:latin typeface="Segoe UI"/>
              <a:cs typeface="Segoe UI"/>
            </a:endParaRPr>
          </a:p>
        </p:txBody>
      </p:sp>
      <p:sp>
        <p:nvSpPr>
          <p:cNvPr id="13" name="object 13"/>
          <p:cNvSpPr txBox="1"/>
          <p:nvPr/>
        </p:nvSpPr>
        <p:spPr>
          <a:xfrm>
            <a:off x="6898640" y="4186554"/>
            <a:ext cx="87376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Azure</a:t>
            </a:r>
            <a:r>
              <a:rPr sz="900" spc="-35" dirty="0">
                <a:latin typeface="Segoe UI"/>
                <a:cs typeface="Segoe UI"/>
              </a:rPr>
              <a:t> </a:t>
            </a:r>
            <a:r>
              <a:rPr sz="900" spc="-5" dirty="0">
                <a:latin typeface="Segoe UI"/>
                <a:cs typeface="Segoe UI"/>
              </a:rPr>
              <a:t>Databricks</a:t>
            </a:r>
            <a:endParaRPr sz="900">
              <a:latin typeface="Segoe UI"/>
              <a:cs typeface="Segoe UI"/>
            </a:endParaRPr>
          </a:p>
        </p:txBody>
      </p:sp>
      <p:sp>
        <p:nvSpPr>
          <p:cNvPr id="14" name="object 14"/>
          <p:cNvSpPr/>
          <p:nvPr/>
        </p:nvSpPr>
        <p:spPr>
          <a:xfrm>
            <a:off x="7122304" y="3629819"/>
            <a:ext cx="440653" cy="452279"/>
          </a:xfrm>
          <a:prstGeom prst="rect">
            <a:avLst/>
          </a:prstGeom>
          <a:blipFill>
            <a:blip r:embed="rId2" cstate="print"/>
            <a:stretch>
              <a:fillRect/>
            </a:stretch>
          </a:blipFill>
        </p:spPr>
        <p:txBody>
          <a:bodyPr wrap="square" lIns="0" tIns="0" rIns="0" bIns="0" rtlCol="0"/>
          <a:lstStyle/>
          <a:p>
            <a:endParaRPr/>
          </a:p>
        </p:txBody>
      </p:sp>
      <p:sp>
        <p:nvSpPr>
          <p:cNvPr id="15" name="object 15"/>
          <p:cNvSpPr txBox="1"/>
          <p:nvPr/>
        </p:nvSpPr>
        <p:spPr>
          <a:xfrm>
            <a:off x="2364739" y="2678048"/>
            <a:ext cx="478790" cy="286385"/>
          </a:xfrm>
          <a:prstGeom prst="rect">
            <a:avLst/>
          </a:prstGeom>
        </p:spPr>
        <p:txBody>
          <a:bodyPr vert="horz" wrap="square" lIns="0" tIns="28575" rIns="0" bIns="0" rtlCol="0">
            <a:spAutoFit/>
          </a:bodyPr>
          <a:lstStyle/>
          <a:p>
            <a:pPr marL="76200" marR="5080" indent="-6413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service</a:t>
            </a:r>
            <a:endParaRPr sz="900">
              <a:latin typeface="Segoe UI"/>
              <a:cs typeface="Segoe UI"/>
            </a:endParaRPr>
          </a:p>
        </p:txBody>
      </p:sp>
      <p:sp>
        <p:nvSpPr>
          <p:cNvPr id="16" name="object 16"/>
          <p:cNvSpPr txBox="1"/>
          <p:nvPr/>
        </p:nvSpPr>
        <p:spPr>
          <a:xfrm>
            <a:off x="4237735" y="2678048"/>
            <a:ext cx="4902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ML</a:t>
            </a:r>
            <a:r>
              <a:rPr sz="900" spc="-105" dirty="0">
                <a:latin typeface="Segoe UI"/>
                <a:cs typeface="Segoe UI"/>
              </a:rPr>
              <a:t> </a:t>
            </a:r>
            <a:r>
              <a:rPr sz="900" spc="-25" dirty="0">
                <a:latin typeface="Segoe UI"/>
                <a:cs typeface="Segoe UI"/>
              </a:rPr>
              <a:t>server</a:t>
            </a:r>
            <a:endParaRPr sz="900">
              <a:latin typeface="Segoe UI"/>
              <a:cs typeface="Segoe UI"/>
            </a:endParaRPr>
          </a:p>
        </p:txBody>
      </p:sp>
      <p:sp>
        <p:nvSpPr>
          <p:cNvPr id="17" name="object 17"/>
          <p:cNvSpPr/>
          <p:nvPr/>
        </p:nvSpPr>
        <p:spPr>
          <a:xfrm>
            <a:off x="5138057" y="2148498"/>
            <a:ext cx="440653" cy="435022"/>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1817370" y="3396234"/>
            <a:ext cx="3136900" cy="1152525"/>
          </a:xfrm>
          <a:custGeom>
            <a:avLst/>
            <a:gdLst/>
            <a:ahLst/>
            <a:cxnLst/>
            <a:rect l="l" t="t" r="r" b="b"/>
            <a:pathLst>
              <a:path w="3136900" h="1152525">
                <a:moveTo>
                  <a:pt x="0" y="192024"/>
                </a:moveTo>
                <a:lnTo>
                  <a:pt x="5071" y="147996"/>
                </a:lnTo>
                <a:lnTo>
                  <a:pt x="19518" y="107579"/>
                </a:lnTo>
                <a:lnTo>
                  <a:pt x="42187" y="71925"/>
                </a:lnTo>
                <a:lnTo>
                  <a:pt x="71925" y="42187"/>
                </a:lnTo>
                <a:lnTo>
                  <a:pt x="107579" y="19518"/>
                </a:lnTo>
                <a:lnTo>
                  <a:pt x="147996" y="5071"/>
                </a:lnTo>
                <a:lnTo>
                  <a:pt x="192024" y="0"/>
                </a:lnTo>
                <a:lnTo>
                  <a:pt x="2944368" y="0"/>
                </a:lnTo>
                <a:lnTo>
                  <a:pt x="2988395" y="5071"/>
                </a:lnTo>
                <a:lnTo>
                  <a:pt x="3028812" y="19518"/>
                </a:lnTo>
                <a:lnTo>
                  <a:pt x="3064466" y="42187"/>
                </a:lnTo>
                <a:lnTo>
                  <a:pt x="3094204" y="71925"/>
                </a:lnTo>
                <a:lnTo>
                  <a:pt x="3116873" y="107579"/>
                </a:lnTo>
                <a:lnTo>
                  <a:pt x="3131320" y="147996"/>
                </a:lnTo>
                <a:lnTo>
                  <a:pt x="3136392" y="192024"/>
                </a:lnTo>
                <a:lnTo>
                  <a:pt x="3136392" y="960119"/>
                </a:lnTo>
                <a:lnTo>
                  <a:pt x="3131320" y="1004147"/>
                </a:lnTo>
                <a:lnTo>
                  <a:pt x="3116873" y="1044564"/>
                </a:lnTo>
                <a:lnTo>
                  <a:pt x="3094204" y="1080218"/>
                </a:lnTo>
                <a:lnTo>
                  <a:pt x="3064466" y="1109956"/>
                </a:lnTo>
                <a:lnTo>
                  <a:pt x="3028812" y="1132625"/>
                </a:lnTo>
                <a:lnTo>
                  <a:pt x="2988395" y="1147072"/>
                </a:lnTo>
                <a:lnTo>
                  <a:pt x="2944368"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1">
            <a:solidFill>
              <a:srgbClr val="0078D6"/>
            </a:solidFill>
            <a:prstDash val="sysDot"/>
          </a:ln>
        </p:spPr>
        <p:txBody>
          <a:bodyPr wrap="square" lIns="0" tIns="0" rIns="0" bIns="0" rtlCol="0"/>
          <a:lstStyle/>
          <a:p>
            <a:endParaRPr/>
          </a:p>
        </p:txBody>
      </p:sp>
      <p:sp>
        <p:nvSpPr>
          <p:cNvPr id="19" name="object 19"/>
          <p:cNvSpPr/>
          <p:nvPr/>
        </p:nvSpPr>
        <p:spPr>
          <a:xfrm>
            <a:off x="5453634" y="3394709"/>
            <a:ext cx="3409315" cy="1148080"/>
          </a:xfrm>
          <a:custGeom>
            <a:avLst/>
            <a:gdLst/>
            <a:ahLst/>
            <a:cxnLst/>
            <a:rect l="l" t="t" r="r" b="b"/>
            <a:pathLst>
              <a:path w="3409315" h="1148079">
                <a:moveTo>
                  <a:pt x="0" y="191262"/>
                </a:moveTo>
                <a:lnTo>
                  <a:pt x="5049" y="147397"/>
                </a:lnTo>
                <a:lnTo>
                  <a:pt x="19434" y="107135"/>
                </a:lnTo>
                <a:lnTo>
                  <a:pt x="42007" y="71623"/>
                </a:lnTo>
                <a:lnTo>
                  <a:pt x="71623" y="42007"/>
                </a:lnTo>
                <a:lnTo>
                  <a:pt x="107135" y="19434"/>
                </a:lnTo>
                <a:lnTo>
                  <a:pt x="147397" y="5049"/>
                </a:lnTo>
                <a:lnTo>
                  <a:pt x="191262" y="0"/>
                </a:lnTo>
                <a:lnTo>
                  <a:pt x="3217925" y="0"/>
                </a:lnTo>
                <a:lnTo>
                  <a:pt x="3261790" y="5049"/>
                </a:lnTo>
                <a:lnTo>
                  <a:pt x="3302052" y="19434"/>
                </a:lnTo>
                <a:lnTo>
                  <a:pt x="3337564" y="42007"/>
                </a:lnTo>
                <a:lnTo>
                  <a:pt x="3367180" y="71623"/>
                </a:lnTo>
                <a:lnTo>
                  <a:pt x="3389753" y="107135"/>
                </a:lnTo>
                <a:lnTo>
                  <a:pt x="3404138" y="147397"/>
                </a:lnTo>
                <a:lnTo>
                  <a:pt x="3409188" y="191262"/>
                </a:lnTo>
                <a:lnTo>
                  <a:pt x="3409188" y="956309"/>
                </a:lnTo>
                <a:lnTo>
                  <a:pt x="3404138" y="1000174"/>
                </a:lnTo>
                <a:lnTo>
                  <a:pt x="3389753" y="1040436"/>
                </a:lnTo>
                <a:lnTo>
                  <a:pt x="3367180" y="1075948"/>
                </a:lnTo>
                <a:lnTo>
                  <a:pt x="3337564" y="1105564"/>
                </a:lnTo>
                <a:lnTo>
                  <a:pt x="3302052" y="1128137"/>
                </a:lnTo>
                <a:lnTo>
                  <a:pt x="3261790" y="1142522"/>
                </a:lnTo>
                <a:lnTo>
                  <a:pt x="3217925" y="1147571"/>
                </a:lnTo>
                <a:lnTo>
                  <a:pt x="191262" y="1147571"/>
                </a:lnTo>
                <a:lnTo>
                  <a:pt x="147397" y="1142522"/>
                </a:lnTo>
                <a:lnTo>
                  <a:pt x="107135" y="1128137"/>
                </a:lnTo>
                <a:lnTo>
                  <a:pt x="71623" y="1105564"/>
                </a:lnTo>
                <a:lnTo>
                  <a:pt x="42007" y="1075948"/>
                </a:lnTo>
                <a:lnTo>
                  <a:pt x="19434" y="1040436"/>
                </a:lnTo>
                <a:lnTo>
                  <a:pt x="5049" y="1000174"/>
                </a:lnTo>
                <a:lnTo>
                  <a:pt x="0" y="956309"/>
                </a:lnTo>
                <a:lnTo>
                  <a:pt x="0" y="191262"/>
                </a:lnTo>
                <a:close/>
              </a:path>
            </a:pathLst>
          </a:custGeom>
          <a:ln w="19811">
            <a:solidFill>
              <a:srgbClr val="0078D6"/>
            </a:solidFill>
            <a:prstDash val="sysDot"/>
          </a:ln>
        </p:spPr>
        <p:txBody>
          <a:bodyPr wrap="square" lIns="0" tIns="0" rIns="0" bIns="0" rtlCol="0"/>
          <a:lstStyle/>
          <a:p>
            <a:endParaRPr/>
          </a:p>
        </p:txBody>
      </p:sp>
      <p:sp>
        <p:nvSpPr>
          <p:cNvPr id="20" name="object 20"/>
          <p:cNvSpPr/>
          <p:nvPr/>
        </p:nvSpPr>
        <p:spPr>
          <a:xfrm>
            <a:off x="1806701" y="1930145"/>
            <a:ext cx="7056120" cy="1152525"/>
          </a:xfrm>
          <a:custGeom>
            <a:avLst/>
            <a:gdLst/>
            <a:ahLst/>
            <a:cxnLst/>
            <a:rect l="l" t="t" r="r" b="b"/>
            <a:pathLst>
              <a:path w="7056120" h="1152525">
                <a:moveTo>
                  <a:pt x="0" y="192024"/>
                </a:moveTo>
                <a:lnTo>
                  <a:pt x="5071" y="147996"/>
                </a:lnTo>
                <a:lnTo>
                  <a:pt x="19518" y="107579"/>
                </a:lnTo>
                <a:lnTo>
                  <a:pt x="42187" y="71925"/>
                </a:lnTo>
                <a:lnTo>
                  <a:pt x="71925" y="42187"/>
                </a:lnTo>
                <a:lnTo>
                  <a:pt x="107579" y="19518"/>
                </a:lnTo>
                <a:lnTo>
                  <a:pt x="147996" y="5071"/>
                </a:lnTo>
                <a:lnTo>
                  <a:pt x="192024" y="0"/>
                </a:lnTo>
                <a:lnTo>
                  <a:pt x="6864096" y="0"/>
                </a:lnTo>
                <a:lnTo>
                  <a:pt x="6908123" y="5071"/>
                </a:lnTo>
                <a:lnTo>
                  <a:pt x="6948540" y="19518"/>
                </a:lnTo>
                <a:lnTo>
                  <a:pt x="6984194" y="42187"/>
                </a:lnTo>
                <a:lnTo>
                  <a:pt x="7013932" y="71925"/>
                </a:lnTo>
                <a:lnTo>
                  <a:pt x="7036601" y="107579"/>
                </a:lnTo>
                <a:lnTo>
                  <a:pt x="7051048" y="147996"/>
                </a:lnTo>
                <a:lnTo>
                  <a:pt x="7056120" y="192024"/>
                </a:lnTo>
                <a:lnTo>
                  <a:pt x="7056120" y="960119"/>
                </a:lnTo>
                <a:lnTo>
                  <a:pt x="7051048" y="1004147"/>
                </a:lnTo>
                <a:lnTo>
                  <a:pt x="7036601" y="1044564"/>
                </a:lnTo>
                <a:lnTo>
                  <a:pt x="7013932" y="1080218"/>
                </a:lnTo>
                <a:lnTo>
                  <a:pt x="6984194" y="1109956"/>
                </a:lnTo>
                <a:lnTo>
                  <a:pt x="6948540" y="1132625"/>
                </a:lnTo>
                <a:lnTo>
                  <a:pt x="6908123" y="1147072"/>
                </a:lnTo>
                <a:lnTo>
                  <a:pt x="6864096" y="1152143"/>
                </a:lnTo>
                <a:lnTo>
                  <a:pt x="192024" y="1152143"/>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21" name="object 21"/>
          <p:cNvSpPr/>
          <p:nvPr/>
        </p:nvSpPr>
        <p:spPr>
          <a:xfrm>
            <a:off x="4952238" y="3870833"/>
            <a:ext cx="496570" cy="111760"/>
          </a:xfrm>
          <a:custGeom>
            <a:avLst/>
            <a:gdLst/>
            <a:ahLst/>
            <a:cxnLst/>
            <a:rect l="l" t="t" r="r" b="b"/>
            <a:pathLst>
              <a:path w="496570" h="111760">
                <a:moveTo>
                  <a:pt x="95503" y="0"/>
                </a:moveTo>
                <a:lnTo>
                  <a:pt x="90804" y="2794"/>
                </a:lnTo>
                <a:lnTo>
                  <a:pt x="0" y="55753"/>
                </a:lnTo>
                <a:lnTo>
                  <a:pt x="90804" y="108712"/>
                </a:lnTo>
                <a:lnTo>
                  <a:pt x="95503" y="111506"/>
                </a:lnTo>
                <a:lnTo>
                  <a:pt x="101600" y="109982"/>
                </a:lnTo>
                <a:lnTo>
                  <a:pt x="104394" y="105156"/>
                </a:lnTo>
                <a:lnTo>
                  <a:pt x="107187" y="100457"/>
                </a:lnTo>
                <a:lnTo>
                  <a:pt x="105537" y="94361"/>
                </a:lnTo>
                <a:lnTo>
                  <a:pt x="100837" y="91694"/>
                </a:lnTo>
                <a:lnTo>
                  <a:pt x="56206" y="65659"/>
                </a:lnTo>
                <a:lnTo>
                  <a:pt x="19558" y="65659"/>
                </a:lnTo>
                <a:lnTo>
                  <a:pt x="19558" y="45847"/>
                </a:lnTo>
                <a:lnTo>
                  <a:pt x="56206" y="45847"/>
                </a:lnTo>
                <a:lnTo>
                  <a:pt x="100837" y="19812"/>
                </a:lnTo>
                <a:lnTo>
                  <a:pt x="105537" y="17145"/>
                </a:lnTo>
                <a:lnTo>
                  <a:pt x="107187" y="11049"/>
                </a:lnTo>
                <a:lnTo>
                  <a:pt x="104394" y="6350"/>
                </a:lnTo>
                <a:lnTo>
                  <a:pt x="101600" y="1524"/>
                </a:lnTo>
                <a:lnTo>
                  <a:pt x="95503" y="0"/>
                </a:lnTo>
                <a:close/>
              </a:path>
              <a:path w="496570" h="111760">
                <a:moveTo>
                  <a:pt x="39370" y="45847"/>
                </a:moveTo>
                <a:lnTo>
                  <a:pt x="19558" y="45847"/>
                </a:lnTo>
                <a:lnTo>
                  <a:pt x="19558" y="65659"/>
                </a:lnTo>
                <a:lnTo>
                  <a:pt x="39370" y="65659"/>
                </a:lnTo>
                <a:lnTo>
                  <a:pt x="39370" y="64262"/>
                </a:lnTo>
                <a:lnTo>
                  <a:pt x="24637" y="64262"/>
                </a:lnTo>
                <a:lnTo>
                  <a:pt x="24637" y="47244"/>
                </a:lnTo>
                <a:lnTo>
                  <a:pt x="39370" y="47244"/>
                </a:lnTo>
                <a:lnTo>
                  <a:pt x="39370" y="45847"/>
                </a:lnTo>
                <a:close/>
              </a:path>
              <a:path w="496570" h="111760">
                <a:moveTo>
                  <a:pt x="39370" y="55837"/>
                </a:moveTo>
                <a:lnTo>
                  <a:pt x="39370" y="65659"/>
                </a:lnTo>
                <a:lnTo>
                  <a:pt x="56206" y="65659"/>
                </a:lnTo>
                <a:lnTo>
                  <a:pt x="39370" y="55837"/>
                </a:lnTo>
                <a:close/>
              </a:path>
              <a:path w="496570" h="111760">
                <a:moveTo>
                  <a:pt x="78994" y="45847"/>
                </a:moveTo>
                <a:lnTo>
                  <a:pt x="59182" y="45847"/>
                </a:lnTo>
                <a:lnTo>
                  <a:pt x="59182" y="65659"/>
                </a:lnTo>
                <a:lnTo>
                  <a:pt x="78994" y="65659"/>
                </a:lnTo>
                <a:lnTo>
                  <a:pt x="78994" y="45847"/>
                </a:lnTo>
                <a:close/>
              </a:path>
              <a:path w="496570" h="111760">
                <a:moveTo>
                  <a:pt x="118617" y="45847"/>
                </a:moveTo>
                <a:lnTo>
                  <a:pt x="98806" y="45847"/>
                </a:lnTo>
                <a:lnTo>
                  <a:pt x="98806" y="65659"/>
                </a:lnTo>
                <a:lnTo>
                  <a:pt x="118617" y="65659"/>
                </a:lnTo>
                <a:lnTo>
                  <a:pt x="118617" y="45847"/>
                </a:lnTo>
                <a:close/>
              </a:path>
              <a:path w="496570" h="111760">
                <a:moveTo>
                  <a:pt x="24637" y="47244"/>
                </a:moveTo>
                <a:lnTo>
                  <a:pt x="24637" y="64262"/>
                </a:lnTo>
                <a:lnTo>
                  <a:pt x="39224" y="55753"/>
                </a:lnTo>
                <a:lnTo>
                  <a:pt x="24637" y="47244"/>
                </a:lnTo>
                <a:close/>
              </a:path>
              <a:path w="496570" h="111760">
                <a:moveTo>
                  <a:pt x="39224" y="55753"/>
                </a:moveTo>
                <a:lnTo>
                  <a:pt x="24637" y="64262"/>
                </a:lnTo>
                <a:lnTo>
                  <a:pt x="39370" y="64262"/>
                </a:lnTo>
                <a:lnTo>
                  <a:pt x="39370" y="55837"/>
                </a:lnTo>
                <a:lnTo>
                  <a:pt x="39224" y="55753"/>
                </a:lnTo>
                <a:close/>
              </a:path>
              <a:path w="496570" h="111760">
                <a:moveTo>
                  <a:pt x="39370" y="55668"/>
                </a:moveTo>
                <a:lnTo>
                  <a:pt x="39224" y="55753"/>
                </a:lnTo>
                <a:lnTo>
                  <a:pt x="39370" y="55837"/>
                </a:lnTo>
                <a:lnTo>
                  <a:pt x="39370" y="55668"/>
                </a:lnTo>
                <a:close/>
              </a:path>
              <a:path w="496570" h="111760">
                <a:moveTo>
                  <a:pt x="39370" y="47244"/>
                </a:moveTo>
                <a:lnTo>
                  <a:pt x="24637" y="47244"/>
                </a:lnTo>
                <a:lnTo>
                  <a:pt x="39224" y="55753"/>
                </a:lnTo>
                <a:lnTo>
                  <a:pt x="39370" y="55668"/>
                </a:lnTo>
                <a:lnTo>
                  <a:pt x="39370" y="47244"/>
                </a:lnTo>
                <a:close/>
              </a:path>
              <a:path w="496570" h="111760">
                <a:moveTo>
                  <a:pt x="56206" y="45847"/>
                </a:moveTo>
                <a:lnTo>
                  <a:pt x="39370" y="45847"/>
                </a:lnTo>
                <a:lnTo>
                  <a:pt x="39370" y="55668"/>
                </a:lnTo>
                <a:lnTo>
                  <a:pt x="56206" y="45847"/>
                </a:lnTo>
                <a:close/>
              </a:path>
              <a:path w="496570" h="111760">
                <a:moveTo>
                  <a:pt x="158241" y="45847"/>
                </a:moveTo>
                <a:lnTo>
                  <a:pt x="138429" y="45847"/>
                </a:lnTo>
                <a:lnTo>
                  <a:pt x="138429" y="65659"/>
                </a:lnTo>
                <a:lnTo>
                  <a:pt x="158241" y="65659"/>
                </a:lnTo>
                <a:lnTo>
                  <a:pt x="158241" y="45847"/>
                </a:lnTo>
                <a:close/>
              </a:path>
              <a:path w="496570" h="111760">
                <a:moveTo>
                  <a:pt x="197865" y="45847"/>
                </a:moveTo>
                <a:lnTo>
                  <a:pt x="178053" y="45847"/>
                </a:lnTo>
                <a:lnTo>
                  <a:pt x="178053" y="65659"/>
                </a:lnTo>
                <a:lnTo>
                  <a:pt x="197865" y="65659"/>
                </a:lnTo>
                <a:lnTo>
                  <a:pt x="197865" y="45847"/>
                </a:lnTo>
                <a:close/>
              </a:path>
              <a:path w="496570" h="111760">
                <a:moveTo>
                  <a:pt x="237489" y="45847"/>
                </a:moveTo>
                <a:lnTo>
                  <a:pt x="217677" y="45847"/>
                </a:lnTo>
                <a:lnTo>
                  <a:pt x="217677" y="65659"/>
                </a:lnTo>
                <a:lnTo>
                  <a:pt x="237489" y="65659"/>
                </a:lnTo>
                <a:lnTo>
                  <a:pt x="237489" y="45847"/>
                </a:lnTo>
                <a:close/>
              </a:path>
              <a:path w="496570" h="111760">
                <a:moveTo>
                  <a:pt x="277113" y="45847"/>
                </a:moveTo>
                <a:lnTo>
                  <a:pt x="257301" y="45847"/>
                </a:lnTo>
                <a:lnTo>
                  <a:pt x="257301" y="65659"/>
                </a:lnTo>
                <a:lnTo>
                  <a:pt x="277113" y="65659"/>
                </a:lnTo>
                <a:lnTo>
                  <a:pt x="277113" y="45847"/>
                </a:lnTo>
                <a:close/>
              </a:path>
              <a:path w="496570" h="111760">
                <a:moveTo>
                  <a:pt x="316738" y="45847"/>
                </a:moveTo>
                <a:lnTo>
                  <a:pt x="296925" y="45847"/>
                </a:lnTo>
                <a:lnTo>
                  <a:pt x="296925" y="65659"/>
                </a:lnTo>
                <a:lnTo>
                  <a:pt x="316738" y="65659"/>
                </a:lnTo>
                <a:lnTo>
                  <a:pt x="316738" y="45847"/>
                </a:lnTo>
                <a:close/>
              </a:path>
              <a:path w="496570" h="111760">
                <a:moveTo>
                  <a:pt x="356362" y="45847"/>
                </a:moveTo>
                <a:lnTo>
                  <a:pt x="336550" y="45847"/>
                </a:lnTo>
                <a:lnTo>
                  <a:pt x="336550" y="65659"/>
                </a:lnTo>
                <a:lnTo>
                  <a:pt x="356362" y="65659"/>
                </a:lnTo>
                <a:lnTo>
                  <a:pt x="356362" y="45847"/>
                </a:lnTo>
                <a:close/>
              </a:path>
              <a:path w="496570" h="111760">
                <a:moveTo>
                  <a:pt x="455422" y="56578"/>
                </a:moveTo>
                <a:lnTo>
                  <a:pt x="395224" y="91694"/>
                </a:lnTo>
                <a:lnTo>
                  <a:pt x="390398" y="94361"/>
                </a:lnTo>
                <a:lnTo>
                  <a:pt x="388874" y="100457"/>
                </a:lnTo>
                <a:lnTo>
                  <a:pt x="391667" y="105156"/>
                </a:lnTo>
                <a:lnTo>
                  <a:pt x="394335" y="109982"/>
                </a:lnTo>
                <a:lnTo>
                  <a:pt x="400431" y="111506"/>
                </a:lnTo>
                <a:lnTo>
                  <a:pt x="405129" y="108712"/>
                </a:lnTo>
                <a:lnTo>
                  <a:pt x="479053" y="65659"/>
                </a:lnTo>
                <a:lnTo>
                  <a:pt x="455422" y="65659"/>
                </a:lnTo>
                <a:lnTo>
                  <a:pt x="455422" y="56578"/>
                </a:lnTo>
                <a:close/>
              </a:path>
              <a:path w="496570" h="111760">
                <a:moveTo>
                  <a:pt x="395986" y="45847"/>
                </a:moveTo>
                <a:lnTo>
                  <a:pt x="376174" y="45847"/>
                </a:lnTo>
                <a:lnTo>
                  <a:pt x="376174" y="65659"/>
                </a:lnTo>
                <a:lnTo>
                  <a:pt x="395986" y="65659"/>
                </a:lnTo>
                <a:lnTo>
                  <a:pt x="395986" y="45847"/>
                </a:lnTo>
                <a:close/>
              </a:path>
              <a:path w="496570" h="111760">
                <a:moveTo>
                  <a:pt x="435610" y="45847"/>
                </a:moveTo>
                <a:lnTo>
                  <a:pt x="415798" y="45847"/>
                </a:lnTo>
                <a:lnTo>
                  <a:pt x="415798" y="65659"/>
                </a:lnTo>
                <a:lnTo>
                  <a:pt x="435610" y="65659"/>
                </a:lnTo>
                <a:lnTo>
                  <a:pt x="435610" y="45847"/>
                </a:lnTo>
                <a:close/>
              </a:path>
              <a:path w="496570" h="111760">
                <a:moveTo>
                  <a:pt x="456837" y="55753"/>
                </a:moveTo>
                <a:lnTo>
                  <a:pt x="455422" y="56578"/>
                </a:lnTo>
                <a:lnTo>
                  <a:pt x="455422" y="65659"/>
                </a:lnTo>
                <a:lnTo>
                  <a:pt x="475234" y="65659"/>
                </a:lnTo>
                <a:lnTo>
                  <a:pt x="475234" y="64262"/>
                </a:lnTo>
                <a:lnTo>
                  <a:pt x="471424" y="64262"/>
                </a:lnTo>
                <a:lnTo>
                  <a:pt x="456837" y="55753"/>
                </a:lnTo>
                <a:close/>
              </a:path>
              <a:path w="496570" h="111760">
                <a:moveTo>
                  <a:pt x="479053" y="45847"/>
                </a:moveTo>
                <a:lnTo>
                  <a:pt x="475234" y="45847"/>
                </a:lnTo>
                <a:lnTo>
                  <a:pt x="475234" y="65659"/>
                </a:lnTo>
                <a:lnTo>
                  <a:pt x="479053" y="65659"/>
                </a:lnTo>
                <a:lnTo>
                  <a:pt x="496062" y="55753"/>
                </a:lnTo>
                <a:lnTo>
                  <a:pt x="479053" y="45847"/>
                </a:lnTo>
                <a:close/>
              </a:path>
              <a:path w="496570" h="111760">
                <a:moveTo>
                  <a:pt x="471424" y="47244"/>
                </a:moveTo>
                <a:lnTo>
                  <a:pt x="456837" y="55753"/>
                </a:lnTo>
                <a:lnTo>
                  <a:pt x="471424" y="64262"/>
                </a:lnTo>
                <a:lnTo>
                  <a:pt x="471424" y="47244"/>
                </a:lnTo>
                <a:close/>
              </a:path>
              <a:path w="496570" h="111760">
                <a:moveTo>
                  <a:pt x="475234" y="47244"/>
                </a:moveTo>
                <a:lnTo>
                  <a:pt x="471424" y="47244"/>
                </a:lnTo>
                <a:lnTo>
                  <a:pt x="471424" y="64262"/>
                </a:lnTo>
                <a:lnTo>
                  <a:pt x="475234" y="64262"/>
                </a:lnTo>
                <a:lnTo>
                  <a:pt x="475234" y="47244"/>
                </a:lnTo>
                <a:close/>
              </a:path>
              <a:path w="496570" h="111760">
                <a:moveTo>
                  <a:pt x="455422" y="54927"/>
                </a:moveTo>
                <a:lnTo>
                  <a:pt x="455422" y="56578"/>
                </a:lnTo>
                <a:lnTo>
                  <a:pt x="456837" y="55753"/>
                </a:lnTo>
                <a:lnTo>
                  <a:pt x="455422" y="54927"/>
                </a:lnTo>
                <a:close/>
              </a:path>
              <a:path w="496570" h="111760">
                <a:moveTo>
                  <a:pt x="475234" y="45847"/>
                </a:moveTo>
                <a:lnTo>
                  <a:pt x="455422" y="45847"/>
                </a:lnTo>
                <a:lnTo>
                  <a:pt x="455422" y="54927"/>
                </a:lnTo>
                <a:lnTo>
                  <a:pt x="456837" y="55753"/>
                </a:lnTo>
                <a:lnTo>
                  <a:pt x="471424" y="47244"/>
                </a:lnTo>
                <a:lnTo>
                  <a:pt x="475234" y="47244"/>
                </a:lnTo>
                <a:lnTo>
                  <a:pt x="475234" y="45847"/>
                </a:lnTo>
                <a:close/>
              </a:path>
              <a:path w="496570" h="111760">
                <a:moveTo>
                  <a:pt x="400431" y="0"/>
                </a:moveTo>
                <a:lnTo>
                  <a:pt x="394335" y="1524"/>
                </a:lnTo>
                <a:lnTo>
                  <a:pt x="391667" y="6350"/>
                </a:lnTo>
                <a:lnTo>
                  <a:pt x="388874" y="11049"/>
                </a:lnTo>
                <a:lnTo>
                  <a:pt x="390398" y="17145"/>
                </a:lnTo>
                <a:lnTo>
                  <a:pt x="395224" y="19812"/>
                </a:lnTo>
                <a:lnTo>
                  <a:pt x="455422" y="54927"/>
                </a:lnTo>
                <a:lnTo>
                  <a:pt x="455422" y="45847"/>
                </a:lnTo>
                <a:lnTo>
                  <a:pt x="479053" y="45847"/>
                </a:lnTo>
                <a:lnTo>
                  <a:pt x="405129" y="2794"/>
                </a:lnTo>
                <a:lnTo>
                  <a:pt x="400431" y="0"/>
                </a:lnTo>
                <a:close/>
              </a:path>
            </a:pathLst>
          </a:custGeom>
          <a:solidFill>
            <a:srgbClr val="000000"/>
          </a:solidFill>
        </p:spPr>
        <p:txBody>
          <a:bodyPr wrap="square" lIns="0" tIns="0" rIns="0" bIns="0" rtlCol="0"/>
          <a:lstStyle/>
          <a:p>
            <a:endParaRPr/>
          </a:p>
        </p:txBody>
      </p:sp>
      <p:sp>
        <p:nvSpPr>
          <p:cNvPr id="22" name="object 22"/>
          <p:cNvSpPr/>
          <p:nvPr/>
        </p:nvSpPr>
        <p:spPr>
          <a:xfrm>
            <a:off x="7104506" y="3100577"/>
            <a:ext cx="114935" cy="294640"/>
          </a:xfrm>
          <a:custGeom>
            <a:avLst/>
            <a:gdLst/>
            <a:ahLst/>
            <a:cxnLst/>
            <a:rect l="l" t="t" r="r" b="b"/>
            <a:pathLst>
              <a:path w="114934" h="294639">
                <a:moveTo>
                  <a:pt x="48768" y="98551"/>
                </a:moveTo>
                <a:lnTo>
                  <a:pt x="48133" y="118363"/>
                </a:lnTo>
                <a:lnTo>
                  <a:pt x="67945" y="118872"/>
                </a:lnTo>
                <a:lnTo>
                  <a:pt x="68579" y="99060"/>
                </a:lnTo>
                <a:lnTo>
                  <a:pt x="48768" y="98551"/>
                </a:lnTo>
                <a:close/>
              </a:path>
              <a:path w="114934" h="294639">
                <a:moveTo>
                  <a:pt x="60414" y="39436"/>
                </a:moveTo>
                <a:lnTo>
                  <a:pt x="94488" y="101854"/>
                </a:lnTo>
                <a:lnTo>
                  <a:pt x="97027" y="106552"/>
                </a:lnTo>
                <a:lnTo>
                  <a:pt x="103124" y="108331"/>
                </a:lnTo>
                <a:lnTo>
                  <a:pt x="107950" y="105791"/>
                </a:lnTo>
                <a:lnTo>
                  <a:pt x="112649" y="103124"/>
                </a:lnTo>
                <a:lnTo>
                  <a:pt x="114426" y="97155"/>
                </a:lnTo>
                <a:lnTo>
                  <a:pt x="111887" y="92329"/>
                </a:lnTo>
                <a:lnTo>
                  <a:pt x="83175" y="39750"/>
                </a:lnTo>
                <a:lnTo>
                  <a:pt x="70231" y="39750"/>
                </a:lnTo>
                <a:lnTo>
                  <a:pt x="60414" y="39436"/>
                </a:lnTo>
                <a:close/>
              </a:path>
              <a:path w="114934" h="294639">
                <a:moveTo>
                  <a:pt x="61468" y="0"/>
                </a:moveTo>
                <a:lnTo>
                  <a:pt x="5842" y="89281"/>
                </a:lnTo>
                <a:lnTo>
                  <a:pt x="3048" y="93852"/>
                </a:lnTo>
                <a:lnTo>
                  <a:pt x="4445" y="99949"/>
                </a:lnTo>
                <a:lnTo>
                  <a:pt x="9017" y="102870"/>
                </a:lnTo>
                <a:lnTo>
                  <a:pt x="13716" y="105791"/>
                </a:lnTo>
                <a:lnTo>
                  <a:pt x="19812" y="104394"/>
                </a:lnTo>
                <a:lnTo>
                  <a:pt x="60283" y="39432"/>
                </a:lnTo>
                <a:lnTo>
                  <a:pt x="50419" y="39116"/>
                </a:lnTo>
                <a:lnTo>
                  <a:pt x="51053" y="19304"/>
                </a:lnTo>
                <a:lnTo>
                  <a:pt x="72009" y="19304"/>
                </a:lnTo>
                <a:lnTo>
                  <a:pt x="61468" y="0"/>
                </a:lnTo>
                <a:close/>
              </a:path>
              <a:path w="114934" h="294639">
                <a:moveTo>
                  <a:pt x="49911" y="58927"/>
                </a:moveTo>
                <a:lnTo>
                  <a:pt x="49275" y="78739"/>
                </a:lnTo>
                <a:lnTo>
                  <a:pt x="69088" y="79248"/>
                </a:lnTo>
                <a:lnTo>
                  <a:pt x="69723" y="59562"/>
                </a:lnTo>
                <a:lnTo>
                  <a:pt x="49911" y="58927"/>
                </a:lnTo>
                <a:close/>
              </a:path>
              <a:path w="114934" h="294639">
                <a:moveTo>
                  <a:pt x="70723" y="24384"/>
                </a:moveTo>
                <a:lnTo>
                  <a:pt x="52197" y="24384"/>
                </a:lnTo>
                <a:lnTo>
                  <a:pt x="69342" y="24892"/>
                </a:lnTo>
                <a:lnTo>
                  <a:pt x="60480" y="39116"/>
                </a:lnTo>
                <a:lnTo>
                  <a:pt x="60414" y="39436"/>
                </a:lnTo>
                <a:lnTo>
                  <a:pt x="70231" y="39750"/>
                </a:lnTo>
                <a:lnTo>
                  <a:pt x="70723" y="24384"/>
                </a:lnTo>
                <a:close/>
              </a:path>
              <a:path w="114934" h="294639">
                <a:moveTo>
                  <a:pt x="72009" y="19304"/>
                </a:moveTo>
                <a:lnTo>
                  <a:pt x="51053" y="19304"/>
                </a:lnTo>
                <a:lnTo>
                  <a:pt x="70866" y="19938"/>
                </a:lnTo>
                <a:lnTo>
                  <a:pt x="70231" y="39750"/>
                </a:lnTo>
                <a:lnTo>
                  <a:pt x="83175" y="39750"/>
                </a:lnTo>
                <a:lnTo>
                  <a:pt x="72009" y="19304"/>
                </a:lnTo>
                <a:close/>
              </a:path>
              <a:path w="114934" h="294639">
                <a:moveTo>
                  <a:pt x="60351" y="39322"/>
                </a:moveTo>
                <a:close/>
              </a:path>
              <a:path w="114934" h="294639">
                <a:moveTo>
                  <a:pt x="51053" y="19304"/>
                </a:moveTo>
                <a:lnTo>
                  <a:pt x="50419" y="39116"/>
                </a:lnTo>
                <a:lnTo>
                  <a:pt x="60283" y="39432"/>
                </a:lnTo>
                <a:lnTo>
                  <a:pt x="60239" y="39116"/>
                </a:lnTo>
                <a:lnTo>
                  <a:pt x="52197" y="24384"/>
                </a:lnTo>
                <a:lnTo>
                  <a:pt x="70723" y="24384"/>
                </a:lnTo>
                <a:lnTo>
                  <a:pt x="70866" y="19938"/>
                </a:lnTo>
                <a:lnTo>
                  <a:pt x="51053" y="19304"/>
                </a:lnTo>
                <a:close/>
              </a:path>
              <a:path w="114934" h="294639">
                <a:moveTo>
                  <a:pt x="52197" y="24384"/>
                </a:moveTo>
                <a:lnTo>
                  <a:pt x="60351" y="39322"/>
                </a:lnTo>
                <a:lnTo>
                  <a:pt x="69342" y="24892"/>
                </a:lnTo>
                <a:lnTo>
                  <a:pt x="52197" y="24384"/>
                </a:lnTo>
                <a:close/>
              </a:path>
              <a:path w="114934" h="294639">
                <a:moveTo>
                  <a:pt x="47625" y="138175"/>
                </a:moveTo>
                <a:lnTo>
                  <a:pt x="46990" y="157987"/>
                </a:lnTo>
                <a:lnTo>
                  <a:pt x="66801" y="158496"/>
                </a:lnTo>
                <a:lnTo>
                  <a:pt x="67437" y="138684"/>
                </a:lnTo>
                <a:lnTo>
                  <a:pt x="47625" y="138175"/>
                </a:lnTo>
                <a:close/>
              </a:path>
              <a:path w="114934" h="294639">
                <a:moveTo>
                  <a:pt x="11429" y="185674"/>
                </a:moveTo>
                <a:lnTo>
                  <a:pt x="6603" y="188341"/>
                </a:lnTo>
                <a:lnTo>
                  <a:pt x="1777" y="190881"/>
                </a:lnTo>
                <a:lnTo>
                  <a:pt x="0" y="196976"/>
                </a:lnTo>
                <a:lnTo>
                  <a:pt x="2667" y="201675"/>
                </a:lnTo>
                <a:lnTo>
                  <a:pt x="52959" y="294132"/>
                </a:lnTo>
                <a:lnTo>
                  <a:pt x="65063" y="274700"/>
                </a:lnTo>
                <a:lnTo>
                  <a:pt x="63373" y="274700"/>
                </a:lnTo>
                <a:lnTo>
                  <a:pt x="43688" y="274193"/>
                </a:lnTo>
                <a:lnTo>
                  <a:pt x="44069" y="256921"/>
                </a:lnTo>
                <a:lnTo>
                  <a:pt x="52768" y="256921"/>
                </a:lnTo>
                <a:lnTo>
                  <a:pt x="54093" y="254797"/>
                </a:lnTo>
                <a:lnTo>
                  <a:pt x="20066" y="192277"/>
                </a:lnTo>
                <a:lnTo>
                  <a:pt x="17399" y="187451"/>
                </a:lnTo>
                <a:lnTo>
                  <a:pt x="11429" y="185674"/>
                </a:lnTo>
                <a:close/>
              </a:path>
              <a:path w="114934" h="294639">
                <a:moveTo>
                  <a:pt x="44069" y="256921"/>
                </a:moveTo>
                <a:lnTo>
                  <a:pt x="43688" y="274193"/>
                </a:lnTo>
                <a:lnTo>
                  <a:pt x="63373" y="274700"/>
                </a:lnTo>
                <a:lnTo>
                  <a:pt x="63519" y="269748"/>
                </a:lnTo>
                <a:lnTo>
                  <a:pt x="62229" y="269748"/>
                </a:lnTo>
                <a:lnTo>
                  <a:pt x="45085" y="269239"/>
                </a:lnTo>
                <a:lnTo>
                  <a:pt x="52598" y="257194"/>
                </a:lnTo>
                <a:lnTo>
                  <a:pt x="44069" y="256921"/>
                </a:lnTo>
                <a:close/>
              </a:path>
              <a:path w="114934" h="294639">
                <a:moveTo>
                  <a:pt x="100711" y="188341"/>
                </a:moveTo>
                <a:lnTo>
                  <a:pt x="94615" y="189737"/>
                </a:lnTo>
                <a:lnTo>
                  <a:pt x="91821" y="194310"/>
                </a:lnTo>
                <a:lnTo>
                  <a:pt x="54093" y="254797"/>
                </a:lnTo>
                <a:lnTo>
                  <a:pt x="55447" y="257285"/>
                </a:lnTo>
                <a:lnTo>
                  <a:pt x="63881" y="257556"/>
                </a:lnTo>
                <a:lnTo>
                  <a:pt x="63373" y="274700"/>
                </a:lnTo>
                <a:lnTo>
                  <a:pt x="65063" y="274700"/>
                </a:lnTo>
                <a:lnTo>
                  <a:pt x="111506" y="200151"/>
                </a:lnTo>
                <a:lnTo>
                  <a:pt x="110109" y="194056"/>
                </a:lnTo>
                <a:lnTo>
                  <a:pt x="105410" y="191135"/>
                </a:lnTo>
                <a:lnTo>
                  <a:pt x="100711" y="188341"/>
                </a:lnTo>
                <a:close/>
              </a:path>
              <a:path w="114934" h="294639">
                <a:moveTo>
                  <a:pt x="52598" y="257194"/>
                </a:moveTo>
                <a:lnTo>
                  <a:pt x="45085" y="269239"/>
                </a:lnTo>
                <a:lnTo>
                  <a:pt x="62229" y="269748"/>
                </a:lnTo>
                <a:lnTo>
                  <a:pt x="55447" y="257285"/>
                </a:lnTo>
                <a:lnTo>
                  <a:pt x="52598" y="257194"/>
                </a:lnTo>
                <a:close/>
              </a:path>
              <a:path w="114934" h="294639">
                <a:moveTo>
                  <a:pt x="55447" y="257285"/>
                </a:moveTo>
                <a:lnTo>
                  <a:pt x="62229" y="269748"/>
                </a:lnTo>
                <a:lnTo>
                  <a:pt x="63519" y="269748"/>
                </a:lnTo>
                <a:lnTo>
                  <a:pt x="63881" y="257556"/>
                </a:lnTo>
                <a:lnTo>
                  <a:pt x="55447" y="257285"/>
                </a:lnTo>
                <a:close/>
              </a:path>
              <a:path w="114934" h="294639">
                <a:moveTo>
                  <a:pt x="54093" y="254797"/>
                </a:moveTo>
                <a:lnTo>
                  <a:pt x="52598" y="257194"/>
                </a:lnTo>
                <a:lnTo>
                  <a:pt x="55447" y="257285"/>
                </a:lnTo>
                <a:lnTo>
                  <a:pt x="54093" y="254797"/>
                </a:lnTo>
                <a:close/>
              </a:path>
              <a:path w="114934" h="294639">
                <a:moveTo>
                  <a:pt x="52768" y="256921"/>
                </a:moveTo>
                <a:lnTo>
                  <a:pt x="44069" y="256921"/>
                </a:lnTo>
                <a:lnTo>
                  <a:pt x="52598" y="257194"/>
                </a:lnTo>
                <a:lnTo>
                  <a:pt x="52768" y="256921"/>
                </a:lnTo>
                <a:close/>
              </a:path>
              <a:path w="114934" h="294639">
                <a:moveTo>
                  <a:pt x="45339" y="217297"/>
                </a:moveTo>
                <a:lnTo>
                  <a:pt x="44703" y="237109"/>
                </a:lnTo>
                <a:lnTo>
                  <a:pt x="64516" y="237744"/>
                </a:lnTo>
                <a:lnTo>
                  <a:pt x="65024" y="217932"/>
                </a:lnTo>
                <a:lnTo>
                  <a:pt x="45339" y="217297"/>
                </a:lnTo>
                <a:close/>
              </a:path>
              <a:path w="114934" h="294639">
                <a:moveTo>
                  <a:pt x="46482" y="177800"/>
                </a:moveTo>
                <a:lnTo>
                  <a:pt x="45847" y="197485"/>
                </a:lnTo>
                <a:lnTo>
                  <a:pt x="65659" y="198120"/>
                </a:lnTo>
                <a:lnTo>
                  <a:pt x="66294" y="178308"/>
                </a:lnTo>
                <a:lnTo>
                  <a:pt x="46482" y="177800"/>
                </a:lnTo>
                <a:close/>
              </a:path>
            </a:pathLst>
          </a:custGeom>
          <a:solidFill>
            <a:srgbClr val="000000"/>
          </a:solidFill>
        </p:spPr>
        <p:txBody>
          <a:bodyPr wrap="square" lIns="0" tIns="0" rIns="0" bIns="0" rtlCol="0"/>
          <a:lstStyle/>
          <a:p>
            <a:endParaRPr/>
          </a:p>
        </p:txBody>
      </p:sp>
      <p:sp>
        <p:nvSpPr>
          <p:cNvPr id="23" name="object 23"/>
          <p:cNvSpPr txBox="1"/>
          <p:nvPr/>
        </p:nvSpPr>
        <p:spPr>
          <a:xfrm>
            <a:off x="4728717" y="1630172"/>
            <a:ext cx="122555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Model</a:t>
            </a:r>
            <a:r>
              <a:rPr sz="1400" b="1" spc="-50" dirty="0">
                <a:latin typeface="Segoe UI Semibold"/>
                <a:cs typeface="Segoe UI Semibold"/>
              </a:rPr>
              <a:t> </a:t>
            </a:r>
            <a:r>
              <a:rPr sz="1400" b="1" spc="-5" dirty="0">
                <a:latin typeface="Segoe UI Semibold"/>
                <a:cs typeface="Segoe UI Semibold"/>
              </a:rPr>
              <a:t>training</a:t>
            </a:r>
            <a:endParaRPr sz="1400">
              <a:latin typeface="Segoe UI Semibold"/>
              <a:cs typeface="Segoe UI Semibold"/>
            </a:endParaRPr>
          </a:p>
        </p:txBody>
      </p:sp>
      <p:sp>
        <p:nvSpPr>
          <p:cNvPr id="24" name="object 24"/>
          <p:cNvSpPr txBox="1"/>
          <p:nvPr/>
        </p:nvSpPr>
        <p:spPr>
          <a:xfrm>
            <a:off x="2826766" y="3125470"/>
            <a:ext cx="153416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Long-term</a:t>
            </a:r>
            <a:r>
              <a:rPr sz="1400" b="1" spc="-60"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25" name="object 25"/>
          <p:cNvSpPr txBox="1"/>
          <p:nvPr/>
        </p:nvSpPr>
        <p:spPr>
          <a:xfrm>
            <a:off x="7490206" y="3108198"/>
            <a:ext cx="13157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Data</a:t>
            </a:r>
            <a:r>
              <a:rPr sz="1400" b="1" spc="-95" dirty="0">
                <a:latin typeface="Segoe UI Semibold"/>
                <a:cs typeface="Segoe UI Semibold"/>
              </a:rPr>
              <a:t> </a:t>
            </a:r>
            <a:r>
              <a:rPr sz="1400" b="1" spc="-5" dirty="0">
                <a:latin typeface="Segoe UI Semibold"/>
                <a:cs typeface="Segoe UI Semibold"/>
              </a:rPr>
              <a:t>processing</a:t>
            </a:r>
            <a:endParaRPr sz="1400">
              <a:latin typeface="Segoe UI Semibold"/>
              <a:cs typeface="Segoe UI Semibold"/>
            </a:endParaRPr>
          </a:p>
        </p:txBody>
      </p:sp>
      <p:sp>
        <p:nvSpPr>
          <p:cNvPr id="26" name="object 26"/>
          <p:cNvSpPr/>
          <p:nvPr/>
        </p:nvSpPr>
        <p:spPr>
          <a:xfrm>
            <a:off x="1565910" y="3724528"/>
            <a:ext cx="233552" cy="111506"/>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2049904" y="3655609"/>
            <a:ext cx="367563" cy="454618"/>
          </a:xfrm>
          <a:prstGeom prst="rect">
            <a:avLst/>
          </a:prstGeom>
          <a:blipFill>
            <a:blip r:embed="rId5" cstate="print"/>
            <a:stretch>
              <a:fillRect/>
            </a:stretch>
          </a:blipFill>
        </p:spPr>
        <p:txBody>
          <a:bodyPr wrap="square" lIns="0" tIns="0" rIns="0" bIns="0" rtlCol="0"/>
          <a:lstStyle/>
          <a:p>
            <a:endParaRPr/>
          </a:p>
        </p:txBody>
      </p:sp>
      <p:sp>
        <p:nvSpPr>
          <p:cNvPr id="28" name="object 28"/>
          <p:cNvSpPr txBox="1"/>
          <p:nvPr/>
        </p:nvSpPr>
        <p:spPr>
          <a:xfrm>
            <a:off x="5810503" y="4146930"/>
            <a:ext cx="732155" cy="299720"/>
          </a:xfrm>
          <a:prstGeom prst="rect">
            <a:avLst/>
          </a:prstGeom>
        </p:spPr>
        <p:txBody>
          <a:bodyPr vert="horz" wrap="square" lIns="0" tIns="12700" rIns="0" bIns="0" rtlCol="0">
            <a:spAutoFit/>
          </a:bodyPr>
          <a:lstStyle/>
          <a:p>
            <a:pPr marL="12700" marR="5080" indent="59690">
              <a:lnSpc>
                <a:spcPct val="100000"/>
              </a:lnSpc>
              <a:spcBef>
                <a:spcPts val="100"/>
              </a:spcBef>
            </a:pPr>
            <a:r>
              <a:rPr sz="900" spc="-5" dirty="0">
                <a:latin typeface="Segoe UI"/>
                <a:cs typeface="Segoe UI"/>
              </a:rPr>
              <a:t>Azure Data  Lake</a:t>
            </a:r>
            <a:r>
              <a:rPr sz="900" spc="-25" dirty="0">
                <a:latin typeface="Segoe UI"/>
                <a:cs typeface="Segoe UI"/>
              </a:rPr>
              <a:t> </a:t>
            </a:r>
            <a:r>
              <a:rPr sz="900" spc="-10" dirty="0">
                <a:latin typeface="Segoe UI"/>
                <a:cs typeface="Segoe UI"/>
              </a:rPr>
              <a:t>Analytics</a:t>
            </a:r>
            <a:endParaRPr sz="900">
              <a:latin typeface="Segoe UI"/>
              <a:cs typeface="Segoe UI"/>
            </a:endParaRPr>
          </a:p>
        </p:txBody>
      </p:sp>
      <p:sp>
        <p:nvSpPr>
          <p:cNvPr id="29" name="object 29"/>
          <p:cNvSpPr/>
          <p:nvPr/>
        </p:nvSpPr>
        <p:spPr>
          <a:xfrm>
            <a:off x="3328415" y="2127504"/>
            <a:ext cx="475488" cy="475488"/>
          </a:xfrm>
          <a:prstGeom prst="rect">
            <a:avLst/>
          </a:prstGeom>
          <a:blipFill>
            <a:blip r:embed="rId6" cstate="print"/>
            <a:stretch>
              <a:fillRect/>
            </a:stretch>
          </a:blipFill>
        </p:spPr>
        <p:txBody>
          <a:bodyPr wrap="square" lIns="0" tIns="0" rIns="0" bIns="0" rtlCol="0"/>
          <a:lstStyle/>
          <a:p>
            <a:endParaRPr/>
          </a:p>
        </p:txBody>
      </p:sp>
      <p:sp>
        <p:nvSpPr>
          <p:cNvPr id="30" name="object 30"/>
          <p:cNvSpPr txBox="1"/>
          <p:nvPr/>
        </p:nvSpPr>
        <p:spPr>
          <a:xfrm>
            <a:off x="3335273" y="2678048"/>
            <a:ext cx="478790" cy="286385"/>
          </a:xfrm>
          <a:prstGeom prst="rect">
            <a:avLst/>
          </a:prstGeom>
        </p:spPr>
        <p:txBody>
          <a:bodyPr vert="horz" wrap="square" lIns="0" tIns="28575" rIns="0" bIns="0" rtlCol="0">
            <a:spAutoFit/>
          </a:bodyPr>
          <a:lstStyle/>
          <a:p>
            <a:pPr marL="83820" marR="5080" indent="-71755">
              <a:lnSpc>
                <a:spcPts val="969"/>
              </a:lnSpc>
              <a:spcBef>
                <a:spcPts val="225"/>
              </a:spcBef>
            </a:pPr>
            <a:r>
              <a:rPr sz="900" spc="-25" dirty="0">
                <a:latin typeface="Segoe UI"/>
                <a:cs typeface="Segoe UI"/>
              </a:rPr>
              <a:t>Azure</a:t>
            </a:r>
            <a:r>
              <a:rPr sz="900" spc="-135" dirty="0">
                <a:latin typeface="Segoe UI"/>
                <a:cs typeface="Segoe UI"/>
              </a:rPr>
              <a:t> </a:t>
            </a:r>
            <a:r>
              <a:rPr sz="900" spc="-15" dirty="0">
                <a:latin typeface="Segoe UI"/>
                <a:cs typeface="Segoe UI"/>
              </a:rPr>
              <a:t>ML  </a:t>
            </a:r>
            <a:r>
              <a:rPr sz="900" spc="-25" dirty="0">
                <a:latin typeface="Segoe UI"/>
                <a:cs typeface="Segoe UI"/>
              </a:rPr>
              <a:t>Studio</a:t>
            </a:r>
            <a:endParaRPr sz="900">
              <a:latin typeface="Segoe UI"/>
              <a:cs typeface="Segoe UI"/>
            </a:endParaRPr>
          </a:p>
        </p:txBody>
      </p:sp>
      <p:sp>
        <p:nvSpPr>
          <p:cNvPr id="31" name="object 31"/>
          <p:cNvSpPr/>
          <p:nvPr/>
        </p:nvSpPr>
        <p:spPr>
          <a:xfrm>
            <a:off x="4218432" y="2127504"/>
            <a:ext cx="475488" cy="475488"/>
          </a:xfrm>
          <a:prstGeom prst="rect">
            <a:avLst/>
          </a:prstGeom>
          <a:blipFill>
            <a:blip r:embed="rId7" cstate="print"/>
            <a:stretch>
              <a:fillRect/>
            </a:stretch>
          </a:blipFill>
        </p:spPr>
        <p:txBody>
          <a:bodyPr wrap="square" lIns="0" tIns="0" rIns="0" bIns="0" rtlCol="0"/>
          <a:lstStyle/>
          <a:p>
            <a:endParaRPr/>
          </a:p>
        </p:txBody>
      </p:sp>
      <p:sp>
        <p:nvSpPr>
          <p:cNvPr id="32" name="object 32"/>
          <p:cNvSpPr txBox="1"/>
          <p:nvPr/>
        </p:nvSpPr>
        <p:spPr>
          <a:xfrm>
            <a:off x="5893053" y="2678048"/>
            <a:ext cx="823594" cy="286385"/>
          </a:xfrm>
          <a:prstGeom prst="rect">
            <a:avLst/>
          </a:prstGeom>
        </p:spPr>
        <p:txBody>
          <a:bodyPr vert="horz" wrap="square" lIns="0" tIns="28575" rIns="0" bIns="0" rtlCol="0">
            <a:spAutoFit/>
          </a:bodyPr>
          <a:lstStyle/>
          <a:p>
            <a:pPr marL="12700" marR="5080" indent="141605">
              <a:lnSpc>
                <a:spcPts val="969"/>
              </a:lnSpc>
              <a:spcBef>
                <a:spcPts val="225"/>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33" name="object 33"/>
          <p:cNvSpPr txBox="1"/>
          <p:nvPr/>
        </p:nvSpPr>
        <p:spPr>
          <a:xfrm>
            <a:off x="4897882" y="2692400"/>
            <a:ext cx="824230" cy="286385"/>
          </a:xfrm>
          <a:prstGeom prst="rect">
            <a:avLst/>
          </a:prstGeom>
        </p:spPr>
        <p:txBody>
          <a:bodyPr vert="horz" wrap="square" lIns="0" tIns="28575" rIns="0" bIns="0" rtlCol="0">
            <a:spAutoFit/>
          </a:bodyPr>
          <a:lstStyle/>
          <a:p>
            <a:pPr marL="156845" marR="5080" indent="-144780">
              <a:lnSpc>
                <a:spcPts val="969"/>
              </a:lnSpc>
              <a:spcBef>
                <a:spcPts val="225"/>
              </a:spcBef>
            </a:pPr>
            <a:r>
              <a:rPr sz="900" spc="-25" dirty="0">
                <a:latin typeface="Segoe UI"/>
                <a:cs typeface="Segoe UI"/>
              </a:rPr>
              <a:t>Azure</a:t>
            </a:r>
            <a:r>
              <a:rPr sz="900" spc="-100" dirty="0">
                <a:latin typeface="Segoe UI"/>
                <a:cs typeface="Segoe UI"/>
              </a:rPr>
              <a:t> </a:t>
            </a:r>
            <a:r>
              <a:rPr sz="900" spc="-30" dirty="0">
                <a:latin typeface="Segoe UI"/>
                <a:cs typeface="Segoe UI"/>
              </a:rPr>
              <a:t>Databricks  </a:t>
            </a:r>
            <a:r>
              <a:rPr sz="900" spc="-25" dirty="0">
                <a:latin typeface="Segoe UI"/>
                <a:cs typeface="Segoe UI"/>
              </a:rPr>
              <a:t>(Spark</a:t>
            </a:r>
            <a:r>
              <a:rPr sz="900" spc="-95" dirty="0">
                <a:latin typeface="Segoe UI"/>
                <a:cs typeface="Segoe UI"/>
              </a:rPr>
              <a:t> </a:t>
            </a:r>
            <a:r>
              <a:rPr sz="900" spc="-20" dirty="0">
                <a:latin typeface="Segoe UI"/>
                <a:cs typeface="Segoe UI"/>
              </a:rPr>
              <a:t>ML)</a:t>
            </a:r>
            <a:endParaRPr sz="900">
              <a:latin typeface="Segoe UI"/>
              <a:cs typeface="Segoe UI"/>
            </a:endParaRPr>
          </a:p>
        </p:txBody>
      </p:sp>
      <p:sp>
        <p:nvSpPr>
          <p:cNvPr id="34" name="object 34"/>
          <p:cNvSpPr txBox="1"/>
          <p:nvPr/>
        </p:nvSpPr>
        <p:spPr>
          <a:xfrm>
            <a:off x="6882510" y="2675382"/>
            <a:ext cx="634365" cy="286385"/>
          </a:xfrm>
          <a:prstGeom prst="rect">
            <a:avLst/>
          </a:prstGeom>
        </p:spPr>
        <p:txBody>
          <a:bodyPr vert="horz" wrap="square" lIns="0" tIns="28575" rIns="0" bIns="0" rtlCol="0">
            <a:spAutoFit/>
          </a:bodyPr>
          <a:lstStyle/>
          <a:p>
            <a:pPr marL="230504" marR="5080" indent="-218440">
              <a:lnSpc>
                <a:spcPts val="969"/>
              </a:lnSpc>
              <a:spcBef>
                <a:spcPts val="225"/>
              </a:spcBef>
            </a:pPr>
            <a:r>
              <a:rPr sz="900" spc="-20" dirty="0">
                <a:latin typeface="Segoe UI"/>
                <a:cs typeface="Segoe UI"/>
              </a:rPr>
              <a:t>Data</a:t>
            </a:r>
            <a:r>
              <a:rPr sz="900" spc="-140" dirty="0">
                <a:latin typeface="Segoe UI"/>
                <a:cs typeface="Segoe UI"/>
              </a:rPr>
              <a:t> </a:t>
            </a:r>
            <a:r>
              <a:rPr sz="900" spc="-25" dirty="0">
                <a:latin typeface="Segoe UI"/>
                <a:cs typeface="Segoe UI"/>
              </a:rPr>
              <a:t>Science  </a:t>
            </a:r>
            <a:r>
              <a:rPr sz="900" spc="-20" dirty="0">
                <a:latin typeface="Segoe UI"/>
                <a:cs typeface="Segoe UI"/>
              </a:rPr>
              <a:t>VM</a:t>
            </a:r>
            <a:endParaRPr sz="900">
              <a:latin typeface="Segoe UI"/>
              <a:cs typeface="Segoe UI"/>
            </a:endParaRPr>
          </a:p>
        </p:txBody>
      </p:sp>
      <p:sp>
        <p:nvSpPr>
          <p:cNvPr id="35" name="object 35"/>
          <p:cNvSpPr txBox="1"/>
          <p:nvPr/>
        </p:nvSpPr>
        <p:spPr>
          <a:xfrm>
            <a:off x="9393681" y="2870072"/>
            <a:ext cx="57594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Cosmos</a:t>
            </a:r>
            <a:r>
              <a:rPr sz="900" spc="-125" dirty="0">
                <a:latin typeface="Segoe UI"/>
                <a:cs typeface="Segoe UI"/>
              </a:rPr>
              <a:t> </a:t>
            </a:r>
            <a:r>
              <a:rPr sz="900" spc="-10" dirty="0">
                <a:latin typeface="Segoe UI"/>
                <a:cs typeface="Segoe UI"/>
              </a:rPr>
              <a:t>DB</a:t>
            </a:r>
            <a:endParaRPr sz="900">
              <a:latin typeface="Segoe UI"/>
              <a:cs typeface="Segoe UI"/>
            </a:endParaRPr>
          </a:p>
        </p:txBody>
      </p:sp>
      <p:sp>
        <p:nvSpPr>
          <p:cNvPr id="36" name="object 36"/>
          <p:cNvSpPr/>
          <p:nvPr/>
        </p:nvSpPr>
        <p:spPr>
          <a:xfrm>
            <a:off x="9210293" y="1930145"/>
            <a:ext cx="998219" cy="4078604"/>
          </a:xfrm>
          <a:custGeom>
            <a:avLst/>
            <a:gdLst/>
            <a:ahLst/>
            <a:cxnLst/>
            <a:rect l="l" t="t" r="r" b="b"/>
            <a:pathLst>
              <a:path w="998220" h="4078604">
                <a:moveTo>
                  <a:pt x="0" y="166369"/>
                </a:moveTo>
                <a:lnTo>
                  <a:pt x="5947" y="122164"/>
                </a:lnTo>
                <a:lnTo>
                  <a:pt x="22728" y="82427"/>
                </a:lnTo>
                <a:lnTo>
                  <a:pt x="48752" y="48752"/>
                </a:lnTo>
                <a:lnTo>
                  <a:pt x="82427" y="22728"/>
                </a:lnTo>
                <a:lnTo>
                  <a:pt x="122164" y="5947"/>
                </a:lnTo>
                <a:lnTo>
                  <a:pt x="166370" y="0"/>
                </a:lnTo>
                <a:lnTo>
                  <a:pt x="831850" y="0"/>
                </a:lnTo>
                <a:lnTo>
                  <a:pt x="876055" y="5947"/>
                </a:lnTo>
                <a:lnTo>
                  <a:pt x="915792" y="22728"/>
                </a:lnTo>
                <a:lnTo>
                  <a:pt x="949467" y="48752"/>
                </a:lnTo>
                <a:lnTo>
                  <a:pt x="975491" y="82427"/>
                </a:lnTo>
                <a:lnTo>
                  <a:pt x="992272" y="122164"/>
                </a:lnTo>
                <a:lnTo>
                  <a:pt x="998220" y="166369"/>
                </a:lnTo>
                <a:lnTo>
                  <a:pt x="998220" y="3911854"/>
                </a:lnTo>
                <a:lnTo>
                  <a:pt x="992272" y="3956082"/>
                </a:lnTo>
                <a:lnTo>
                  <a:pt x="975491" y="3995824"/>
                </a:lnTo>
                <a:lnTo>
                  <a:pt x="949467" y="4029495"/>
                </a:lnTo>
                <a:lnTo>
                  <a:pt x="915792" y="4055509"/>
                </a:lnTo>
                <a:lnTo>
                  <a:pt x="876055" y="4072281"/>
                </a:lnTo>
                <a:lnTo>
                  <a:pt x="831850" y="4078224"/>
                </a:lnTo>
                <a:lnTo>
                  <a:pt x="166370" y="4078224"/>
                </a:lnTo>
                <a:lnTo>
                  <a:pt x="122164" y="4072281"/>
                </a:lnTo>
                <a:lnTo>
                  <a:pt x="82427" y="4055509"/>
                </a:lnTo>
                <a:lnTo>
                  <a:pt x="48752" y="4029495"/>
                </a:lnTo>
                <a:lnTo>
                  <a:pt x="22728" y="3995824"/>
                </a:lnTo>
                <a:lnTo>
                  <a:pt x="5947" y="3956082"/>
                </a:lnTo>
                <a:lnTo>
                  <a:pt x="0" y="3911854"/>
                </a:lnTo>
                <a:lnTo>
                  <a:pt x="0" y="166369"/>
                </a:lnTo>
                <a:close/>
              </a:path>
            </a:pathLst>
          </a:custGeom>
          <a:ln w="19812">
            <a:solidFill>
              <a:srgbClr val="0078D6"/>
            </a:solidFill>
            <a:prstDash val="sysDot"/>
          </a:ln>
        </p:spPr>
        <p:txBody>
          <a:bodyPr wrap="square" lIns="0" tIns="0" rIns="0" bIns="0" rtlCol="0"/>
          <a:lstStyle/>
          <a:p>
            <a:endParaRPr/>
          </a:p>
        </p:txBody>
      </p:sp>
      <p:sp>
        <p:nvSpPr>
          <p:cNvPr id="37" name="object 37"/>
          <p:cNvSpPr txBox="1"/>
          <p:nvPr/>
        </p:nvSpPr>
        <p:spPr>
          <a:xfrm>
            <a:off x="9065514" y="1630172"/>
            <a:ext cx="129032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Segoe UI Semibold"/>
                <a:cs typeface="Segoe UI Semibold"/>
              </a:rPr>
              <a:t>Serving</a:t>
            </a:r>
            <a:r>
              <a:rPr sz="1400" b="1" spc="-75" dirty="0">
                <a:latin typeface="Segoe UI Semibold"/>
                <a:cs typeface="Segoe UI Semibold"/>
              </a:rPr>
              <a:t> </a:t>
            </a:r>
            <a:r>
              <a:rPr sz="1400" b="1" spc="-10" dirty="0">
                <a:latin typeface="Segoe UI Semibold"/>
                <a:cs typeface="Segoe UI Semibold"/>
              </a:rPr>
              <a:t>storage</a:t>
            </a:r>
            <a:endParaRPr sz="1400">
              <a:latin typeface="Segoe UI Semibold"/>
              <a:cs typeface="Segoe UI Semibold"/>
            </a:endParaRPr>
          </a:p>
        </p:txBody>
      </p:sp>
      <p:sp>
        <p:nvSpPr>
          <p:cNvPr id="38" name="object 38"/>
          <p:cNvSpPr/>
          <p:nvPr/>
        </p:nvSpPr>
        <p:spPr>
          <a:xfrm>
            <a:off x="9459468" y="2318004"/>
            <a:ext cx="530351" cy="475488"/>
          </a:xfrm>
          <a:prstGeom prst="rect">
            <a:avLst/>
          </a:prstGeom>
          <a:blipFill>
            <a:blip r:embed="rId8" cstate="print"/>
            <a:stretch>
              <a:fillRect/>
            </a:stretch>
          </a:blipFill>
        </p:spPr>
        <p:txBody>
          <a:bodyPr wrap="square" lIns="0" tIns="0" rIns="0" bIns="0" rtlCol="0"/>
          <a:lstStyle/>
          <a:p>
            <a:endParaRPr/>
          </a:p>
        </p:txBody>
      </p:sp>
      <p:sp>
        <p:nvSpPr>
          <p:cNvPr id="39" name="object 39"/>
          <p:cNvSpPr/>
          <p:nvPr/>
        </p:nvSpPr>
        <p:spPr>
          <a:xfrm>
            <a:off x="6167628" y="2191511"/>
            <a:ext cx="180340" cy="413384"/>
          </a:xfrm>
          <a:custGeom>
            <a:avLst/>
            <a:gdLst/>
            <a:ahLst/>
            <a:cxnLst/>
            <a:rect l="l" t="t" r="r" b="b"/>
            <a:pathLst>
              <a:path w="180339" h="413385">
                <a:moveTo>
                  <a:pt x="179832" y="0"/>
                </a:moveTo>
                <a:lnTo>
                  <a:pt x="0" y="0"/>
                </a:lnTo>
                <a:lnTo>
                  <a:pt x="0" y="347472"/>
                </a:lnTo>
                <a:lnTo>
                  <a:pt x="14150" y="372800"/>
                </a:lnTo>
                <a:lnTo>
                  <a:pt x="52720" y="393604"/>
                </a:lnTo>
                <a:lnTo>
                  <a:pt x="109888" y="407693"/>
                </a:lnTo>
                <a:lnTo>
                  <a:pt x="179832" y="412876"/>
                </a:lnTo>
                <a:lnTo>
                  <a:pt x="179832" y="0"/>
                </a:lnTo>
                <a:close/>
              </a:path>
            </a:pathLst>
          </a:custGeom>
          <a:solidFill>
            <a:srgbClr val="3999C5"/>
          </a:solidFill>
        </p:spPr>
        <p:txBody>
          <a:bodyPr wrap="square" lIns="0" tIns="0" rIns="0" bIns="0" rtlCol="0"/>
          <a:lstStyle/>
          <a:p>
            <a:endParaRPr/>
          </a:p>
        </p:txBody>
      </p:sp>
      <p:sp>
        <p:nvSpPr>
          <p:cNvPr id="40" name="object 40"/>
          <p:cNvSpPr/>
          <p:nvPr/>
        </p:nvSpPr>
        <p:spPr>
          <a:xfrm>
            <a:off x="6344411" y="2191511"/>
            <a:ext cx="182245" cy="413384"/>
          </a:xfrm>
          <a:custGeom>
            <a:avLst/>
            <a:gdLst/>
            <a:ahLst/>
            <a:cxnLst/>
            <a:rect l="l" t="t" r="r" b="b"/>
            <a:pathLst>
              <a:path w="182245" h="413385">
                <a:moveTo>
                  <a:pt x="181863" y="0"/>
                </a:moveTo>
                <a:lnTo>
                  <a:pt x="0" y="0"/>
                </a:lnTo>
                <a:lnTo>
                  <a:pt x="0" y="413003"/>
                </a:lnTo>
                <a:lnTo>
                  <a:pt x="2666" y="413003"/>
                </a:lnTo>
                <a:lnTo>
                  <a:pt x="72457" y="407840"/>
                </a:lnTo>
                <a:lnTo>
                  <a:pt x="129412" y="393795"/>
                </a:lnTo>
                <a:lnTo>
                  <a:pt x="167794" y="373034"/>
                </a:lnTo>
                <a:lnTo>
                  <a:pt x="181863" y="347725"/>
                </a:lnTo>
                <a:lnTo>
                  <a:pt x="181863" y="0"/>
                </a:lnTo>
                <a:close/>
              </a:path>
            </a:pathLst>
          </a:custGeom>
          <a:solidFill>
            <a:srgbClr val="5AB4D9"/>
          </a:solidFill>
        </p:spPr>
        <p:txBody>
          <a:bodyPr wrap="square" lIns="0" tIns="0" rIns="0" bIns="0" rtlCol="0"/>
          <a:lstStyle/>
          <a:p>
            <a:endParaRPr/>
          </a:p>
        </p:txBody>
      </p:sp>
      <p:sp>
        <p:nvSpPr>
          <p:cNvPr id="41" name="object 41"/>
          <p:cNvSpPr/>
          <p:nvPr/>
        </p:nvSpPr>
        <p:spPr>
          <a:xfrm>
            <a:off x="6167628" y="2127504"/>
            <a:ext cx="359410" cy="128905"/>
          </a:xfrm>
          <a:custGeom>
            <a:avLst/>
            <a:gdLst/>
            <a:ahLst/>
            <a:cxnLst/>
            <a:rect l="l" t="t" r="r" b="b"/>
            <a:pathLst>
              <a:path w="359409" h="128905">
                <a:moveTo>
                  <a:pt x="179577" y="0"/>
                </a:moveTo>
                <a:lnTo>
                  <a:pt x="109728" y="5078"/>
                </a:lnTo>
                <a:lnTo>
                  <a:pt x="52641" y="18907"/>
                </a:lnTo>
                <a:lnTo>
                  <a:pt x="14128" y="39379"/>
                </a:lnTo>
                <a:lnTo>
                  <a:pt x="0" y="64388"/>
                </a:lnTo>
                <a:lnTo>
                  <a:pt x="14128" y="89471"/>
                </a:lnTo>
                <a:lnTo>
                  <a:pt x="52641" y="109982"/>
                </a:lnTo>
                <a:lnTo>
                  <a:pt x="109727" y="123825"/>
                </a:lnTo>
                <a:lnTo>
                  <a:pt x="179577" y="128905"/>
                </a:lnTo>
                <a:lnTo>
                  <a:pt x="249354" y="123807"/>
                </a:lnTo>
                <a:lnTo>
                  <a:pt x="306403" y="109934"/>
                </a:lnTo>
                <a:lnTo>
                  <a:pt x="344902" y="89417"/>
                </a:lnTo>
                <a:lnTo>
                  <a:pt x="359028" y="64388"/>
                </a:lnTo>
                <a:lnTo>
                  <a:pt x="344902" y="39165"/>
                </a:lnTo>
                <a:lnTo>
                  <a:pt x="306403" y="18716"/>
                </a:lnTo>
                <a:lnTo>
                  <a:pt x="249354" y="5006"/>
                </a:lnTo>
                <a:lnTo>
                  <a:pt x="179577" y="0"/>
                </a:lnTo>
                <a:close/>
              </a:path>
            </a:pathLst>
          </a:custGeom>
          <a:solidFill>
            <a:srgbClr val="FFFFFF"/>
          </a:solidFill>
        </p:spPr>
        <p:txBody>
          <a:bodyPr wrap="square" lIns="0" tIns="0" rIns="0" bIns="0" rtlCol="0"/>
          <a:lstStyle/>
          <a:p>
            <a:endParaRPr/>
          </a:p>
        </p:txBody>
      </p:sp>
      <p:sp>
        <p:nvSpPr>
          <p:cNvPr id="42" name="object 42"/>
          <p:cNvSpPr/>
          <p:nvPr/>
        </p:nvSpPr>
        <p:spPr>
          <a:xfrm>
            <a:off x="6204203" y="2144267"/>
            <a:ext cx="286385" cy="87630"/>
          </a:xfrm>
          <a:custGeom>
            <a:avLst/>
            <a:gdLst/>
            <a:ahLst/>
            <a:cxnLst/>
            <a:rect l="l" t="t" r="r" b="b"/>
            <a:pathLst>
              <a:path w="286385" h="87630">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43" name="object 43"/>
          <p:cNvSpPr/>
          <p:nvPr/>
        </p:nvSpPr>
        <p:spPr>
          <a:xfrm>
            <a:off x="6204203" y="2145792"/>
            <a:ext cx="286385" cy="69215"/>
          </a:xfrm>
          <a:custGeom>
            <a:avLst/>
            <a:gdLst/>
            <a:ahLst/>
            <a:cxnLst/>
            <a:rect l="l" t="t" r="r" b="b"/>
            <a:pathLst>
              <a:path w="286385" h="69214">
                <a:moveTo>
                  <a:pt x="143001" y="0"/>
                </a:moveTo>
                <a:lnTo>
                  <a:pt x="87278" y="3349"/>
                </a:lnTo>
                <a:lnTo>
                  <a:pt x="41830" y="12509"/>
                </a:lnTo>
                <a:lnTo>
                  <a:pt x="11217" y="26146"/>
                </a:lnTo>
                <a:lnTo>
                  <a:pt x="0" y="42925"/>
                </a:lnTo>
                <a:lnTo>
                  <a:pt x="2037" y="50295"/>
                </a:lnTo>
                <a:lnTo>
                  <a:pt x="7921" y="57118"/>
                </a:lnTo>
                <a:lnTo>
                  <a:pt x="17305" y="63321"/>
                </a:lnTo>
                <a:lnTo>
                  <a:pt x="29845" y="68834"/>
                </a:lnTo>
                <a:lnTo>
                  <a:pt x="52044" y="61987"/>
                </a:lnTo>
                <a:lnTo>
                  <a:pt x="78946" y="56832"/>
                </a:lnTo>
                <a:lnTo>
                  <a:pt x="109587" y="53582"/>
                </a:lnTo>
                <a:lnTo>
                  <a:pt x="143001" y="52450"/>
                </a:lnTo>
                <a:lnTo>
                  <a:pt x="281633" y="52450"/>
                </a:lnTo>
                <a:lnTo>
                  <a:pt x="283839" y="49938"/>
                </a:lnTo>
                <a:lnTo>
                  <a:pt x="285876" y="42925"/>
                </a:lnTo>
                <a:lnTo>
                  <a:pt x="274661" y="26414"/>
                </a:lnTo>
                <a:lnTo>
                  <a:pt x="244062" y="12747"/>
                </a:lnTo>
                <a:lnTo>
                  <a:pt x="198651" y="3438"/>
                </a:lnTo>
                <a:lnTo>
                  <a:pt x="143001" y="0"/>
                </a:lnTo>
                <a:close/>
              </a:path>
              <a:path w="286385" h="69214">
                <a:moveTo>
                  <a:pt x="281633" y="52450"/>
                </a:moveTo>
                <a:lnTo>
                  <a:pt x="143001" y="52450"/>
                </a:lnTo>
                <a:lnTo>
                  <a:pt x="176307" y="53314"/>
                </a:lnTo>
                <a:lnTo>
                  <a:pt x="206851" y="56594"/>
                </a:lnTo>
                <a:lnTo>
                  <a:pt x="233727" y="61898"/>
                </a:lnTo>
                <a:lnTo>
                  <a:pt x="256032" y="68834"/>
                </a:lnTo>
                <a:lnTo>
                  <a:pt x="268571" y="62964"/>
                </a:lnTo>
                <a:lnTo>
                  <a:pt x="277955" y="56642"/>
                </a:lnTo>
                <a:lnTo>
                  <a:pt x="281633" y="52450"/>
                </a:lnTo>
                <a:close/>
              </a:path>
            </a:pathLst>
          </a:custGeom>
          <a:solidFill>
            <a:srgbClr val="B8D333"/>
          </a:solidFill>
        </p:spPr>
        <p:txBody>
          <a:bodyPr wrap="square" lIns="0" tIns="0" rIns="0" bIns="0" rtlCol="0"/>
          <a:lstStyle/>
          <a:p>
            <a:endParaRPr/>
          </a:p>
        </p:txBody>
      </p:sp>
      <p:sp>
        <p:nvSpPr>
          <p:cNvPr id="44" name="object 44"/>
          <p:cNvSpPr/>
          <p:nvPr/>
        </p:nvSpPr>
        <p:spPr>
          <a:xfrm>
            <a:off x="6210300" y="2333244"/>
            <a:ext cx="277875" cy="126745"/>
          </a:xfrm>
          <a:prstGeom prst="rect">
            <a:avLst/>
          </a:prstGeom>
          <a:blipFill>
            <a:blip r:embed="rId9" cstate="print"/>
            <a:stretch>
              <a:fillRect/>
            </a:stretch>
          </a:blipFill>
        </p:spPr>
        <p:txBody>
          <a:bodyPr wrap="square" lIns="0" tIns="0" rIns="0" bIns="0" rtlCol="0"/>
          <a:lstStyle/>
          <a:p>
            <a:endParaRPr/>
          </a:p>
        </p:txBody>
      </p:sp>
      <p:sp>
        <p:nvSpPr>
          <p:cNvPr id="45" name="object 45"/>
          <p:cNvSpPr txBox="1"/>
          <p:nvPr/>
        </p:nvSpPr>
        <p:spPr>
          <a:xfrm>
            <a:off x="9523603" y="3726307"/>
            <a:ext cx="385445"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DB</a:t>
            </a:r>
            <a:endParaRPr sz="900">
              <a:latin typeface="Segoe UI"/>
              <a:cs typeface="Segoe UI"/>
            </a:endParaRPr>
          </a:p>
        </p:txBody>
      </p:sp>
      <p:sp>
        <p:nvSpPr>
          <p:cNvPr id="46" name="object 46"/>
          <p:cNvSpPr/>
          <p:nvPr/>
        </p:nvSpPr>
        <p:spPr>
          <a:xfrm>
            <a:off x="9535668" y="3240023"/>
            <a:ext cx="180340" cy="411480"/>
          </a:xfrm>
          <a:custGeom>
            <a:avLst/>
            <a:gdLst/>
            <a:ahLst/>
            <a:cxnLst/>
            <a:rect l="l" t="t" r="r" b="b"/>
            <a:pathLst>
              <a:path w="180340"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47" name="object 47"/>
          <p:cNvSpPr/>
          <p:nvPr/>
        </p:nvSpPr>
        <p:spPr>
          <a:xfrm>
            <a:off x="9712452" y="3240023"/>
            <a:ext cx="183515" cy="411480"/>
          </a:xfrm>
          <a:custGeom>
            <a:avLst/>
            <a:gdLst/>
            <a:ahLst/>
            <a:cxnLst/>
            <a:rect l="l" t="t" r="r" b="b"/>
            <a:pathLst>
              <a:path w="183515" h="411479">
                <a:moveTo>
                  <a:pt x="183388" y="0"/>
                </a:moveTo>
                <a:lnTo>
                  <a:pt x="0" y="0"/>
                </a:lnTo>
                <a:lnTo>
                  <a:pt x="0" y="411480"/>
                </a:lnTo>
                <a:lnTo>
                  <a:pt x="2667" y="411480"/>
                </a:lnTo>
                <a:lnTo>
                  <a:pt x="73017" y="406338"/>
                </a:lnTo>
                <a:lnTo>
                  <a:pt x="130460" y="392350"/>
                </a:lnTo>
                <a:lnTo>
                  <a:pt x="169187" y="371671"/>
                </a:lnTo>
                <a:lnTo>
                  <a:pt x="183388" y="346455"/>
                </a:lnTo>
                <a:lnTo>
                  <a:pt x="183388" y="0"/>
                </a:lnTo>
                <a:close/>
              </a:path>
            </a:pathLst>
          </a:custGeom>
          <a:solidFill>
            <a:srgbClr val="5AB4D9"/>
          </a:solidFill>
        </p:spPr>
        <p:txBody>
          <a:bodyPr wrap="square" lIns="0" tIns="0" rIns="0" bIns="0" rtlCol="0"/>
          <a:lstStyle/>
          <a:p>
            <a:endParaRPr/>
          </a:p>
        </p:txBody>
      </p:sp>
      <p:sp>
        <p:nvSpPr>
          <p:cNvPr id="48" name="object 48"/>
          <p:cNvSpPr/>
          <p:nvPr/>
        </p:nvSpPr>
        <p:spPr>
          <a:xfrm>
            <a:off x="9535668" y="3174492"/>
            <a:ext cx="360680" cy="130810"/>
          </a:xfrm>
          <a:custGeom>
            <a:avLst/>
            <a:gdLst/>
            <a:ahLst/>
            <a:cxnLst/>
            <a:rect l="l" t="t" r="r" b="b"/>
            <a:pathLst>
              <a:path w="360679" h="130810">
                <a:moveTo>
                  <a:pt x="180339" y="0"/>
                </a:moveTo>
                <a:lnTo>
                  <a:pt x="110210" y="5127"/>
                </a:lnTo>
                <a:lnTo>
                  <a:pt x="52879" y="19113"/>
                </a:lnTo>
                <a:lnTo>
                  <a:pt x="14194" y="39862"/>
                </a:lnTo>
                <a:lnTo>
                  <a:pt x="0" y="65278"/>
                </a:lnTo>
                <a:lnTo>
                  <a:pt x="14194" y="90620"/>
                </a:lnTo>
                <a:lnTo>
                  <a:pt x="52879" y="111331"/>
                </a:lnTo>
                <a:lnTo>
                  <a:pt x="110210" y="125303"/>
                </a:lnTo>
                <a:lnTo>
                  <a:pt x="180339" y="130429"/>
                </a:lnTo>
                <a:lnTo>
                  <a:pt x="250396" y="125267"/>
                </a:lnTo>
                <a:lnTo>
                  <a:pt x="307689" y="111236"/>
                </a:lnTo>
                <a:lnTo>
                  <a:pt x="346360" y="90513"/>
                </a:lnTo>
                <a:lnTo>
                  <a:pt x="360552" y="65278"/>
                </a:lnTo>
                <a:lnTo>
                  <a:pt x="346360" y="39701"/>
                </a:lnTo>
                <a:lnTo>
                  <a:pt x="307689" y="18970"/>
                </a:lnTo>
                <a:lnTo>
                  <a:pt x="250396" y="5074"/>
                </a:lnTo>
                <a:lnTo>
                  <a:pt x="180339" y="0"/>
                </a:lnTo>
                <a:close/>
              </a:path>
            </a:pathLst>
          </a:custGeom>
          <a:solidFill>
            <a:srgbClr val="FFFFFF"/>
          </a:solidFill>
        </p:spPr>
        <p:txBody>
          <a:bodyPr wrap="square" lIns="0" tIns="0" rIns="0" bIns="0" rtlCol="0"/>
          <a:lstStyle/>
          <a:p>
            <a:endParaRPr/>
          </a:p>
        </p:txBody>
      </p:sp>
      <p:sp>
        <p:nvSpPr>
          <p:cNvPr id="49" name="object 49"/>
          <p:cNvSpPr/>
          <p:nvPr/>
        </p:nvSpPr>
        <p:spPr>
          <a:xfrm>
            <a:off x="9572243" y="3192779"/>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50" name="object 50"/>
          <p:cNvSpPr/>
          <p:nvPr/>
        </p:nvSpPr>
        <p:spPr>
          <a:xfrm>
            <a:off x="9572243" y="3192779"/>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5"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51" name="object 51"/>
          <p:cNvSpPr/>
          <p:nvPr/>
        </p:nvSpPr>
        <p:spPr>
          <a:xfrm>
            <a:off x="9578340" y="3381755"/>
            <a:ext cx="277749" cy="126746"/>
          </a:xfrm>
          <a:prstGeom prst="rect">
            <a:avLst/>
          </a:prstGeom>
          <a:blipFill>
            <a:blip r:embed="rId10" cstate="print"/>
            <a:stretch>
              <a:fillRect/>
            </a:stretch>
          </a:blipFill>
        </p:spPr>
        <p:txBody>
          <a:bodyPr wrap="square" lIns="0" tIns="0" rIns="0" bIns="0" rtlCol="0"/>
          <a:lstStyle/>
          <a:p>
            <a:endParaRPr/>
          </a:p>
        </p:txBody>
      </p:sp>
      <p:sp>
        <p:nvSpPr>
          <p:cNvPr id="52" name="object 52"/>
          <p:cNvSpPr/>
          <p:nvPr/>
        </p:nvSpPr>
        <p:spPr>
          <a:xfrm>
            <a:off x="9476231" y="4029455"/>
            <a:ext cx="495300" cy="495300"/>
          </a:xfrm>
          <a:prstGeom prst="rect">
            <a:avLst/>
          </a:prstGeom>
          <a:blipFill>
            <a:blip r:embed="rId11" cstate="print"/>
            <a:stretch>
              <a:fillRect/>
            </a:stretch>
          </a:blipFill>
        </p:spPr>
        <p:txBody>
          <a:bodyPr wrap="square" lIns="0" tIns="0" rIns="0" bIns="0" rtlCol="0"/>
          <a:lstStyle/>
          <a:p>
            <a:endParaRPr/>
          </a:p>
        </p:txBody>
      </p:sp>
      <p:sp>
        <p:nvSpPr>
          <p:cNvPr id="53" name="object 53"/>
          <p:cNvSpPr txBox="1"/>
          <p:nvPr/>
        </p:nvSpPr>
        <p:spPr>
          <a:xfrm>
            <a:off x="9484614" y="4563236"/>
            <a:ext cx="426720" cy="162560"/>
          </a:xfrm>
          <a:prstGeom prst="rect">
            <a:avLst/>
          </a:prstGeom>
        </p:spPr>
        <p:txBody>
          <a:bodyPr vert="horz" wrap="square" lIns="0" tIns="12700" rIns="0" bIns="0" rtlCol="0">
            <a:spAutoFit/>
          </a:bodyPr>
          <a:lstStyle/>
          <a:p>
            <a:pPr marL="12700">
              <a:lnSpc>
                <a:spcPct val="100000"/>
              </a:lnSpc>
              <a:spcBef>
                <a:spcPts val="100"/>
              </a:spcBef>
            </a:pPr>
            <a:r>
              <a:rPr sz="900" spc="-15" dirty="0">
                <a:latin typeface="Segoe UI"/>
                <a:cs typeface="Segoe UI"/>
              </a:rPr>
              <a:t>SQL</a:t>
            </a:r>
            <a:r>
              <a:rPr sz="900" spc="-145" dirty="0">
                <a:latin typeface="Segoe UI"/>
                <a:cs typeface="Segoe UI"/>
              </a:rPr>
              <a:t> </a:t>
            </a:r>
            <a:r>
              <a:rPr sz="900" spc="-10" dirty="0">
                <a:latin typeface="Segoe UI"/>
                <a:cs typeface="Segoe UI"/>
              </a:rPr>
              <a:t>DW</a:t>
            </a:r>
            <a:endParaRPr sz="900">
              <a:latin typeface="Segoe UI"/>
              <a:cs typeface="Segoe UI"/>
            </a:endParaRPr>
          </a:p>
        </p:txBody>
      </p:sp>
      <p:sp>
        <p:nvSpPr>
          <p:cNvPr id="54" name="object 54"/>
          <p:cNvSpPr/>
          <p:nvPr/>
        </p:nvSpPr>
        <p:spPr>
          <a:xfrm>
            <a:off x="9442704" y="4954523"/>
            <a:ext cx="516635" cy="397763"/>
          </a:xfrm>
          <a:prstGeom prst="rect">
            <a:avLst/>
          </a:prstGeom>
          <a:blipFill>
            <a:blip r:embed="rId12" cstate="print"/>
            <a:stretch>
              <a:fillRect/>
            </a:stretch>
          </a:blipFill>
        </p:spPr>
        <p:txBody>
          <a:bodyPr wrap="square" lIns="0" tIns="0" rIns="0" bIns="0" rtlCol="0"/>
          <a:lstStyle/>
          <a:p>
            <a:endParaRPr/>
          </a:p>
        </p:txBody>
      </p:sp>
      <p:sp>
        <p:nvSpPr>
          <p:cNvPr id="55" name="object 55"/>
          <p:cNvSpPr txBox="1"/>
          <p:nvPr/>
        </p:nvSpPr>
        <p:spPr>
          <a:xfrm>
            <a:off x="9342881" y="5452109"/>
            <a:ext cx="706120" cy="286385"/>
          </a:xfrm>
          <a:prstGeom prst="rect">
            <a:avLst/>
          </a:prstGeom>
        </p:spPr>
        <p:txBody>
          <a:bodyPr vert="horz" wrap="square" lIns="0" tIns="27940" rIns="0" bIns="0" rtlCol="0">
            <a:spAutoFit/>
          </a:bodyPr>
          <a:lstStyle/>
          <a:p>
            <a:pPr marL="161925" marR="5080" indent="-149860">
              <a:lnSpc>
                <a:spcPts val="969"/>
              </a:lnSpc>
              <a:spcBef>
                <a:spcPts val="220"/>
              </a:spcBef>
            </a:pPr>
            <a:r>
              <a:rPr sz="900" spc="-25" dirty="0">
                <a:latin typeface="Segoe UI"/>
                <a:cs typeface="Segoe UI"/>
              </a:rPr>
              <a:t>Azure</a:t>
            </a:r>
            <a:r>
              <a:rPr sz="900" spc="-105" dirty="0">
                <a:latin typeface="Segoe UI"/>
                <a:cs typeface="Segoe UI"/>
              </a:rPr>
              <a:t> </a:t>
            </a:r>
            <a:r>
              <a:rPr sz="900" spc="-30" dirty="0">
                <a:latin typeface="Segoe UI"/>
                <a:cs typeface="Segoe UI"/>
              </a:rPr>
              <a:t>Analysis  </a:t>
            </a:r>
            <a:r>
              <a:rPr sz="900" spc="-25" dirty="0">
                <a:latin typeface="Segoe UI"/>
                <a:cs typeface="Segoe UI"/>
              </a:rPr>
              <a:t>Services</a:t>
            </a:r>
            <a:endParaRPr sz="900">
              <a:latin typeface="Segoe UI"/>
              <a:cs typeface="Segoe UI"/>
            </a:endParaRPr>
          </a:p>
        </p:txBody>
      </p:sp>
      <p:sp>
        <p:nvSpPr>
          <p:cNvPr id="56" name="object 56"/>
          <p:cNvSpPr/>
          <p:nvPr/>
        </p:nvSpPr>
        <p:spPr>
          <a:xfrm>
            <a:off x="8862821" y="4044569"/>
            <a:ext cx="348615" cy="111760"/>
          </a:xfrm>
          <a:custGeom>
            <a:avLst/>
            <a:gdLst/>
            <a:ahLst/>
            <a:cxnLst/>
            <a:rect l="l" t="t" r="r" b="b"/>
            <a:pathLst>
              <a:path w="348615" h="111760">
                <a:moveTo>
                  <a:pt x="95503" y="0"/>
                </a:moveTo>
                <a:lnTo>
                  <a:pt x="90804" y="2793"/>
                </a:lnTo>
                <a:lnTo>
                  <a:pt x="0" y="55752"/>
                </a:lnTo>
                <a:lnTo>
                  <a:pt x="90804" y="108711"/>
                </a:lnTo>
                <a:lnTo>
                  <a:pt x="95503" y="111505"/>
                </a:lnTo>
                <a:lnTo>
                  <a:pt x="101600" y="109981"/>
                </a:lnTo>
                <a:lnTo>
                  <a:pt x="104394" y="105155"/>
                </a:lnTo>
                <a:lnTo>
                  <a:pt x="107060" y="100456"/>
                </a:lnTo>
                <a:lnTo>
                  <a:pt x="105536" y="94360"/>
                </a:lnTo>
                <a:lnTo>
                  <a:pt x="100837" y="91693"/>
                </a:lnTo>
                <a:lnTo>
                  <a:pt x="56206" y="65658"/>
                </a:lnTo>
                <a:lnTo>
                  <a:pt x="19557" y="65658"/>
                </a:lnTo>
                <a:lnTo>
                  <a:pt x="19557" y="45846"/>
                </a:lnTo>
                <a:lnTo>
                  <a:pt x="56206" y="45846"/>
                </a:lnTo>
                <a:lnTo>
                  <a:pt x="100837" y="19811"/>
                </a:lnTo>
                <a:lnTo>
                  <a:pt x="105536" y="17144"/>
                </a:lnTo>
                <a:lnTo>
                  <a:pt x="107060" y="11048"/>
                </a:lnTo>
                <a:lnTo>
                  <a:pt x="104394" y="6349"/>
                </a:lnTo>
                <a:lnTo>
                  <a:pt x="101600" y="1523"/>
                </a:lnTo>
                <a:lnTo>
                  <a:pt x="95503" y="0"/>
                </a:lnTo>
                <a:close/>
              </a:path>
              <a:path w="348615" h="111760">
                <a:moveTo>
                  <a:pt x="39370" y="45846"/>
                </a:moveTo>
                <a:lnTo>
                  <a:pt x="19557" y="45846"/>
                </a:lnTo>
                <a:lnTo>
                  <a:pt x="19557" y="65658"/>
                </a:lnTo>
                <a:lnTo>
                  <a:pt x="39370" y="65658"/>
                </a:lnTo>
                <a:lnTo>
                  <a:pt x="39370" y="64261"/>
                </a:lnTo>
                <a:lnTo>
                  <a:pt x="24637" y="64261"/>
                </a:lnTo>
                <a:lnTo>
                  <a:pt x="24637" y="47243"/>
                </a:lnTo>
                <a:lnTo>
                  <a:pt x="39370" y="47243"/>
                </a:lnTo>
                <a:lnTo>
                  <a:pt x="39370" y="45846"/>
                </a:lnTo>
                <a:close/>
              </a:path>
              <a:path w="348615" h="111760">
                <a:moveTo>
                  <a:pt x="39370" y="55837"/>
                </a:moveTo>
                <a:lnTo>
                  <a:pt x="39370" y="65658"/>
                </a:lnTo>
                <a:lnTo>
                  <a:pt x="56206" y="65658"/>
                </a:lnTo>
                <a:lnTo>
                  <a:pt x="39370" y="55837"/>
                </a:lnTo>
                <a:close/>
              </a:path>
              <a:path w="348615" h="111760">
                <a:moveTo>
                  <a:pt x="78994" y="45846"/>
                </a:moveTo>
                <a:lnTo>
                  <a:pt x="59181" y="45846"/>
                </a:lnTo>
                <a:lnTo>
                  <a:pt x="59181" y="65658"/>
                </a:lnTo>
                <a:lnTo>
                  <a:pt x="78994" y="65658"/>
                </a:lnTo>
                <a:lnTo>
                  <a:pt x="78994" y="45846"/>
                </a:lnTo>
                <a:close/>
              </a:path>
              <a:path w="348615" h="111760">
                <a:moveTo>
                  <a:pt x="118618" y="45846"/>
                </a:moveTo>
                <a:lnTo>
                  <a:pt x="98805" y="45846"/>
                </a:lnTo>
                <a:lnTo>
                  <a:pt x="98805" y="65658"/>
                </a:lnTo>
                <a:lnTo>
                  <a:pt x="118618" y="65658"/>
                </a:lnTo>
                <a:lnTo>
                  <a:pt x="118618" y="45846"/>
                </a:lnTo>
                <a:close/>
              </a:path>
              <a:path w="348615" h="111760">
                <a:moveTo>
                  <a:pt x="24637" y="47243"/>
                </a:moveTo>
                <a:lnTo>
                  <a:pt x="24637" y="64261"/>
                </a:lnTo>
                <a:lnTo>
                  <a:pt x="39224" y="55752"/>
                </a:lnTo>
                <a:lnTo>
                  <a:pt x="24637" y="47243"/>
                </a:lnTo>
                <a:close/>
              </a:path>
              <a:path w="348615" h="111760">
                <a:moveTo>
                  <a:pt x="39224" y="55752"/>
                </a:moveTo>
                <a:lnTo>
                  <a:pt x="24637" y="64261"/>
                </a:lnTo>
                <a:lnTo>
                  <a:pt x="39370" y="64261"/>
                </a:lnTo>
                <a:lnTo>
                  <a:pt x="39370" y="55837"/>
                </a:lnTo>
                <a:lnTo>
                  <a:pt x="39224" y="55752"/>
                </a:lnTo>
                <a:close/>
              </a:path>
              <a:path w="348615" h="111760">
                <a:moveTo>
                  <a:pt x="39370" y="55668"/>
                </a:moveTo>
                <a:lnTo>
                  <a:pt x="39224" y="55752"/>
                </a:lnTo>
                <a:lnTo>
                  <a:pt x="39370" y="55837"/>
                </a:lnTo>
                <a:lnTo>
                  <a:pt x="39370" y="55668"/>
                </a:lnTo>
                <a:close/>
              </a:path>
              <a:path w="348615" h="111760">
                <a:moveTo>
                  <a:pt x="39370" y="47243"/>
                </a:moveTo>
                <a:lnTo>
                  <a:pt x="24637" y="47243"/>
                </a:lnTo>
                <a:lnTo>
                  <a:pt x="39224" y="55752"/>
                </a:lnTo>
                <a:lnTo>
                  <a:pt x="39370" y="55668"/>
                </a:lnTo>
                <a:lnTo>
                  <a:pt x="39370" y="47243"/>
                </a:lnTo>
                <a:close/>
              </a:path>
              <a:path w="348615" h="111760">
                <a:moveTo>
                  <a:pt x="56206" y="45846"/>
                </a:moveTo>
                <a:lnTo>
                  <a:pt x="39370" y="45846"/>
                </a:lnTo>
                <a:lnTo>
                  <a:pt x="39370" y="55668"/>
                </a:lnTo>
                <a:lnTo>
                  <a:pt x="56206" y="45846"/>
                </a:lnTo>
                <a:close/>
              </a:path>
              <a:path w="348615" h="111760">
                <a:moveTo>
                  <a:pt x="158242" y="45846"/>
                </a:moveTo>
                <a:lnTo>
                  <a:pt x="138429" y="45846"/>
                </a:lnTo>
                <a:lnTo>
                  <a:pt x="138429" y="65658"/>
                </a:lnTo>
                <a:lnTo>
                  <a:pt x="158242" y="65658"/>
                </a:lnTo>
                <a:lnTo>
                  <a:pt x="158242" y="45846"/>
                </a:lnTo>
                <a:close/>
              </a:path>
              <a:path w="348615" h="111760">
                <a:moveTo>
                  <a:pt x="197866" y="45846"/>
                </a:moveTo>
                <a:lnTo>
                  <a:pt x="178053" y="45846"/>
                </a:lnTo>
                <a:lnTo>
                  <a:pt x="178053" y="65658"/>
                </a:lnTo>
                <a:lnTo>
                  <a:pt x="197866" y="65658"/>
                </a:lnTo>
                <a:lnTo>
                  <a:pt x="197866" y="45846"/>
                </a:lnTo>
                <a:close/>
              </a:path>
              <a:path w="348615" h="111760">
                <a:moveTo>
                  <a:pt x="237489" y="45846"/>
                </a:moveTo>
                <a:lnTo>
                  <a:pt x="217677" y="45846"/>
                </a:lnTo>
                <a:lnTo>
                  <a:pt x="217677" y="65658"/>
                </a:lnTo>
                <a:lnTo>
                  <a:pt x="237489" y="65658"/>
                </a:lnTo>
                <a:lnTo>
                  <a:pt x="237489" y="45846"/>
                </a:lnTo>
                <a:close/>
              </a:path>
              <a:path w="348615" h="111760">
                <a:moveTo>
                  <a:pt x="296925" y="62801"/>
                </a:moveTo>
                <a:lnTo>
                  <a:pt x="247396" y="91693"/>
                </a:lnTo>
                <a:lnTo>
                  <a:pt x="242697" y="94360"/>
                </a:lnTo>
                <a:lnTo>
                  <a:pt x="241046" y="100456"/>
                </a:lnTo>
                <a:lnTo>
                  <a:pt x="243839" y="105155"/>
                </a:lnTo>
                <a:lnTo>
                  <a:pt x="246506" y="109981"/>
                </a:lnTo>
                <a:lnTo>
                  <a:pt x="252602" y="111505"/>
                </a:lnTo>
                <a:lnTo>
                  <a:pt x="257301" y="108711"/>
                </a:lnTo>
                <a:lnTo>
                  <a:pt x="331225" y="65658"/>
                </a:lnTo>
                <a:lnTo>
                  <a:pt x="296925" y="65658"/>
                </a:lnTo>
                <a:lnTo>
                  <a:pt x="296925" y="62801"/>
                </a:lnTo>
                <a:close/>
              </a:path>
              <a:path w="348615" h="111760">
                <a:moveTo>
                  <a:pt x="277113" y="45846"/>
                </a:moveTo>
                <a:lnTo>
                  <a:pt x="257301" y="45846"/>
                </a:lnTo>
                <a:lnTo>
                  <a:pt x="257301" y="65658"/>
                </a:lnTo>
                <a:lnTo>
                  <a:pt x="277113" y="65658"/>
                </a:lnTo>
                <a:lnTo>
                  <a:pt x="277113" y="45846"/>
                </a:lnTo>
                <a:close/>
              </a:path>
              <a:path w="348615" h="111760">
                <a:moveTo>
                  <a:pt x="309009" y="55752"/>
                </a:moveTo>
                <a:lnTo>
                  <a:pt x="296925" y="62801"/>
                </a:lnTo>
                <a:lnTo>
                  <a:pt x="296925" y="65658"/>
                </a:lnTo>
                <a:lnTo>
                  <a:pt x="316737" y="65658"/>
                </a:lnTo>
                <a:lnTo>
                  <a:pt x="316737" y="60261"/>
                </a:lnTo>
                <a:lnTo>
                  <a:pt x="309009" y="55752"/>
                </a:lnTo>
                <a:close/>
              </a:path>
              <a:path w="348615" h="111760">
                <a:moveTo>
                  <a:pt x="316737" y="60261"/>
                </a:moveTo>
                <a:lnTo>
                  <a:pt x="316737" y="65658"/>
                </a:lnTo>
                <a:lnTo>
                  <a:pt x="331225" y="65658"/>
                </a:lnTo>
                <a:lnTo>
                  <a:pt x="333623" y="64261"/>
                </a:lnTo>
                <a:lnTo>
                  <a:pt x="323596" y="64261"/>
                </a:lnTo>
                <a:lnTo>
                  <a:pt x="316737" y="60261"/>
                </a:lnTo>
                <a:close/>
              </a:path>
              <a:path w="348615" h="111760">
                <a:moveTo>
                  <a:pt x="323596" y="47243"/>
                </a:moveTo>
                <a:lnTo>
                  <a:pt x="316737" y="51244"/>
                </a:lnTo>
                <a:lnTo>
                  <a:pt x="316737" y="60261"/>
                </a:lnTo>
                <a:lnTo>
                  <a:pt x="323596" y="64261"/>
                </a:lnTo>
                <a:lnTo>
                  <a:pt x="323596" y="47243"/>
                </a:lnTo>
                <a:close/>
              </a:path>
              <a:path w="348615" h="111760">
                <a:moveTo>
                  <a:pt x="333623" y="47243"/>
                </a:moveTo>
                <a:lnTo>
                  <a:pt x="323596" y="47243"/>
                </a:lnTo>
                <a:lnTo>
                  <a:pt x="323596" y="64261"/>
                </a:lnTo>
                <a:lnTo>
                  <a:pt x="333623" y="64261"/>
                </a:lnTo>
                <a:lnTo>
                  <a:pt x="348233" y="55752"/>
                </a:lnTo>
                <a:lnTo>
                  <a:pt x="333623" y="47243"/>
                </a:lnTo>
                <a:close/>
              </a:path>
              <a:path w="348615" h="111760">
                <a:moveTo>
                  <a:pt x="296925" y="48704"/>
                </a:moveTo>
                <a:lnTo>
                  <a:pt x="296925" y="62801"/>
                </a:lnTo>
                <a:lnTo>
                  <a:pt x="309009" y="55752"/>
                </a:lnTo>
                <a:lnTo>
                  <a:pt x="296925" y="48704"/>
                </a:lnTo>
                <a:close/>
              </a:path>
              <a:path w="348615" h="111760">
                <a:moveTo>
                  <a:pt x="316737" y="51244"/>
                </a:moveTo>
                <a:lnTo>
                  <a:pt x="309009" y="55752"/>
                </a:lnTo>
                <a:lnTo>
                  <a:pt x="316737" y="60261"/>
                </a:lnTo>
                <a:lnTo>
                  <a:pt x="316737" y="51244"/>
                </a:lnTo>
                <a:close/>
              </a:path>
              <a:path w="348615" h="111760">
                <a:moveTo>
                  <a:pt x="316737" y="45846"/>
                </a:moveTo>
                <a:lnTo>
                  <a:pt x="296925" y="45846"/>
                </a:lnTo>
                <a:lnTo>
                  <a:pt x="296925" y="48704"/>
                </a:lnTo>
                <a:lnTo>
                  <a:pt x="309009" y="55752"/>
                </a:lnTo>
                <a:lnTo>
                  <a:pt x="316737" y="51244"/>
                </a:lnTo>
                <a:lnTo>
                  <a:pt x="316737" y="45846"/>
                </a:lnTo>
                <a:close/>
              </a:path>
              <a:path w="348615" h="111760">
                <a:moveTo>
                  <a:pt x="331225" y="45846"/>
                </a:moveTo>
                <a:lnTo>
                  <a:pt x="316737" y="45846"/>
                </a:lnTo>
                <a:lnTo>
                  <a:pt x="316737" y="51244"/>
                </a:lnTo>
                <a:lnTo>
                  <a:pt x="323596" y="47243"/>
                </a:lnTo>
                <a:lnTo>
                  <a:pt x="333623" y="47243"/>
                </a:lnTo>
                <a:lnTo>
                  <a:pt x="331225" y="45846"/>
                </a:lnTo>
                <a:close/>
              </a:path>
              <a:path w="348615" h="111760">
                <a:moveTo>
                  <a:pt x="252602" y="0"/>
                </a:moveTo>
                <a:lnTo>
                  <a:pt x="246506" y="1523"/>
                </a:lnTo>
                <a:lnTo>
                  <a:pt x="243839" y="6349"/>
                </a:lnTo>
                <a:lnTo>
                  <a:pt x="241046" y="11048"/>
                </a:lnTo>
                <a:lnTo>
                  <a:pt x="242697" y="17144"/>
                </a:lnTo>
                <a:lnTo>
                  <a:pt x="247396" y="19811"/>
                </a:lnTo>
                <a:lnTo>
                  <a:pt x="296925" y="48704"/>
                </a:lnTo>
                <a:lnTo>
                  <a:pt x="296925" y="45846"/>
                </a:lnTo>
                <a:lnTo>
                  <a:pt x="331225" y="45846"/>
                </a:lnTo>
                <a:lnTo>
                  <a:pt x="257301" y="2793"/>
                </a:lnTo>
                <a:lnTo>
                  <a:pt x="252602" y="0"/>
                </a:lnTo>
                <a:close/>
              </a:path>
            </a:pathLst>
          </a:custGeom>
          <a:solidFill>
            <a:srgbClr val="000000"/>
          </a:solidFill>
        </p:spPr>
        <p:txBody>
          <a:bodyPr wrap="square" lIns="0" tIns="0" rIns="0" bIns="0" rtlCol="0"/>
          <a:lstStyle/>
          <a:p>
            <a:endParaRPr/>
          </a:p>
        </p:txBody>
      </p:sp>
      <p:sp>
        <p:nvSpPr>
          <p:cNvPr id="57" name="object 57"/>
          <p:cNvSpPr txBox="1"/>
          <p:nvPr/>
        </p:nvSpPr>
        <p:spPr>
          <a:xfrm>
            <a:off x="3537330" y="4212082"/>
            <a:ext cx="60452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Segoe UI"/>
                <a:cs typeface="Segoe UI"/>
              </a:rPr>
              <a:t>Cosmos</a:t>
            </a:r>
            <a:r>
              <a:rPr sz="900" spc="-50" dirty="0">
                <a:latin typeface="Segoe UI"/>
                <a:cs typeface="Segoe UI"/>
              </a:rPr>
              <a:t> </a:t>
            </a:r>
            <a:r>
              <a:rPr sz="900" dirty="0">
                <a:latin typeface="Segoe UI"/>
                <a:cs typeface="Segoe UI"/>
              </a:rPr>
              <a:t>DB</a:t>
            </a:r>
            <a:endParaRPr sz="900">
              <a:latin typeface="Segoe UI"/>
              <a:cs typeface="Segoe UI"/>
            </a:endParaRPr>
          </a:p>
        </p:txBody>
      </p:sp>
      <p:sp>
        <p:nvSpPr>
          <p:cNvPr id="58" name="object 58"/>
          <p:cNvSpPr txBox="1"/>
          <p:nvPr/>
        </p:nvSpPr>
        <p:spPr>
          <a:xfrm>
            <a:off x="7823454" y="2678684"/>
            <a:ext cx="415925" cy="162560"/>
          </a:xfrm>
          <a:prstGeom prst="rect">
            <a:avLst/>
          </a:prstGeom>
        </p:spPr>
        <p:txBody>
          <a:bodyPr vert="horz" wrap="square" lIns="0" tIns="12700" rIns="0" bIns="0" rtlCol="0">
            <a:spAutoFit/>
          </a:bodyPr>
          <a:lstStyle/>
          <a:p>
            <a:pPr marL="12700">
              <a:lnSpc>
                <a:spcPct val="100000"/>
              </a:lnSpc>
              <a:spcBef>
                <a:spcPts val="100"/>
              </a:spcBef>
            </a:pPr>
            <a:r>
              <a:rPr sz="900" spc="-25" dirty="0">
                <a:latin typeface="Segoe UI"/>
                <a:cs typeface="Segoe UI"/>
              </a:rPr>
              <a:t>Batch</a:t>
            </a:r>
            <a:r>
              <a:rPr sz="900" spc="-125" dirty="0">
                <a:latin typeface="Segoe UI"/>
                <a:cs typeface="Segoe UI"/>
              </a:rPr>
              <a:t> </a:t>
            </a:r>
            <a:r>
              <a:rPr sz="900" spc="-15" dirty="0">
                <a:latin typeface="Segoe UI"/>
                <a:cs typeface="Segoe UI"/>
              </a:rPr>
              <a:t>AI</a:t>
            </a:r>
            <a:endParaRPr sz="900">
              <a:latin typeface="Segoe UI"/>
              <a:cs typeface="Segoe UI"/>
            </a:endParaRPr>
          </a:p>
        </p:txBody>
      </p:sp>
      <p:sp>
        <p:nvSpPr>
          <p:cNvPr id="59" name="object 59"/>
          <p:cNvSpPr txBox="1"/>
          <p:nvPr/>
        </p:nvSpPr>
        <p:spPr>
          <a:xfrm>
            <a:off x="4408170" y="4221226"/>
            <a:ext cx="403225" cy="162560"/>
          </a:xfrm>
          <a:prstGeom prst="rect">
            <a:avLst/>
          </a:prstGeom>
        </p:spPr>
        <p:txBody>
          <a:bodyPr vert="horz" wrap="square" lIns="0" tIns="12700" rIns="0" bIns="0" rtlCol="0">
            <a:spAutoFit/>
          </a:bodyPr>
          <a:lstStyle/>
          <a:p>
            <a:pPr marL="12700">
              <a:lnSpc>
                <a:spcPct val="100000"/>
              </a:lnSpc>
              <a:spcBef>
                <a:spcPts val="100"/>
              </a:spcBef>
            </a:pPr>
            <a:r>
              <a:rPr sz="900" dirty="0">
                <a:latin typeface="Segoe UI"/>
                <a:cs typeface="Segoe UI"/>
              </a:rPr>
              <a:t>SQL</a:t>
            </a:r>
            <a:r>
              <a:rPr sz="900" spc="-80" dirty="0">
                <a:latin typeface="Segoe UI"/>
                <a:cs typeface="Segoe UI"/>
              </a:rPr>
              <a:t> </a:t>
            </a:r>
            <a:r>
              <a:rPr sz="900" dirty="0">
                <a:latin typeface="Segoe UI"/>
                <a:cs typeface="Segoe UI"/>
              </a:rPr>
              <a:t>DB</a:t>
            </a:r>
            <a:endParaRPr sz="900">
              <a:latin typeface="Segoe UI"/>
              <a:cs typeface="Segoe UI"/>
            </a:endParaRPr>
          </a:p>
        </p:txBody>
      </p:sp>
      <p:sp>
        <p:nvSpPr>
          <p:cNvPr id="60" name="object 60"/>
          <p:cNvSpPr/>
          <p:nvPr/>
        </p:nvSpPr>
        <p:spPr>
          <a:xfrm>
            <a:off x="4447032" y="3715511"/>
            <a:ext cx="180340" cy="411480"/>
          </a:xfrm>
          <a:custGeom>
            <a:avLst/>
            <a:gdLst/>
            <a:ahLst/>
            <a:cxnLst/>
            <a:rect l="l" t="t" r="r" b="b"/>
            <a:pathLst>
              <a:path w="180339" h="411479">
                <a:moveTo>
                  <a:pt x="179831" y="0"/>
                </a:moveTo>
                <a:lnTo>
                  <a:pt x="0" y="0"/>
                </a:lnTo>
                <a:lnTo>
                  <a:pt x="0" y="346201"/>
                </a:lnTo>
                <a:lnTo>
                  <a:pt x="14150" y="371437"/>
                </a:lnTo>
                <a:lnTo>
                  <a:pt x="52720" y="392160"/>
                </a:lnTo>
                <a:lnTo>
                  <a:pt x="109888" y="406191"/>
                </a:lnTo>
                <a:lnTo>
                  <a:pt x="179831" y="411352"/>
                </a:lnTo>
                <a:lnTo>
                  <a:pt x="179831" y="0"/>
                </a:lnTo>
                <a:close/>
              </a:path>
            </a:pathLst>
          </a:custGeom>
          <a:solidFill>
            <a:srgbClr val="3999C5"/>
          </a:solidFill>
        </p:spPr>
        <p:txBody>
          <a:bodyPr wrap="square" lIns="0" tIns="0" rIns="0" bIns="0" rtlCol="0"/>
          <a:lstStyle/>
          <a:p>
            <a:endParaRPr/>
          </a:p>
        </p:txBody>
      </p:sp>
      <p:sp>
        <p:nvSpPr>
          <p:cNvPr id="61" name="object 61"/>
          <p:cNvSpPr/>
          <p:nvPr/>
        </p:nvSpPr>
        <p:spPr>
          <a:xfrm>
            <a:off x="4623815" y="3715511"/>
            <a:ext cx="182245" cy="411480"/>
          </a:xfrm>
          <a:custGeom>
            <a:avLst/>
            <a:gdLst/>
            <a:ahLst/>
            <a:cxnLst/>
            <a:rect l="l" t="t" r="r" b="b"/>
            <a:pathLst>
              <a:path w="182245" h="411479">
                <a:moveTo>
                  <a:pt x="181863" y="0"/>
                </a:moveTo>
                <a:lnTo>
                  <a:pt x="0" y="0"/>
                </a:lnTo>
                <a:lnTo>
                  <a:pt x="0" y="411480"/>
                </a:lnTo>
                <a:lnTo>
                  <a:pt x="2667" y="411480"/>
                </a:lnTo>
                <a:lnTo>
                  <a:pt x="72457" y="406338"/>
                </a:lnTo>
                <a:lnTo>
                  <a:pt x="129412" y="392350"/>
                </a:lnTo>
                <a:lnTo>
                  <a:pt x="167794" y="371671"/>
                </a:lnTo>
                <a:lnTo>
                  <a:pt x="181863" y="346456"/>
                </a:lnTo>
                <a:lnTo>
                  <a:pt x="181863" y="0"/>
                </a:lnTo>
                <a:close/>
              </a:path>
            </a:pathLst>
          </a:custGeom>
          <a:solidFill>
            <a:srgbClr val="5AB4D9"/>
          </a:solidFill>
        </p:spPr>
        <p:txBody>
          <a:bodyPr wrap="square" lIns="0" tIns="0" rIns="0" bIns="0" rtlCol="0"/>
          <a:lstStyle/>
          <a:p>
            <a:endParaRPr/>
          </a:p>
        </p:txBody>
      </p:sp>
      <p:sp>
        <p:nvSpPr>
          <p:cNvPr id="62" name="object 62"/>
          <p:cNvSpPr/>
          <p:nvPr/>
        </p:nvSpPr>
        <p:spPr>
          <a:xfrm>
            <a:off x="4447032" y="3649979"/>
            <a:ext cx="359410" cy="130810"/>
          </a:xfrm>
          <a:custGeom>
            <a:avLst/>
            <a:gdLst/>
            <a:ahLst/>
            <a:cxnLst/>
            <a:rect l="l" t="t" r="r" b="b"/>
            <a:pathLst>
              <a:path w="359410" h="130810">
                <a:moveTo>
                  <a:pt x="179577" y="0"/>
                </a:moveTo>
                <a:lnTo>
                  <a:pt x="109727" y="5127"/>
                </a:lnTo>
                <a:lnTo>
                  <a:pt x="52641" y="19113"/>
                </a:lnTo>
                <a:lnTo>
                  <a:pt x="14128" y="39862"/>
                </a:lnTo>
                <a:lnTo>
                  <a:pt x="0" y="65278"/>
                </a:lnTo>
                <a:lnTo>
                  <a:pt x="14128" y="90620"/>
                </a:lnTo>
                <a:lnTo>
                  <a:pt x="52641" y="111331"/>
                </a:lnTo>
                <a:lnTo>
                  <a:pt x="109727" y="125303"/>
                </a:lnTo>
                <a:lnTo>
                  <a:pt x="179577" y="130429"/>
                </a:lnTo>
                <a:lnTo>
                  <a:pt x="249354" y="125267"/>
                </a:lnTo>
                <a:lnTo>
                  <a:pt x="306403" y="111236"/>
                </a:lnTo>
                <a:lnTo>
                  <a:pt x="344902" y="90513"/>
                </a:lnTo>
                <a:lnTo>
                  <a:pt x="359028" y="65278"/>
                </a:lnTo>
                <a:lnTo>
                  <a:pt x="344902" y="39701"/>
                </a:lnTo>
                <a:lnTo>
                  <a:pt x="306403" y="18970"/>
                </a:lnTo>
                <a:lnTo>
                  <a:pt x="249354" y="5074"/>
                </a:lnTo>
                <a:lnTo>
                  <a:pt x="179577" y="0"/>
                </a:lnTo>
                <a:close/>
              </a:path>
            </a:pathLst>
          </a:custGeom>
          <a:solidFill>
            <a:srgbClr val="FFFFFF"/>
          </a:solidFill>
        </p:spPr>
        <p:txBody>
          <a:bodyPr wrap="square" lIns="0" tIns="0" rIns="0" bIns="0" rtlCol="0"/>
          <a:lstStyle/>
          <a:p>
            <a:endParaRPr/>
          </a:p>
        </p:txBody>
      </p:sp>
      <p:sp>
        <p:nvSpPr>
          <p:cNvPr id="63" name="object 63"/>
          <p:cNvSpPr/>
          <p:nvPr/>
        </p:nvSpPr>
        <p:spPr>
          <a:xfrm>
            <a:off x="4483608" y="3668267"/>
            <a:ext cx="286385" cy="87630"/>
          </a:xfrm>
          <a:custGeom>
            <a:avLst/>
            <a:gdLst/>
            <a:ahLst/>
            <a:cxnLst/>
            <a:rect l="l" t="t" r="r" b="b"/>
            <a:pathLst>
              <a:path w="286385" h="87629">
                <a:moveTo>
                  <a:pt x="143001" y="0"/>
                </a:moveTo>
                <a:lnTo>
                  <a:pt x="87278" y="3484"/>
                </a:lnTo>
                <a:lnTo>
                  <a:pt x="41830" y="12922"/>
                </a:lnTo>
                <a:lnTo>
                  <a:pt x="11217" y="26789"/>
                </a:lnTo>
                <a:lnTo>
                  <a:pt x="0" y="43560"/>
                </a:lnTo>
                <a:lnTo>
                  <a:pt x="11217" y="60600"/>
                </a:lnTo>
                <a:lnTo>
                  <a:pt x="41830" y="74437"/>
                </a:lnTo>
                <a:lnTo>
                  <a:pt x="87278" y="83726"/>
                </a:lnTo>
                <a:lnTo>
                  <a:pt x="143001" y="87121"/>
                </a:lnTo>
                <a:lnTo>
                  <a:pt x="198651" y="83637"/>
                </a:lnTo>
                <a:lnTo>
                  <a:pt x="244062" y="74199"/>
                </a:lnTo>
                <a:lnTo>
                  <a:pt x="274661" y="60332"/>
                </a:lnTo>
                <a:lnTo>
                  <a:pt x="285876" y="43560"/>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64" name="object 64"/>
          <p:cNvSpPr/>
          <p:nvPr/>
        </p:nvSpPr>
        <p:spPr>
          <a:xfrm>
            <a:off x="4483608" y="3668267"/>
            <a:ext cx="286385" cy="70485"/>
          </a:xfrm>
          <a:custGeom>
            <a:avLst/>
            <a:gdLst/>
            <a:ahLst/>
            <a:cxnLst/>
            <a:rect l="l" t="t" r="r" b="b"/>
            <a:pathLst>
              <a:path w="286385" h="70485">
                <a:moveTo>
                  <a:pt x="143001" y="0"/>
                </a:moveTo>
                <a:lnTo>
                  <a:pt x="87278" y="3417"/>
                </a:lnTo>
                <a:lnTo>
                  <a:pt x="41830" y="12763"/>
                </a:lnTo>
                <a:lnTo>
                  <a:pt x="11217" y="26681"/>
                </a:lnTo>
                <a:lnTo>
                  <a:pt x="0" y="43814"/>
                </a:lnTo>
                <a:lnTo>
                  <a:pt x="2037" y="51373"/>
                </a:lnTo>
                <a:lnTo>
                  <a:pt x="7921" y="58372"/>
                </a:lnTo>
                <a:lnTo>
                  <a:pt x="17305" y="64728"/>
                </a:lnTo>
                <a:lnTo>
                  <a:pt x="29844" y="70357"/>
                </a:lnTo>
                <a:lnTo>
                  <a:pt x="52044" y="63345"/>
                </a:lnTo>
                <a:lnTo>
                  <a:pt x="78946" y="58070"/>
                </a:lnTo>
                <a:lnTo>
                  <a:pt x="109587" y="54748"/>
                </a:lnTo>
                <a:lnTo>
                  <a:pt x="143001" y="53593"/>
                </a:lnTo>
                <a:lnTo>
                  <a:pt x="281609" y="53593"/>
                </a:lnTo>
                <a:lnTo>
                  <a:pt x="283839" y="50998"/>
                </a:lnTo>
                <a:lnTo>
                  <a:pt x="285876" y="43814"/>
                </a:lnTo>
                <a:lnTo>
                  <a:pt x="274661" y="26949"/>
                </a:lnTo>
                <a:lnTo>
                  <a:pt x="244062" y="13001"/>
                </a:lnTo>
                <a:lnTo>
                  <a:pt x="198651" y="3506"/>
                </a:lnTo>
                <a:lnTo>
                  <a:pt x="143001" y="0"/>
                </a:lnTo>
                <a:close/>
              </a:path>
              <a:path w="286385" h="70485">
                <a:moveTo>
                  <a:pt x="281609" y="53593"/>
                </a:moveTo>
                <a:lnTo>
                  <a:pt x="143001" y="53593"/>
                </a:lnTo>
                <a:lnTo>
                  <a:pt x="176307" y="54481"/>
                </a:lnTo>
                <a:lnTo>
                  <a:pt x="206929" y="57848"/>
                </a:lnTo>
                <a:lnTo>
                  <a:pt x="233727" y="63255"/>
                </a:lnTo>
                <a:lnTo>
                  <a:pt x="256031" y="70357"/>
                </a:lnTo>
                <a:lnTo>
                  <a:pt x="268571" y="64317"/>
                </a:lnTo>
                <a:lnTo>
                  <a:pt x="277969" y="57832"/>
                </a:lnTo>
                <a:lnTo>
                  <a:pt x="281609" y="53593"/>
                </a:lnTo>
                <a:close/>
              </a:path>
            </a:pathLst>
          </a:custGeom>
          <a:solidFill>
            <a:srgbClr val="B8D333"/>
          </a:solidFill>
        </p:spPr>
        <p:txBody>
          <a:bodyPr wrap="square" lIns="0" tIns="0" rIns="0" bIns="0" rtlCol="0"/>
          <a:lstStyle/>
          <a:p>
            <a:endParaRPr/>
          </a:p>
        </p:txBody>
      </p:sp>
      <p:sp>
        <p:nvSpPr>
          <p:cNvPr id="65" name="object 65"/>
          <p:cNvSpPr/>
          <p:nvPr/>
        </p:nvSpPr>
        <p:spPr>
          <a:xfrm>
            <a:off x="4489703" y="3857244"/>
            <a:ext cx="277875" cy="126745"/>
          </a:xfrm>
          <a:prstGeom prst="rect">
            <a:avLst/>
          </a:prstGeom>
          <a:blipFill>
            <a:blip r:embed="rId9" cstate="print"/>
            <a:stretch>
              <a:fillRect/>
            </a:stretch>
          </a:blipFill>
        </p:spPr>
        <p:txBody>
          <a:bodyPr wrap="square" lIns="0" tIns="0" rIns="0" bIns="0" rtlCol="0"/>
          <a:lstStyle/>
          <a:p>
            <a:endParaRPr/>
          </a:p>
        </p:txBody>
      </p:sp>
      <p:sp>
        <p:nvSpPr>
          <p:cNvPr id="66" name="object 66"/>
          <p:cNvSpPr txBox="1"/>
          <p:nvPr/>
        </p:nvSpPr>
        <p:spPr>
          <a:xfrm>
            <a:off x="2441575" y="5606897"/>
            <a:ext cx="582295" cy="299720"/>
          </a:xfrm>
          <a:prstGeom prst="rect">
            <a:avLst/>
          </a:prstGeom>
        </p:spPr>
        <p:txBody>
          <a:bodyPr vert="horz" wrap="square" lIns="0" tIns="12700" rIns="0" bIns="0" rtlCol="0">
            <a:spAutoFit/>
          </a:bodyPr>
          <a:lstStyle/>
          <a:p>
            <a:pPr marL="106680" marR="5080" indent="-94615">
              <a:lnSpc>
                <a:spcPct val="100000"/>
              </a:lnSpc>
              <a:spcBef>
                <a:spcPts val="100"/>
              </a:spcBef>
            </a:pPr>
            <a:r>
              <a:rPr sz="900" spc="-5" dirty="0">
                <a:latin typeface="Segoe UI"/>
                <a:cs typeface="Segoe UI"/>
              </a:rPr>
              <a:t>Azure</a:t>
            </a:r>
            <a:r>
              <a:rPr sz="900" spc="-65" dirty="0">
                <a:latin typeface="Segoe UI"/>
                <a:cs typeface="Segoe UI"/>
              </a:rPr>
              <a:t> </a:t>
            </a:r>
            <a:r>
              <a:rPr sz="900" spc="-5" dirty="0">
                <a:latin typeface="Segoe UI"/>
                <a:cs typeface="Segoe UI"/>
              </a:rPr>
              <a:t>Data  Factory</a:t>
            </a:r>
            <a:endParaRPr sz="900">
              <a:latin typeface="Segoe UI"/>
              <a:cs typeface="Segoe UI"/>
            </a:endParaRPr>
          </a:p>
        </p:txBody>
      </p:sp>
      <p:sp>
        <p:nvSpPr>
          <p:cNvPr id="67" name="object 67"/>
          <p:cNvSpPr txBox="1"/>
          <p:nvPr/>
        </p:nvSpPr>
        <p:spPr>
          <a:xfrm>
            <a:off x="2182495" y="4585208"/>
            <a:ext cx="1125855"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Segoe UI Semibold"/>
                <a:cs typeface="Segoe UI Semibold"/>
              </a:rPr>
              <a:t>Orchestration</a:t>
            </a:r>
            <a:endParaRPr sz="1400">
              <a:latin typeface="Segoe UI Semibold"/>
              <a:cs typeface="Segoe UI Semibold"/>
            </a:endParaRPr>
          </a:p>
        </p:txBody>
      </p:sp>
      <p:sp>
        <p:nvSpPr>
          <p:cNvPr id="68" name="object 68"/>
          <p:cNvSpPr/>
          <p:nvPr/>
        </p:nvSpPr>
        <p:spPr>
          <a:xfrm>
            <a:off x="2488692" y="5032247"/>
            <a:ext cx="475488" cy="475488"/>
          </a:xfrm>
          <a:prstGeom prst="rect">
            <a:avLst/>
          </a:prstGeom>
          <a:blipFill>
            <a:blip r:embed="rId13" cstate="print"/>
            <a:stretch>
              <a:fillRect/>
            </a:stretch>
          </a:blipFill>
        </p:spPr>
        <p:txBody>
          <a:bodyPr wrap="square" lIns="0" tIns="0" rIns="0" bIns="0" rtlCol="0"/>
          <a:lstStyle/>
          <a:p>
            <a:endParaRPr/>
          </a:p>
        </p:txBody>
      </p:sp>
      <p:sp>
        <p:nvSpPr>
          <p:cNvPr id="69" name="object 69"/>
          <p:cNvSpPr/>
          <p:nvPr/>
        </p:nvSpPr>
        <p:spPr>
          <a:xfrm>
            <a:off x="1820417" y="4895850"/>
            <a:ext cx="1798320" cy="1152525"/>
          </a:xfrm>
          <a:custGeom>
            <a:avLst/>
            <a:gdLst/>
            <a:ahLst/>
            <a:cxnLst/>
            <a:rect l="l" t="t" r="r" b="b"/>
            <a:pathLst>
              <a:path w="1798320" h="1152525">
                <a:moveTo>
                  <a:pt x="0" y="192024"/>
                </a:moveTo>
                <a:lnTo>
                  <a:pt x="5071" y="147996"/>
                </a:lnTo>
                <a:lnTo>
                  <a:pt x="19518" y="107579"/>
                </a:lnTo>
                <a:lnTo>
                  <a:pt x="42187" y="71925"/>
                </a:lnTo>
                <a:lnTo>
                  <a:pt x="71925" y="42187"/>
                </a:lnTo>
                <a:lnTo>
                  <a:pt x="107579" y="19518"/>
                </a:lnTo>
                <a:lnTo>
                  <a:pt x="147996" y="5071"/>
                </a:lnTo>
                <a:lnTo>
                  <a:pt x="192024" y="0"/>
                </a:lnTo>
                <a:lnTo>
                  <a:pt x="1606295" y="0"/>
                </a:lnTo>
                <a:lnTo>
                  <a:pt x="1650323" y="5071"/>
                </a:lnTo>
                <a:lnTo>
                  <a:pt x="1690740" y="19518"/>
                </a:lnTo>
                <a:lnTo>
                  <a:pt x="1726394" y="42187"/>
                </a:lnTo>
                <a:lnTo>
                  <a:pt x="1756132" y="71925"/>
                </a:lnTo>
                <a:lnTo>
                  <a:pt x="1778801" y="107579"/>
                </a:lnTo>
                <a:lnTo>
                  <a:pt x="1793248" y="147996"/>
                </a:lnTo>
                <a:lnTo>
                  <a:pt x="1798320" y="192024"/>
                </a:lnTo>
                <a:lnTo>
                  <a:pt x="1798320" y="960119"/>
                </a:lnTo>
                <a:lnTo>
                  <a:pt x="1793248" y="1004147"/>
                </a:lnTo>
                <a:lnTo>
                  <a:pt x="1778801" y="1044564"/>
                </a:lnTo>
                <a:lnTo>
                  <a:pt x="1756132" y="1080218"/>
                </a:lnTo>
                <a:lnTo>
                  <a:pt x="1726394" y="1109956"/>
                </a:lnTo>
                <a:lnTo>
                  <a:pt x="1690740" y="1132625"/>
                </a:lnTo>
                <a:lnTo>
                  <a:pt x="1650323" y="1147072"/>
                </a:lnTo>
                <a:lnTo>
                  <a:pt x="1606295" y="1152144"/>
                </a:lnTo>
                <a:lnTo>
                  <a:pt x="192024" y="1152144"/>
                </a:lnTo>
                <a:lnTo>
                  <a:pt x="147996" y="1147072"/>
                </a:lnTo>
                <a:lnTo>
                  <a:pt x="107579" y="1132625"/>
                </a:lnTo>
                <a:lnTo>
                  <a:pt x="71925" y="1109956"/>
                </a:lnTo>
                <a:lnTo>
                  <a:pt x="42187" y="1080218"/>
                </a:lnTo>
                <a:lnTo>
                  <a:pt x="19518" y="1044564"/>
                </a:lnTo>
                <a:lnTo>
                  <a:pt x="5071" y="1004147"/>
                </a:lnTo>
                <a:lnTo>
                  <a:pt x="0" y="960119"/>
                </a:lnTo>
                <a:lnTo>
                  <a:pt x="0" y="192024"/>
                </a:lnTo>
                <a:close/>
              </a:path>
            </a:pathLst>
          </a:custGeom>
          <a:ln w="19812">
            <a:solidFill>
              <a:srgbClr val="0078D6"/>
            </a:solidFill>
            <a:prstDash val="sysDot"/>
          </a:ln>
        </p:spPr>
        <p:txBody>
          <a:bodyPr wrap="square" lIns="0" tIns="0" rIns="0" bIns="0" rtlCol="0"/>
          <a:lstStyle/>
          <a:p>
            <a:endParaRPr/>
          </a:p>
        </p:txBody>
      </p:sp>
      <p:sp>
        <p:nvSpPr>
          <p:cNvPr id="70" name="object 70"/>
          <p:cNvSpPr txBox="1"/>
          <p:nvPr/>
        </p:nvSpPr>
        <p:spPr>
          <a:xfrm>
            <a:off x="6880352" y="5548376"/>
            <a:ext cx="835025" cy="299720"/>
          </a:xfrm>
          <a:prstGeom prst="rect">
            <a:avLst/>
          </a:prstGeom>
        </p:spPr>
        <p:txBody>
          <a:bodyPr vert="horz" wrap="square" lIns="0" tIns="12700" rIns="0" bIns="0" rtlCol="0">
            <a:spAutoFit/>
          </a:bodyPr>
          <a:lstStyle/>
          <a:p>
            <a:pPr marL="239395" marR="5080" indent="-227329">
              <a:lnSpc>
                <a:spcPct val="100000"/>
              </a:lnSpc>
              <a:spcBef>
                <a:spcPts val="100"/>
              </a:spcBef>
            </a:pPr>
            <a:r>
              <a:rPr sz="900" spc="-5" dirty="0">
                <a:latin typeface="Segoe UI"/>
                <a:cs typeface="Segoe UI"/>
              </a:rPr>
              <a:t>Azure</a:t>
            </a:r>
            <a:r>
              <a:rPr sz="900" spc="-70" dirty="0">
                <a:latin typeface="Segoe UI"/>
                <a:cs typeface="Segoe UI"/>
              </a:rPr>
              <a:t> </a:t>
            </a:r>
            <a:r>
              <a:rPr sz="900" spc="-5" dirty="0">
                <a:latin typeface="Segoe UI"/>
                <a:cs typeface="Segoe UI"/>
              </a:rPr>
              <a:t>Container  Service</a:t>
            </a:r>
            <a:endParaRPr sz="900">
              <a:latin typeface="Segoe UI"/>
              <a:cs typeface="Segoe UI"/>
            </a:endParaRPr>
          </a:p>
        </p:txBody>
      </p:sp>
      <p:sp>
        <p:nvSpPr>
          <p:cNvPr id="71" name="object 71"/>
          <p:cNvSpPr txBox="1"/>
          <p:nvPr/>
        </p:nvSpPr>
        <p:spPr>
          <a:xfrm>
            <a:off x="6754494" y="4585208"/>
            <a:ext cx="1834514" cy="239395"/>
          </a:xfrm>
          <a:prstGeom prst="rect">
            <a:avLst/>
          </a:prstGeom>
        </p:spPr>
        <p:txBody>
          <a:bodyPr vert="horz" wrap="square" lIns="0" tIns="12700" rIns="0" bIns="0" rtlCol="0">
            <a:spAutoFit/>
          </a:bodyPr>
          <a:lstStyle/>
          <a:p>
            <a:pPr marL="12700">
              <a:lnSpc>
                <a:spcPct val="100000"/>
              </a:lnSpc>
              <a:spcBef>
                <a:spcPts val="100"/>
              </a:spcBef>
            </a:pPr>
            <a:r>
              <a:rPr sz="1400" b="1" spc="-20" dirty="0">
                <a:latin typeface="Segoe UI Semibold"/>
                <a:cs typeface="Segoe UI Semibold"/>
              </a:rPr>
              <a:t>Trained </a:t>
            </a:r>
            <a:r>
              <a:rPr sz="1400" b="1" spc="-5" dirty="0">
                <a:latin typeface="Segoe UI Semibold"/>
                <a:cs typeface="Segoe UI Semibold"/>
              </a:rPr>
              <a:t>model</a:t>
            </a:r>
            <a:r>
              <a:rPr sz="1400" b="1" spc="-70" dirty="0">
                <a:latin typeface="Segoe UI Semibold"/>
                <a:cs typeface="Segoe UI Semibold"/>
              </a:rPr>
              <a:t> </a:t>
            </a:r>
            <a:r>
              <a:rPr sz="1400" b="1" spc="-5" dirty="0">
                <a:latin typeface="Segoe UI Semibold"/>
                <a:cs typeface="Segoe UI Semibold"/>
              </a:rPr>
              <a:t>hosting</a:t>
            </a:r>
            <a:endParaRPr sz="1400">
              <a:latin typeface="Segoe UI Semibold"/>
              <a:cs typeface="Segoe UI Semibold"/>
            </a:endParaRPr>
          </a:p>
        </p:txBody>
      </p:sp>
      <p:sp>
        <p:nvSpPr>
          <p:cNvPr id="72" name="object 72"/>
          <p:cNvSpPr/>
          <p:nvPr/>
        </p:nvSpPr>
        <p:spPr>
          <a:xfrm>
            <a:off x="6483858" y="4882134"/>
            <a:ext cx="2382520" cy="1149350"/>
          </a:xfrm>
          <a:custGeom>
            <a:avLst/>
            <a:gdLst/>
            <a:ahLst/>
            <a:cxnLst/>
            <a:rect l="l" t="t" r="r" b="b"/>
            <a:pathLst>
              <a:path w="2382520" h="1149350">
                <a:moveTo>
                  <a:pt x="0" y="191516"/>
                </a:moveTo>
                <a:lnTo>
                  <a:pt x="5057" y="147596"/>
                </a:lnTo>
                <a:lnTo>
                  <a:pt x="19462" y="107283"/>
                </a:lnTo>
                <a:lnTo>
                  <a:pt x="42067" y="71724"/>
                </a:lnTo>
                <a:lnTo>
                  <a:pt x="71724" y="42067"/>
                </a:lnTo>
                <a:lnTo>
                  <a:pt x="107283" y="19462"/>
                </a:lnTo>
                <a:lnTo>
                  <a:pt x="147596" y="5057"/>
                </a:lnTo>
                <a:lnTo>
                  <a:pt x="191515" y="0"/>
                </a:lnTo>
                <a:lnTo>
                  <a:pt x="2190495" y="0"/>
                </a:lnTo>
                <a:lnTo>
                  <a:pt x="2234415" y="5057"/>
                </a:lnTo>
                <a:lnTo>
                  <a:pt x="2274728" y="19462"/>
                </a:lnTo>
                <a:lnTo>
                  <a:pt x="2310287" y="42067"/>
                </a:lnTo>
                <a:lnTo>
                  <a:pt x="2339944" y="71724"/>
                </a:lnTo>
                <a:lnTo>
                  <a:pt x="2362549" y="107283"/>
                </a:lnTo>
                <a:lnTo>
                  <a:pt x="2376954" y="147596"/>
                </a:lnTo>
                <a:lnTo>
                  <a:pt x="2382012" y="191516"/>
                </a:lnTo>
                <a:lnTo>
                  <a:pt x="2382012" y="957580"/>
                </a:lnTo>
                <a:lnTo>
                  <a:pt x="2376954" y="1001491"/>
                </a:lnTo>
                <a:lnTo>
                  <a:pt x="2362549" y="1041801"/>
                </a:lnTo>
                <a:lnTo>
                  <a:pt x="2339944" y="1077361"/>
                </a:lnTo>
                <a:lnTo>
                  <a:pt x="2310287" y="1107020"/>
                </a:lnTo>
                <a:lnTo>
                  <a:pt x="2274728" y="1129629"/>
                </a:lnTo>
                <a:lnTo>
                  <a:pt x="2234415" y="1144037"/>
                </a:lnTo>
                <a:lnTo>
                  <a:pt x="2190495" y="1149096"/>
                </a:lnTo>
                <a:lnTo>
                  <a:pt x="191515" y="1149096"/>
                </a:lnTo>
                <a:lnTo>
                  <a:pt x="147596" y="1144037"/>
                </a:lnTo>
                <a:lnTo>
                  <a:pt x="107283" y="1129629"/>
                </a:lnTo>
                <a:lnTo>
                  <a:pt x="71724" y="1107020"/>
                </a:lnTo>
                <a:lnTo>
                  <a:pt x="42067" y="1077361"/>
                </a:lnTo>
                <a:lnTo>
                  <a:pt x="19462" y="1041801"/>
                </a:lnTo>
                <a:lnTo>
                  <a:pt x="5057" y="1001491"/>
                </a:lnTo>
                <a:lnTo>
                  <a:pt x="0" y="957580"/>
                </a:lnTo>
                <a:lnTo>
                  <a:pt x="0" y="191516"/>
                </a:lnTo>
                <a:close/>
              </a:path>
            </a:pathLst>
          </a:custGeom>
          <a:ln w="19812">
            <a:solidFill>
              <a:srgbClr val="0078D6"/>
            </a:solidFill>
            <a:prstDash val="sysDot"/>
          </a:ln>
        </p:spPr>
        <p:txBody>
          <a:bodyPr wrap="square" lIns="0" tIns="0" rIns="0" bIns="0" rtlCol="0"/>
          <a:lstStyle/>
          <a:p>
            <a:endParaRPr/>
          </a:p>
        </p:txBody>
      </p:sp>
      <p:sp>
        <p:nvSpPr>
          <p:cNvPr id="73" name="object 73"/>
          <p:cNvSpPr txBox="1"/>
          <p:nvPr/>
        </p:nvSpPr>
        <p:spPr>
          <a:xfrm>
            <a:off x="7888351" y="5549290"/>
            <a:ext cx="823594" cy="286385"/>
          </a:xfrm>
          <a:prstGeom prst="rect">
            <a:avLst/>
          </a:prstGeom>
        </p:spPr>
        <p:txBody>
          <a:bodyPr vert="horz" wrap="square" lIns="0" tIns="27940" rIns="0" bIns="0" rtlCol="0">
            <a:spAutoFit/>
          </a:bodyPr>
          <a:lstStyle/>
          <a:p>
            <a:pPr marL="12700" marR="5080" indent="141605">
              <a:lnSpc>
                <a:spcPts val="969"/>
              </a:lnSpc>
              <a:spcBef>
                <a:spcPts val="220"/>
              </a:spcBef>
            </a:pPr>
            <a:r>
              <a:rPr sz="900" spc="-15" dirty="0">
                <a:latin typeface="Segoe UI"/>
                <a:cs typeface="Segoe UI"/>
              </a:rPr>
              <a:t>SQL </a:t>
            </a:r>
            <a:r>
              <a:rPr sz="900" spc="-25" dirty="0">
                <a:latin typeface="Segoe UI"/>
                <a:cs typeface="Segoe UI"/>
              </a:rPr>
              <a:t>Server  </a:t>
            </a:r>
            <a:r>
              <a:rPr sz="900" spc="-30" dirty="0">
                <a:latin typeface="Segoe UI"/>
                <a:cs typeface="Segoe UI"/>
              </a:rPr>
              <a:t>(in-database</a:t>
            </a:r>
            <a:r>
              <a:rPr sz="900" spc="-125" dirty="0">
                <a:latin typeface="Segoe UI"/>
                <a:cs typeface="Segoe UI"/>
              </a:rPr>
              <a:t> </a:t>
            </a:r>
            <a:r>
              <a:rPr sz="900" spc="-20" dirty="0">
                <a:latin typeface="Segoe UI"/>
                <a:cs typeface="Segoe UI"/>
              </a:rPr>
              <a:t>ML)</a:t>
            </a:r>
            <a:endParaRPr sz="900">
              <a:latin typeface="Segoe UI"/>
              <a:cs typeface="Segoe UI"/>
            </a:endParaRPr>
          </a:p>
        </p:txBody>
      </p:sp>
      <p:sp>
        <p:nvSpPr>
          <p:cNvPr id="74" name="object 74"/>
          <p:cNvSpPr/>
          <p:nvPr/>
        </p:nvSpPr>
        <p:spPr>
          <a:xfrm>
            <a:off x="8132064" y="5062728"/>
            <a:ext cx="180340" cy="411480"/>
          </a:xfrm>
          <a:custGeom>
            <a:avLst/>
            <a:gdLst/>
            <a:ahLst/>
            <a:cxnLst/>
            <a:rect l="l" t="t" r="r" b="b"/>
            <a:pathLst>
              <a:path w="180340" h="411479">
                <a:moveTo>
                  <a:pt x="179831" y="0"/>
                </a:moveTo>
                <a:lnTo>
                  <a:pt x="0" y="0"/>
                </a:lnTo>
                <a:lnTo>
                  <a:pt x="0" y="346202"/>
                </a:lnTo>
                <a:lnTo>
                  <a:pt x="14150" y="371437"/>
                </a:lnTo>
                <a:lnTo>
                  <a:pt x="52720" y="392160"/>
                </a:lnTo>
                <a:lnTo>
                  <a:pt x="109888" y="406191"/>
                </a:lnTo>
                <a:lnTo>
                  <a:pt x="179831" y="411353"/>
                </a:lnTo>
                <a:lnTo>
                  <a:pt x="179831" y="0"/>
                </a:lnTo>
                <a:close/>
              </a:path>
            </a:pathLst>
          </a:custGeom>
          <a:solidFill>
            <a:srgbClr val="3999C5"/>
          </a:solidFill>
        </p:spPr>
        <p:txBody>
          <a:bodyPr wrap="square" lIns="0" tIns="0" rIns="0" bIns="0" rtlCol="0"/>
          <a:lstStyle/>
          <a:p>
            <a:endParaRPr/>
          </a:p>
        </p:txBody>
      </p:sp>
      <p:sp>
        <p:nvSpPr>
          <p:cNvPr id="75" name="object 75"/>
          <p:cNvSpPr/>
          <p:nvPr/>
        </p:nvSpPr>
        <p:spPr>
          <a:xfrm>
            <a:off x="8308847" y="5062728"/>
            <a:ext cx="183515" cy="411480"/>
          </a:xfrm>
          <a:custGeom>
            <a:avLst/>
            <a:gdLst/>
            <a:ahLst/>
            <a:cxnLst/>
            <a:rect l="l" t="t" r="r" b="b"/>
            <a:pathLst>
              <a:path w="183515" h="411479">
                <a:moveTo>
                  <a:pt x="183387" y="0"/>
                </a:moveTo>
                <a:lnTo>
                  <a:pt x="0" y="0"/>
                </a:lnTo>
                <a:lnTo>
                  <a:pt x="0" y="411480"/>
                </a:lnTo>
                <a:lnTo>
                  <a:pt x="2667" y="411480"/>
                </a:lnTo>
                <a:lnTo>
                  <a:pt x="73017" y="406338"/>
                </a:lnTo>
                <a:lnTo>
                  <a:pt x="130460" y="392350"/>
                </a:lnTo>
                <a:lnTo>
                  <a:pt x="169187" y="371671"/>
                </a:lnTo>
                <a:lnTo>
                  <a:pt x="183387" y="346456"/>
                </a:lnTo>
                <a:lnTo>
                  <a:pt x="183387" y="0"/>
                </a:lnTo>
                <a:close/>
              </a:path>
            </a:pathLst>
          </a:custGeom>
          <a:solidFill>
            <a:srgbClr val="5AB4D9"/>
          </a:solidFill>
        </p:spPr>
        <p:txBody>
          <a:bodyPr wrap="square" lIns="0" tIns="0" rIns="0" bIns="0" rtlCol="0"/>
          <a:lstStyle/>
          <a:p>
            <a:endParaRPr/>
          </a:p>
        </p:txBody>
      </p:sp>
      <p:sp>
        <p:nvSpPr>
          <p:cNvPr id="76" name="object 76"/>
          <p:cNvSpPr/>
          <p:nvPr/>
        </p:nvSpPr>
        <p:spPr>
          <a:xfrm>
            <a:off x="8132064" y="4997196"/>
            <a:ext cx="359410" cy="130810"/>
          </a:xfrm>
          <a:custGeom>
            <a:avLst/>
            <a:gdLst/>
            <a:ahLst/>
            <a:cxnLst/>
            <a:rect l="l" t="t" r="r" b="b"/>
            <a:pathLst>
              <a:path w="359409" h="130810">
                <a:moveTo>
                  <a:pt x="179450" y="0"/>
                </a:moveTo>
                <a:lnTo>
                  <a:pt x="109674" y="5127"/>
                </a:lnTo>
                <a:lnTo>
                  <a:pt x="52625" y="19113"/>
                </a:lnTo>
                <a:lnTo>
                  <a:pt x="14126" y="39862"/>
                </a:lnTo>
                <a:lnTo>
                  <a:pt x="0" y="65277"/>
                </a:lnTo>
                <a:lnTo>
                  <a:pt x="14126" y="90620"/>
                </a:lnTo>
                <a:lnTo>
                  <a:pt x="52625" y="111331"/>
                </a:lnTo>
                <a:lnTo>
                  <a:pt x="109674" y="125303"/>
                </a:lnTo>
                <a:lnTo>
                  <a:pt x="179450" y="130428"/>
                </a:lnTo>
                <a:lnTo>
                  <a:pt x="249300" y="125267"/>
                </a:lnTo>
                <a:lnTo>
                  <a:pt x="306387" y="111236"/>
                </a:lnTo>
                <a:lnTo>
                  <a:pt x="344900" y="90513"/>
                </a:lnTo>
                <a:lnTo>
                  <a:pt x="359028" y="65277"/>
                </a:lnTo>
                <a:lnTo>
                  <a:pt x="344900" y="39701"/>
                </a:lnTo>
                <a:lnTo>
                  <a:pt x="306387" y="18970"/>
                </a:lnTo>
                <a:lnTo>
                  <a:pt x="249300" y="5074"/>
                </a:lnTo>
                <a:lnTo>
                  <a:pt x="179450" y="0"/>
                </a:lnTo>
                <a:close/>
              </a:path>
            </a:pathLst>
          </a:custGeom>
          <a:solidFill>
            <a:srgbClr val="FFFFFF"/>
          </a:solidFill>
        </p:spPr>
        <p:txBody>
          <a:bodyPr wrap="square" lIns="0" tIns="0" rIns="0" bIns="0" rtlCol="0"/>
          <a:lstStyle/>
          <a:p>
            <a:endParaRPr/>
          </a:p>
        </p:txBody>
      </p:sp>
      <p:sp>
        <p:nvSpPr>
          <p:cNvPr id="77" name="object 77"/>
          <p:cNvSpPr/>
          <p:nvPr/>
        </p:nvSpPr>
        <p:spPr>
          <a:xfrm>
            <a:off x="8168640" y="5015484"/>
            <a:ext cx="286385" cy="87630"/>
          </a:xfrm>
          <a:custGeom>
            <a:avLst/>
            <a:gdLst/>
            <a:ahLst/>
            <a:cxnLst/>
            <a:rect l="l" t="t" r="r" b="b"/>
            <a:pathLst>
              <a:path w="286384" h="87629">
                <a:moveTo>
                  <a:pt x="143001" y="0"/>
                </a:moveTo>
                <a:lnTo>
                  <a:pt x="87278" y="3484"/>
                </a:lnTo>
                <a:lnTo>
                  <a:pt x="41830" y="12922"/>
                </a:lnTo>
                <a:lnTo>
                  <a:pt x="11217" y="26789"/>
                </a:lnTo>
                <a:lnTo>
                  <a:pt x="0" y="43561"/>
                </a:lnTo>
                <a:lnTo>
                  <a:pt x="11217" y="60600"/>
                </a:lnTo>
                <a:lnTo>
                  <a:pt x="41830" y="74437"/>
                </a:lnTo>
                <a:lnTo>
                  <a:pt x="87278" y="83726"/>
                </a:lnTo>
                <a:lnTo>
                  <a:pt x="143001" y="87122"/>
                </a:lnTo>
                <a:lnTo>
                  <a:pt x="198651" y="83637"/>
                </a:lnTo>
                <a:lnTo>
                  <a:pt x="244062" y="74199"/>
                </a:lnTo>
                <a:lnTo>
                  <a:pt x="274661" y="60332"/>
                </a:lnTo>
                <a:lnTo>
                  <a:pt x="285876" y="43561"/>
                </a:lnTo>
                <a:lnTo>
                  <a:pt x="274661" y="26628"/>
                </a:lnTo>
                <a:lnTo>
                  <a:pt x="244062" y="12779"/>
                </a:lnTo>
                <a:lnTo>
                  <a:pt x="198651" y="3430"/>
                </a:lnTo>
                <a:lnTo>
                  <a:pt x="143001" y="0"/>
                </a:lnTo>
                <a:close/>
              </a:path>
            </a:pathLst>
          </a:custGeom>
          <a:solidFill>
            <a:srgbClr val="7EBA42"/>
          </a:solidFill>
        </p:spPr>
        <p:txBody>
          <a:bodyPr wrap="square" lIns="0" tIns="0" rIns="0" bIns="0" rtlCol="0"/>
          <a:lstStyle/>
          <a:p>
            <a:endParaRPr/>
          </a:p>
        </p:txBody>
      </p:sp>
      <p:sp>
        <p:nvSpPr>
          <p:cNvPr id="78" name="object 78"/>
          <p:cNvSpPr/>
          <p:nvPr/>
        </p:nvSpPr>
        <p:spPr>
          <a:xfrm>
            <a:off x="8168640" y="5015484"/>
            <a:ext cx="286385" cy="70485"/>
          </a:xfrm>
          <a:custGeom>
            <a:avLst/>
            <a:gdLst/>
            <a:ahLst/>
            <a:cxnLst/>
            <a:rect l="l" t="t" r="r" b="b"/>
            <a:pathLst>
              <a:path w="286384" h="70485">
                <a:moveTo>
                  <a:pt x="143001" y="0"/>
                </a:moveTo>
                <a:lnTo>
                  <a:pt x="87278" y="3417"/>
                </a:lnTo>
                <a:lnTo>
                  <a:pt x="41830" y="12763"/>
                </a:lnTo>
                <a:lnTo>
                  <a:pt x="11217" y="26681"/>
                </a:lnTo>
                <a:lnTo>
                  <a:pt x="0" y="43815"/>
                </a:lnTo>
                <a:lnTo>
                  <a:pt x="2037" y="51373"/>
                </a:lnTo>
                <a:lnTo>
                  <a:pt x="7921" y="58372"/>
                </a:lnTo>
                <a:lnTo>
                  <a:pt x="17305" y="64728"/>
                </a:lnTo>
                <a:lnTo>
                  <a:pt x="29844" y="70358"/>
                </a:lnTo>
                <a:lnTo>
                  <a:pt x="52044" y="63345"/>
                </a:lnTo>
                <a:lnTo>
                  <a:pt x="78946" y="58070"/>
                </a:lnTo>
                <a:lnTo>
                  <a:pt x="109587" y="54748"/>
                </a:lnTo>
                <a:lnTo>
                  <a:pt x="143001" y="53594"/>
                </a:lnTo>
                <a:lnTo>
                  <a:pt x="281609" y="53594"/>
                </a:lnTo>
                <a:lnTo>
                  <a:pt x="283839" y="50998"/>
                </a:lnTo>
                <a:lnTo>
                  <a:pt x="285876" y="43815"/>
                </a:lnTo>
                <a:lnTo>
                  <a:pt x="274661" y="26949"/>
                </a:lnTo>
                <a:lnTo>
                  <a:pt x="244062" y="13001"/>
                </a:lnTo>
                <a:lnTo>
                  <a:pt x="198651" y="3506"/>
                </a:lnTo>
                <a:lnTo>
                  <a:pt x="143001" y="0"/>
                </a:lnTo>
                <a:close/>
              </a:path>
              <a:path w="286384" h="70485">
                <a:moveTo>
                  <a:pt x="281609" y="53594"/>
                </a:moveTo>
                <a:lnTo>
                  <a:pt x="143001" y="53594"/>
                </a:lnTo>
                <a:lnTo>
                  <a:pt x="176307" y="54481"/>
                </a:lnTo>
                <a:lnTo>
                  <a:pt x="206929" y="57848"/>
                </a:lnTo>
                <a:lnTo>
                  <a:pt x="233727" y="63255"/>
                </a:lnTo>
                <a:lnTo>
                  <a:pt x="256031" y="70358"/>
                </a:lnTo>
                <a:lnTo>
                  <a:pt x="268571" y="64317"/>
                </a:lnTo>
                <a:lnTo>
                  <a:pt x="277969" y="57832"/>
                </a:lnTo>
                <a:lnTo>
                  <a:pt x="281609" y="53594"/>
                </a:lnTo>
                <a:close/>
              </a:path>
            </a:pathLst>
          </a:custGeom>
          <a:solidFill>
            <a:srgbClr val="B8D333"/>
          </a:solidFill>
        </p:spPr>
        <p:txBody>
          <a:bodyPr wrap="square" lIns="0" tIns="0" rIns="0" bIns="0" rtlCol="0"/>
          <a:lstStyle/>
          <a:p>
            <a:endParaRPr/>
          </a:p>
        </p:txBody>
      </p:sp>
      <p:sp>
        <p:nvSpPr>
          <p:cNvPr id="79" name="object 79"/>
          <p:cNvSpPr/>
          <p:nvPr/>
        </p:nvSpPr>
        <p:spPr>
          <a:xfrm>
            <a:off x="8174735" y="5202935"/>
            <a:ext cx="277875" cy="128269"/>
          </a:xfrm>
          <a:prstGeom prst="rect">
            <a:avLst/>
          </a:prstGeom>
          <a:blipFill>
            <a:blip r:embed="rId14" cstate="print"/>
            <a:stretch>
              <a:fillRect/>
            </a:stretch>
          </a:blipFill>
        </p:spPr>
        <p:txBody>
          <a:bodyPr wrap="square" lIns="0" tIns="0" rIns="0" bIns="0" rtlCol="0"/>
          <a:lstStyle/>
          <a:p>
            <a:endParaRPr/>
          </a:p>
        </p:txBody>
      </p:sp>
      <p:sp>
        <p:nvSpPr>
          <p:cNvPr id="80" name="object 80"/>
          <p:cNvSpPr/>
          <p:nvPr/>
        </p:nvSpPr>
        <p:spPr>
          <a:xfrm>
            <a:off x="7664195" y="3590416"/>
            <a:ext cx="2980690" cy="2679065"/>
          </a:xfrm>
          <a:custGeom>
            <a:avLst/>
            <a:gdLst/>
            <a:ahLst/>
            <a:cxnLst/>
            <a:rect l="l" t="t" r="r" b="b"/>
            <a:pathLst>
              <a:path w="2980690" h="2679065">
                <a:moveTo>
                  <a:pt x="19811" y="2440139"/>
                </a:moveTo>
                <a:lnTo>
                  <a:pt x="0" y="2440139"/>
                </a:lnTo>
                <a:lnTo>
                  <a:pt x="0" y="2459951"/>
                </a:lnTo>
                <a:lnTo>
                  <a:pt x="19811" y="2459951"/>
                </a:lnTo>
                <a:lnTo>
                  <a:pt x="19811" y="2440139"/>
                </a:lnTo>
                <a:close/>
              </a:path>
              <a:path w="2980690" h="2679065">
                <a:moveTo>
                  <a:pt x="19811" y="2479763"/>
                </a:moveTo>
                <a:lnTo>
                  <a:pt x="0" y="2479763"/>
                </a:lnTo>
                <a:lnTo>
                  <a:pt x="0" y="2499575"/>
                </a:lnTo>
                <a:lnTo>
                  <a:pt x="19811" y="2499575"/>
                </a:lnTo>
                <a:lnTo>
                  <a:pt x="19811" y="2479763"/>
                </a:lnTo>
                <a:close/>
              </a:path>
              <a:path w="2980690" h="2679065">
                <a:moveTo>
                  <a:pt x="19811" y="2519387"/>
                </a:moveTo>
                <a:lnTo>
                  <a:pt x="0" y="2519387"/>
                </a:lnTo>
                <a:lnTo>
                  <a:pt x="0" y="2539199"/>
                </a:lnTo>
                <a:lnTo>
                  <a:pt x="19811" y="2539199"/>
                </a:lnTo>
                <a:lnTo>
                  <a:pt x="19811" y="2519387"/>
                </a:lnTo>
                <a:close/>
              </a:path>
              <a:path w="2980690" h="2679065">
                <a:moveTo>
                  <a:pt x="19811" y="2559011"/>
                </a:moveTo>
                <a:lnTo>
                  <a:pt x="0" y="2559011"/>
                </a:lnTo>
                <a:lnTo>
                  <a:pt x="0" y="2578823"/>
                </a:lnTo>
                <a:lnTo>
                  <a:pt x="19811" y="2578823"/>
                </a:lnTo>
                <a:lnTo>
                  <a:pt x="19811" y="2559011"/>
                </a:lnTo>
                <a:close/>
              </a:path>
              <a:path w="2980690" h="2679065">
                <a:moveTo>
                  <a:pt x="19811" y="2598635"/>
                </a:moveTo>
                <a:lnTo>
                  <a:pt x="0" y="2598635"/>
                </a:lnTo>
                <a:lnTo>
                  <a:pt x="0" y="2618447"/>
                </a:lnTo>
                <a:lnTo>
                  <a:pt x="19811" y="2618447"/>
                </a:lnTo>
                <a:lnTo>
                  <a:pt x="19811" y="2598635"/>
                </a:lnTo>
                <a:close/>
              </a:path>
              <a:path w="2980690" h="2679065">
                <a:moveTo>
                  <a:pt x="19811" y="2638259"/>
                </a:moveTo>
                <a:lnTo>
                  <a:pt x="0" y="2638259"/>
                </a:lnTo>
                <a:lnTo>
                  <a:pt x="0" y="2658071"/>
                </a:lnTo>
                <a:lnTo>
                  <a:pt x="19811" y="2658071"/>
                </a:lnTo>
                <a:lnTo>
                  <a:pt x="19811" y="2638259"/>
                </a:lnTo>
                <a:close/>
              </a:path>
              <a:path w="2980690" h="2679065">
                <a:moveTo>
                  <a:pt x="38861" y="2658833"/>
                </a:moveTo>
                <a:lnTo>
                  <a:pt x="19050" y="2658833"/>
                </a:lnTo>
                <a:lnTo>
                  <a:pt x="19050" y="2678645"/>
                </a:lnTo>
                <a:lnTo>
                  <a:pt x="38861" y="2678645"/>
                </a:lnTo>
                <a:lnTo>
                  <a:pt x="38861" y="2658833"/>
                </a:lnTo>
                <a:close/>
              </a:path>
              <a:path w="2980690" h="2679065">
                <a:moveTo>
                  <a:pt x="78485" y="2658833"/>
                </a:moveTo>
                <a:lnTo>
                  <a:pt x="58674" y="2658833"/>
                </a:lnTo>
                <a:lnTo>
                  <a:pt x="58674" y="2678645"/>
                </a:lnTo>
                <a:lnTo>
                  <a:pt x="78485" y="2678645"/>
                </a:lnTo>
                <a:lnTo>
                  <a:pt x="78485" y="2658833"/>
                </a:lnTo>
                <a:close/>
              </a:path>
              <a:path w="2980690" h="2679065">
                <a:moveTo>
                  <a:pt x="118109" y="2658833"/>
                </a:moveTo>
                <a:lnTo>
                  <a:pt x="98298" y="2658833"/>
                </a:lnTo>
                <a:lnTo>
                  <a:pt x="98298" y="2678645"/>
                </a:lnTo>
                <a:lnTo>
                  <a:pt x="118109" y="2678645"/>
                </a:lnTo>
                <a:lnTo>
                  <a:pt x="118109" y="2658833"/>
                </a:lnTo>
                <a:close/>
              </a:path>
              <a:path w="2980690" h="2679065">
                <a:moveTo>
                  <a:pt x="157733" y="2658833"/>
                </a:moveTo>
                <a:lnTo>
                  <a:pt x="137922" y="2658833"/>
                </a:lnTo>
                <a:lnTo>
                  <a:pt x="137922" y="2678645"/>
                </a:lnTo>
                <a:lnTo>
                  <a:pt x="157733" y="2678645"/>
                </a:lnTo>
                <a:lnTo>
                  <a:pt x="157733" y="2658833"/>
                </a:lnTo>
                <a:close/>
              </a:path>
              <a:path w="2980690" h="2679065">
                <a:moveTo>
                  <a:pt x="197357" y="2658833"/>
                </a:moveTo>
                <a:lnTo>
                  <a:pt x="177546" y="2658833"/>
                </a:lnTo>
                <a:lnTo>
                  <a:pt x="177546" y="2678645"/>
                </a:lnTo>
                <a:lnTo>
                  <a:pt x="197357" y="2678645"/>
                </a:lnTo>
                <a:lnTo>
                  <a:pt x="197357" y="2658833"/>
                </a:lnTo>
                <a:close/>
              </a:path>
              <a:path w="2980690" h="2679065">
                <a:moveTo>
                  <a:pt x="236981" y="2658833"/>
                </a:moveTo>
                <a:lnTo>
                  <a:pt x="217170" y="2658833"/>
                </a:lnTo>
                <a:lnTo>
                  <a:pt x="217170" y="2678645"/>
                </a:lnTo>
                <a:lnTo>
                  <a:pt x="236981" y="2678645"/>
                </a:lnTo>
                <a:lnTo>
                  <a:pt x="236981" y="2658833"/>
                </a:lnTo>
                <a:close/>
              </a:path>
              <a:path w="2980690" h="2679065">
                <a:moveTo>
                  <a:pt x="276605" y="2658833"/>
                </a:moveTo>
                <a:lnTo>
                  <a:pt x="256794" y="2658833"/>
                </a:lnTo>
                <a:lnTo>
                  <a:pt x="256794" y="2678645"/>
                </a:lnTo>
                <a:lnTo>
                  <a:pt x="276605" y="2678645"/>
                </a:lnTo>
                <a:lnTo>
                  <a:pt x="276605" y="2658833"/>
                </a:lnTo>
                <a:close/>
              </a:path>
              <a:path w="2980690" h="2679065">
                <a:moveTo>
                  <a:pt x="316229" y="2658833"/>
                </a:moveTo>
                <a:lnTo>
                  <a:pt x="296418" y="2658833"/>
                </a:lnTo>
                <a:lnTo>
                  <a:pt x="296418" y="2678645"/>
                </a:lnTo>
                <a:lnTo>
                  <a:pt x="316229" y="2678645"/>
                </a:lnTo>
                <a:lnTo>
                  <a:pt x="316229" y="2658833"/>
                </a:lnTo>
                <a:close/>
              </a:path>
              <a:path w="2980690" h="2679065">
                <a:moveTo>
                  <a:pt x="355853" y="2658833"/>
                </a:moveTo>
                <a:lnTo>
                  <a:pt x="336042" y="2658833"/>
                </a:lnTo>
                <a:lnTo>
                  <a:pt x="336042" y="2678645"/>
                </a:lnTo>
                <a:lnTo>
                  <a:pt x="355853" y="2678645"/>
                </a:lnTo>
                <a:lnTo>
                  <a:pt x="355853" y="2658833"/>
                </a:lnTo>
                <a:close/>
              </a:path>
              <a:path w="2980690" h="2679065">
                <a:moveTo>
                  <a:pt x="395477" y="2658833"/>
                </a:moveTo>
                <a:lnTo>
                  <a:pt x="375665" y="2658833"/>
                </a:lnTo>
                <a:lnTo>
                  <a:pt x="375665" y="2678645"/>
                </a:lnTo>
                <a:lnTo>
                  <a:pt x="395477" y="2678645"/>
                </a:lnTo>
                <a:lnTo>
                  <a:pt x="395477" y="2658833"/>
                </a:lnTo>
                <a:close/>
              </a:path>
              <a:path w="2980690" h="2679065">
                <a:moveTo>
                  <a:pt x="435101" y="2658833"/>
                </a:moveTo>
                <a:lnTo>
                  <a:pt x="415289" y="2658833"/>
                </a:lnTo>
                <a:lnTo>
                  <a:pt x="415289" y="2678645"/>
                </a:lnTo>
                <a:lnTo>
                  <a:pt x="435101" y="2678645"/>
                </a:lnTo>
                <a:lnTo>
                  <a:pt x="435101" y="2658833"/>
                </a:lnTo>
                <a:close/>
              </a:path>
              <a:path w="2980690" h="2679065">
                <a:moveTo>
                  <a:pt x="474725" y="2658833"/>
                </a:moveTo>
                <a:lnTo>
                  <a:pt x="454913" y="2658833"/>
                </a:lnTo>
                <a:lnTo>
                  <a:pt x="454913" y="2678645"/>
                </a:lnTo>
                <a:lnTo>
                  <a:pt x="474725" y="2678645"/>
                </a:lnTo>
                <a:lnTo>
                  <a:pt x="474725" y="2658833"/>
                </a:lnTo>
                <a:close/>
              </a:path>
              <a:path w="2980690" h="2679065">
                <a:moveTo>
                  <a:pt x="514350" y="2658833"/>
                </a:moveTo>
                <a:lnTo>
                  <a:pt x="494537" y="2658833"/>
                </a:lnTo>
                <a:lnTo>
                  <a:pt x="494537" y="2678645"/>
                </a:lnTo>
                <a:lnTo>
                  <a:pt x="514350" y="2678645"/>
                </a:lnTo>
                <a:lnTo>
                  <a:pt x="514350" y="2658833"/>
                </a:lnTo>
                <a:close/>
              </a:path>
              <a:path w="2980690" h="2679065">
                <a:moveTo>
                  <a:pt x="553974" y="2658833"/>
                </a:moveTo>
                <a:lnTo>
                  <a:pt x="534161" y="2658833"/>
                </a:lnTo>
                <a:lnTo>
                  <a:pt x="534161" y="2678645"/>
                </a:lnTo>
                <a:lnTo>
                  <a:pt x="553974" y="2678645"/>
                </a:lnTo>
                <a:lnTo>
                  <a:pt x="553974" y="2658833"/>
                </a:lnTo>
                <a:close/>
              </a:path>
              <a:path w="2980690" h="2679065">
                <a:moveTo>
                  <a:pt x="593598" y="2658833"/>
                </a:moveTo>
                <a:lnTo>
                  <a:pt x="573785" y="2658833"/>
                </a:lnTo>
                <a:lnTo>
                  <a:pt x="573785" y="2678645"/>
                </a:lnTo>
                <a:lnTo>
                  <a:pt x="593598" y="2678645"/>
                </a:lnTo>
                <a:lnTo>
                  <a:pt x="593598" y="2658833"/>
                </a:lnTo>
                <a:close/>
              </a:path>
              <a:path w="2980690" h="2679065">
                <a:moveTo>
                  <a:pt x="633222" y="2658833"/>
                </a:moveTo>
                <a:lnTo>
                  <a:pt x="613409" y="2658833"/>
                </a:lnTo>
                <a:lnTo>
                  <a:pt x="613409" y="2678645"/>
                </a:lnTo>
                <a:lnTo>
                  <a:pt x="633222" y="2678645"/>
                </a:lnTo>
                <a:lnTo>
                  <a:pt x="633222" y="2658833"/>
                </a:lnTo>
                <a:close/>
              </a:path>
              <a:path w="2980690" h="2679065">
                <a:moveTo>
                  <a:pt x="672846" y="2658833"/>
                </a:moveTo>
                <a:lnTo>
                  <a:pt x="653033" y="2658833"/>
                </a:lnTo>
                <a:lnTo>
                  <a:pt x="653033" y="2678645"/>
                </a:lnTo>
                <a:lnTo>
                  <a:pt x="672846" y="2678645"/>
                </a:lnTo>
                <a:lnTo>
                  <a:pt x="672846" y="2658833"/>
                </a:lnTo>
                <a:close/>
              </a:path>
              <a:path w="2980690" h="2679065">
                <a:moveTo>
                  <a:pt x="712470" y="2658833"/>
                </a:moveTo>
                <a:lnTo>
                  <a:pt x="692657" y="2658833"/>
                </a:lnTo>
                <a:lnTo>
                  <a:pt x="692657" y="2678645"/>
                </a:lnTo>
                <a:lnTo>
                  <a:pt x="712470" y="2678645"/>
                </a:lnTo>
                <a:lnTo>
                  <a:pt x="712470" y="2658833"/>
                </a:lnTo>
                <a:close/>
              </a:path>
              <a:path w="2980690" h="2679065">
                <a:moveTo>
                  <a:pt x="752094" y="2658833"/>
                </a:moveTo>
                <a:lnTo>
                  <a:pt x="732281" y="2658833"/>
                </a:lnTo>
                <a:lnTo>
                  <a:pt x="732281" y="2678645"/>
                </a:lnTo>
                <a:lnTo>
                  <a:pt x="752094" y="2678645"/>
                </a:lnTo>
                <a:lnTo>
                  <a:pt x="752094" y="2658833"/>
                </a:lnTo>
                <a:close/>
              </a:path>
              <a:path w="2980690" h="2679065">
                <a:moveTo>
                  <a:pt x="791718" y="2658833"/>
                </a:moveTo>
                <a:lnTo>
                  <a:pt x="771905" y="2658833"/>
                </a:lnTo>
                <a:lnTo>
                  <a:pt x="771905" y="2678645"/>
                </a:lnTo>
                <a:lnTo>
                  <a:pt x="791718" y="2678645"/>
                </a:lnTo>
                <a:lnTo>
                  <a:pt x="791718" y="2658833"/>
                </a:lnTo>
                <a:close/>
              </a:path>
              <a:path w="2980690" h="2679065">
                <a:moveTo>
                  <a:pt x="831342" y="2658833"/>
                </a:moveTo>
                <a:lnTo>
                  <a:pt x="811529" y="2658833"/>
                </a:lnTo>
                <a:lnTo>
                  <a:pt x="811529" y="2678645"/>
                </a:lnTo>
                <a:lnTo>
                  <a:pt x="831342" y="2678645"/>
                </a:lnTo>
                <a:lnTo>
                  <a:pt x="831342" y="2658833"/>
                </a:lnTo>
                <a:close/>
              </a:path>
              <a:path w="2980690" h="2679065">
                <a:moveTo>
                  <a:pt x="870965" y="2658833"/>
                </a:moveTo>
                <a:lnTo>
                  <a:pt x="851153" y="2658833"/>
                </a:lnTo>
                <a:lnTo>
                  <a:pt x="851153" y="2678645"/>
                </a:lnTo>
                <a:lnTo>
                  <a:pt x="870965" y="2678645"/>
                </a:lnTo>
                <a:lnTo>
                  <a:pt x="870965" y="2658833"/>
                </a:lnTo>
                <a:close/>
              </a:path>
              <a:path w="2980690" h="2679065">
                <a:moveTo>
                  <a:pt x="910589" y="2658833"/>
                </a:moveTo>
                <a:lnTo>
                  <a:pt x="890777" y="2658833"/>
                </a:lnTo>
                <a:lnTo>
                  <a:pt x="890777" y="2678645"/>
                </a:lnTo>
                <a:lnTo>
                  <a:pt x="910589" y="2678645"/>
                </a:lnTo>
                <a:lnTo>
                  <a:pt x="910589" y="2658833"/>
                </a:lnTo>
                <a:close/>
              </a:path>
              <a:path w="2980690" h="2679065">
                <a:moveTo>
                  <a:pt x="950213" y="2658833"/>
                </a:moveTo>
                <a:lnTo>
                  <a:pt x="930401" y="2658833"/>
                </a:lnTo>
                <a:lnTo>
                  <a:pt x="930401" y="2678645"/>
                </a:lnTo>
                <a:lnTo>
                  <a:pt x="950213" y="2678645"/>
                </a:lnTo>
                <a:lnTo>
                  <a:pt x="950213" y="2658833"/>
                </a:lnTo>
                <a:close/>
              </a:path>
              <a:path w="2980690" h="2679065">
                <a:moveTo>
                  <a:pt x="989837" y="2658833"/>
                </a:moveTo>
                <a:lnTo>
                  <a:pt x="970026" y="2658833"/>
                </a:lnTo>
                <a:lnTo>
                  <a:pt x="970026" y="2678645"/>
                </a:lnTo>
                <a:lnTo>
                  <a:pt x="989837" y="2678645"/>
                </a:lnTo>
                <a:lnTo>
                  <a:pt x="989837" y="2658833"/>
                </a:lnTo>
                <a:close/>
              </a:path>
              <a:path w="2980690" h="2679065">
                <a:moveTo>
                  <a:pt x="1029461" y="2658833"/>
                </a:moveTo>
                <a:lnTo>
                  <a:pt x="1009650" y="2658833"/>
                </a:lnTo>
                <a:lnTo>
                  <a:pt x="1009650" y="2678645"/>
                </a:lnTo>
                <a:lnTo>
                  <a:pt x="1029461" y="2678645"/>
                </a:lnTo>
                <a:lnTo>
                  <a:pt x="1029461" y="2658833"/>
                </a:lnTo>
                <a:close/>
              </a:path>
              <a:path w="2980690" h="2679065">
                <a:moveTo>
                  <a:pt x="1069085" y="2658833"/>
                </a:moveTo>
                <a:lnTo>
                  <a:pt x="1049274" y="2658833"/>
                </a:lnTo>
                <a:lnTo>
                  <a:pt x="1049274" y="2678645"/>
                </a:lnTo>
                <a:lnTo>
                  <a:pt x="1069085" y="2678645"/>
                </a:lnTo>
                <a:lnTo>
                  <a:pt x="1069085" y="2658833"/>
                </a:lnTo>
                <a:close/>
              </a:path>
              <a:path w="2980690" h="2679065">
                <a:moveTo>
                  <a:pt x="1108709" y="2658833"/>
                </a:moveTo>
                <a:lnTo>
                  <a:pt x="1088898" y="2658833"/>
                </a:lnTo>
                <a:lnTo>
                  <a:pt x="1088898" y="2678645"/>
                </a:lnTo>
                <a:lnTo>
                  <a:pt x="1108709" y="2678645"/>
                </a:lnTo>
                <a:lnTo>
                  <a:pt x="1108709" y="2658833"/>
                </a:lnTo>
                <a:close/>
              </a:path>
              <a:path w="2980690" h="2679065">
                <a:moveTo>
                  <a:pt x="1148333" y="2658833"/>
                </a:moveTo>
                <a:lnTo>
                  <a:pt x="1128522" y="2658833"/>
                </a:lnTo>
                <a:lnTo>
                  <a:pt x="1128522" y="2678645"/>
                </a:lnTo>
                <a:lnTo>
                  <a:pt x="1148333" y="2678645"/>
                </a:lnTo>
                <a:lnTo>
                  <a:pt x="1148333" y="2658833"/>
                </a:lnTo>
                <a:close/>
              </a:path>
              <a:path w="2980690" h="2679065">
                <a:moveTo>
                  <a:pt x="1187957" y="2658833"/>
                </a:moveTo>
                <a:lnTo>
                  <a:pt x="1168146" y="2658833"/>
                </a:lnTo>
                <a:lnTo>
                  <a:pt x="1168146" y="2678645"/>
                </a:lnTo>
                <a:lnTo>
                  <a:pt x="1187957" y="2678645"/>
                </a:lnTo>
                <a:lnTo>
                  <a:pt x="1187957" y="2658833"/>
                </a:lnTo>
                <a:close/>
              </a:path>
              <a:path w="2980690" h="2679065">
                <a:moveTo>
                  <a:pt x="1227581" y="2658833"/>
                </a:moveTo>
                <a:lnTo>
                  <a:pt x="1207770" y="2658833"/>
                </a:lnTo>
                <a:lnTo>
                  <a:pt x="1207770" y="2678645"/>
                </a:lnTo>
                <a:lnTo>
                  <a:pt x="1227581" y="2678645"/>
                </a:lnTo>
                <a:lnTo>
                  <a:pt x="1227581" y="2658833"/>
                </a:lnTo>
                <a:close/>
              </a:path>
              <a:path w="2980690" h="2679065">
                <a:moveTo>
                  <a:pt x="1267205" y="2658833"/>
                </a:moveTo>
                <a:lnTo>
                  <a:pt x="1247394" y="2658833"/>
                </a:lnTo>
                <a:lnTo>
                  <a:pt x="1247394" y="2678645"/>
                </a:lnTo>
                <a:lnTo>
                  <a:pt x="1267205" y="2678645"/>
                </a:lnTo>
                <a:lnTo>
                  <a:pt x="1267205" y="2658833"/>
                </a:lnTo>
                <a:close/>
              </a:path>
              <a:path w="2980690" h="2679065">
                <a:moveTo>
                  <a:pt x="1306829" y="2658833"/>
                </a:moveTo>
                <a:lnTo>
                  <a:pt x="1287018" y="2658833"/>
                </a:lnTo>
                <a:lnTo>
                  <a:pt x="1287018" y="2678645"/>
                </a:lnTo>
                <a:lnTo>
                  <a:pt x="1306829" y="2678645"/>
                </a:lnTo>
                <a:lnTo>
                  <a:pt x="1306829" y="2658833"/>
                </a:lnTo>
                <a:close/>
              </a:path>
              <a:path w="2980690" h="2679065">
                <a:moveTo>
                  <a:pt x="1346453" y="2658833"/>
                </a:moveTo>
                <a:lnTo>
                  <a:pt x="1326642" y="2658833"/>
                </a:lnTo>
                <a:lnTo>
                  <a:pt x="1326642" y="2678645"/>
                </a:lnTo>
                <a:lnTo>
                  <a:pt x="1346453" y="2678645"/>
                </a:lnTo>
                <a:lnTo>
                  <a:pt x="1346453" y="2658833"/>
                </a:lnTo>
                <a:close/>
              </a:path>
              <a:path w="2980690" h="2679065">
                <a:moveTo>
                  <a:pt x="1386077" y="2658833"/>
                </a:moveTo>
                <a:lnTo>
                  <a:pt x="1366265" y="2658833"/>
                </a:lnTo>
                <a:lnTo>
                  <a:pt x="1366265" y="2678645"/>
                </a:lnTo>
                <a:lnTo>
                  <a:pt x="1386077" y="2678645"/>
                </a:lnTo>
                <a:lnTo>
                  <a:pt x="1386077" y="2658833"/>
                </a:lnTo>
                <a:close/>
              </a:path>
              <a:path w="2980690" h="2679065">
                <a:moveTo>
                  <a:pt x="1425702" y="2658833"/>
                </a:moveTo>
                <a:lnTo>
                  <a:pt x="1405889" y="2658833"/>
                </a:lnTo>
                <a:lnTo>
                  <a:pt x="1405889" y="2678645"/>
                </a:lnTo>
                <a:lnTo>
                  <a:pt x="1425702" y="2678645"/>
                </a:lnTo>
                <a:lnTo>
                  <a:pt x="1425702" y="2658833"/>
                </a:lnTo>
                <a:close/>
              </a:path>
              <a:path w="2980690" h="2679065">
                <a:moveTo>
                  <a:pt x="1465326" y="2658833"/>
                </a:moveTo>
                <a:lnTo>
                  <a:pt x="1445513" y="2658833"/>
                </a:lnTo>
                <a:lnTo>
                  <a:pt x="1445513" y="2678645"/>
                </a:lnTo>
                <a:lnTo>
                  <a:pt x="1465326" y="2678645"/>
                </a:lnTo>
                <a:lnTo>
                  <a:pt x="1465326" y="2658833"/>
                </a:lnTo>
                <a:close/>
              </a:path>
              <a:path w="2980690" h="2679065">
                <a:moveTo>
                  <a:pt x="1504950" y="2658833"/>
                </a:moveTo>
                <a:lnTo>
                  <a:pt x="1485137" y="2658833"/>
                </a:lnTo>
                <a:lnTo>
                  <a:pt x="1485137" y="2678645"/>
                </a:lnTo>
                <a:lnTo>
                  <a:pt x="1504950" y="2678645"/>
                </a:lnTo>
                <a:lnTo>
                  <a:pt x="1504950" y="2658833"/>
                </a:lnTo>
                <a:close/>
              </a:path>
              <a:path w="2980690" h="2679065">
                <a:moveTo>
                  <a:pt x="1544574" y="2658833"/>
                </a:moveTo>
                <a:lnTo>
                  <a:pt x="1524761" y="2658833"/>
                </a:lnTo>
                <a:lnTo>
                  <a:pt x="1524761" y="2678645"/>
                </a:lnTo>
                <a:lnTo>
                  <a:pt x="1544574" y="2678645"/>
                </a:lnTo>
                <a:lnTo>
                  <a:pt x="1544574" y="2658833"/>
                </a:lnTo>
                <a:close/>
              </a:path>
              <a:path w="2980690" h="2679065">
                <a:moveTo>
                  <a:pt x="1584198" y="2658833"/>
                </a:moveTo>
                <a:lnTo>
                  <a:pt x="1564385" y="2658833"/>
                </a:lnTo>
                <a:lnTo>
                  <a:pt x="1564385" y="2678645"/>
                </a:lnTo>
                <a:lnTo>
                  <a:pt x="1584198" y="2678645"/>
                </a:lnTo>
                <a:lnTo>
                  <a:pt x="1584198" y="2658833"/>
                </a:lnTo>
                <a:close/>
              </a:path>
              <a:path w="2980690" h="2679065">
                <a:moveTo>
                  <a:pt x="1623822" y="2658833"/>
                </a:moveTo>
                <a:lnTo>
                  <a:pt x="1604009" y="2658833"/>
                </a:lnTo>
                <a:lnTo>
                  <a:pt x="1604009" y="2678645"/>
                </a:lnTo>
                <a:lnTo>
                  <a:pt x="1623822" y="2678645"/>
                </a:lnTo>
                <a:lnTo>
                  <a:pt x="1623822" y="2658833"/>
                </a:lnTo>
                <a:close/>
              </a:path>
              <a:path w="2980690" h="2679065">
                <a:moveTo>
                  <a:pt x="1663446" y="2658833"/>
                </a:moveTo>
                <a:lnTo>
                  <a:pt x="1643633" y="2658833"/>
                </a:lnTo>
                <a:lnTo>
                  <a:pt x="1643633" y="2678645"/>
                </a:lnTo>
                <a:lnTo>
                  <a:pt x="1663446" y="2678645"/>
                </a:lnTo>
                <a:lnTo>
                  <a:pt x="1663446" y="2658833"/>
                </a:lnTo>
                <a:close/>
              </a:path>
              <a:path w="2980690" h="2679065">
                <a:moveTo>
                  <a:pt x="1703070" y="2658833"/>
                </a:moveTo>
                <a:lnTo>
                  <a:pt x="1683257" y="2658833"/>
                </a:lnTo>
                <a:lnTo>
                  <a:pt x="1683257" y="2678645"/>
                </a:lnTo>
                <a:lnTo>
                  <a:pt x="1703070" y="2678645"/>
                </a:lnTo>
                <a:lnTo>
                  <a:pt x="1703070" y="2658833"/>
                </a:lnTo>
                <a:close/>
              </a:path>
              <a:path w="2980690" h="2679065">
                <a:moveTo>
                  <a:pt x="1742694" y="2658833"/>
                </a:moveTo>
                <a:lnTo>
                  <a:pt x="1722881" y="2658833"/>
                </a:lnTo>
                <a:lnTo>
                  <a:pt x="1722881" y="2678645"/>
                </a:lnTo>
                <a:lnTo>
                  <a:pt x="1742694" y="2678645"/>
                </a:lnTo>
                <a:lnTo>
                  <a:pt x="1742694" y="2658833"/>
                </a:lnTo>
                <a:close/>
              </a:path>
              <a:path w="2980690" h="2679065">
                <a:moveTo>
                  <a:pt x="1782318" y="2658833"/>
                </a:moveTo>
                <a:lnTo>
                  <a:pt x="1762505" y="2658833"/>
                </a:lnTo>
                <a:lnTo>
                  <a:pt x="1762505" y="2678645"/>
                </a:lnTo>
                <a:lnTo>
                  <a:pt x="1782318" y="2678645"/>
                </a:lnTo>
                <a:lnTo>
                  <a:pt x="1782318" y="2658833"/>
                </a:lnTo>
                <a:close/>
              </a:path>
              <a:path w="2980690" h="2679065">
                <a:moveTo>
                  <a:pt x="1821942" y="2658833"/>
                </a:moveTo>
                <a:lnTo>
                  <a:pt x="1802129" y="2658833"/>
                </a:lnTo>
                <a:lnTo>
                  <a:pt x="1802129" y="2678645"/>
                </a:lnTo>
                <a:lnTo>
                  <a:pt x="1821942" y="2678645"/>
                </a:lnTo>
                <a:lnTo>
                  <a:pt x="1821942" y="2658833"/>
                </a:lnTo>
                <a:close/>
              </a:path>
              <a:path w="2980690" h="2679065">
                <a:moveTo>
                  <a:pt x="1861565" y="2658833"/>
                </a:moveTo>
                <a:lnTo>
                  <a:pt x="1841753" y="2658833"/>
                </a:lnTo>
                <a:lnTo>
                  <a:pt x="1841753" y="2678645"/>
                </a:lnTo>
                <a:lnTo>
                  <a:pt x="1861565" y="2678645"/>
                </a:lnTo>
                <a:lnTo>
                  <a:pt x="1861565" y="2658833"/>
                </a:lnTo>
                <a:close/>
              </a:path>
              <a:path w="2980690" h="2679065">
                <a:moveTo>
                  <a:pt x="1901189" y="2658833"/>
                </a:moveTo>
                <a:lnTo>
                  <a:pt x="1881377" y="2658833"/>
                </a:lnTo>
                <a:lnTo>
                  <a:pt x="1881377" y="2678645"/>
                </a:lnTo>
                <a:lnTo>
                  <a:pt x="1901189" y="2678645"/>
                </a:lnTo>
                <a:lnTo>
                  <a:pt x="1901189" y="2658833"/>
                </a:lnTo>
                <a:close/>
              </a:path>
              <a:path w="2980690" h="2679065">
                <a:moveTo>
                  <a:pt x="1940813" y="2658833"/>
                </a:moveTo>
                <a:lnTo>
                  <a:pt x="1921002" y="2658833"/>
                </a:lnTo>
                <a:lnTo>
                  <a:pt x="1921002" y="2678645"/>
                </a:lnTo>
                <a:lnTo>
                  <a:pt x="1940813" y="2678645"/>
                </a:lnTo>
                <a:lnTo>
                  <a:pt x="1940813" y="2658833"/>
                </a:lnTo>
                <a:close/>
              </a:path>
              <a:path w="2980690" h="2679065">
                <a:moveTo>
                  <a:pt x="1980437" y="2658833"/>
                </a:moveTo>
                <a:lnTo>
                  <a:pt x="1960626" y="2658833"/>
                </a:lnTo>
                <a:lnTo>
                  <a:pt x="1960626" y="2678645"/>
                </a:lnTo>
                <a:lnTo>
                  <a:pt x="1980437" y="2678645"/>
                </a:lnTo>
                <a:lnTo>
                  <a:pt x="1980437" y="2658833"/>
                </a:lnTo>
                <a:close/>
              </a:path>
              <a:path w="2980690" h="2679065">
                <a:moveTo>
                  <a:pt x="2020061" y="2658833"/>
                </a:moveTo>
                <a:lnTo>
                  <a:pt x="2000250" y="2658833"/>
                </a:lnTo>
                <a:lnTo>
                  <a:pt x="2000250" y="2678645"/>
                </a:lnTo>
                <a:lnTo>
                  <a:pt x="2020061" y="2678645"/>
                </a:lnTo>
                <a:lnTo>
                  <a:pt x="2020061" y="2658833"/>
                </a:lnTo>
                <a:close/>
              </a:path>
              <a:path w="2980690" h="2679065">
                <a:moveTo>
                  <a:pt x="2059685" y="2658833"/>
                </a:moveTo>
                <a:lnTo>
                  <a:pt x="2039874" y="2658833"/>
                </a:lnTo>
                <a:lnTo>
                  <a:pt x="2039874" y="2678645"/>
                </a:lnTo>
                <a:lnTo>
                  <a:pt x="2059685" y="2678645"/>
                </a:lnTo>
                <a:lnTo>
                  <a:pt x="2059685" y="2658833"/>
                </a:lnTo>
                <a:close/>
              </a:path>
              <a:path w="2980690" h="2679065">
                <a:moveTo>
                  <a:pt x="2099309" y="2658833"/>
                </a:moveTo>
                <a:lnTo>
                  <a:pt x="2079498" y="2658833"/>
                </a:lnTo>
                <a:lnTo>
                  <a:pt x="2079498" y="2678645"/>
                </a:lnTo>
                <a:lnTo>
                  <a:pt x="2099309" y="2678645"/>
                </a:lnTo>
                <a:lnTo>
                  <a:pt x="2099309" y="2658833"/>
                </a:lnTo>
                <a:close/>
              </a:path>
              <a:path w="2980690" h="2679065">
                <a:moveTo>
                  <a:pt x="2138933" y="2658833"/>
                </a:moveTo>
                <a:lnTo>
                  <a:pt x="2119122" y="2658833"/>
                </a:lnTo>
                <a:lnTo>
                  <a:pt x="2119122" y="2678645"/>
                </a:lnTo>
                <a:lnTo>
                  <a:pt x="2138933" y="2678645"/>
                </a:lnTo>
                <a:lnTo>
                  <a:pt x="2138933" y="2658833"/>
                </a:lnTo>
                <a:close/>
              </a:path>
              <a:path w="2980690" h="2679065">
                <a:moveTo>
                  <a:pt x="2178557" y="2658833"/>
                </a:moveTo>
                <a:lnTo>
                  <a:pt x="2158746" y="2658833"/>
                </a:lnTo>
                <a:lnTo>
                  <a:pt x="2158746" y="2678645"/>
                </a:lnTo>
                <a:lnTo>
                  <a:pt x="2178557" y="2678645"/>
                </a:lnTo>
                <a:lnTo>
                  <a:pt x="2178557" y="2658833"/>
                </a:lnTo>
                <a:close/>
              </a:path>
              <a:path w="2980690" h="2679065">
                <a:moveTo>
                  <a:pt x="2218181" y="2658833"/>
                </a:moveTo>
                <a:lnTo>
                  <a:pt x="2198370" y="2658833"/>
                </a:lnTo>
                <a:lnTo>
                  <a:pt x="2198370" y="2678645"/>
                </a:lnTo>
                <a:lnTo>
                  <a:pt x="2218181" y="2678645"/>
                </a:lnTo>
                <a:lnTo>
                  <a:pt x="2218181" y="2658833"/>
                </a:lnTo>
                <a:close/>
              </a:path>
              <a:path w="2980690" h="2679065">
                <a:moveTo>
                  <a:pt x="2257805" y="2658833"/>
                </a:moveTo>
                <a:lnTo>
                  <a:pt x="2237994" y="2658833"/>
                </a:lnTo>
                <a:lnTo>
                  <a:pt x="2237994" y="2678645"/>
                </a:lnTo>
                <a:lnTo>
                  <a:pt x="2257805" y="2678645"/>
                </a:lnTo>
                <a:lnTo>
                  <a:pt x="2257805" y="2658833"/>
                </a:lnTo>
                <a:close/>
              </a:path>
              <a:path w="2980690" h="2679065">
                <a:moveTo>
                  <a:pt x="2297429" y="2658833"/>
                </a:moveTo>
                <a:lnTo>
                  <a:pt x="2277618" y="2658833"/>
                </a:lnTo>
                <a:lnTo>
                  <a:pt x="2277618" y="2678645"/>
                </a:lnTo>
                <a:lnTo>
                  <a:pt x="2297429" y="2678645"/>
                </a:lnTo>
                <a:lnTo>
                  <a:pt x="2297429" y="2658833"/>
                </a:lnTo>
                <a:close/>
              </a:path>
              <a:path w="2980690" h="2679065">
                <a:moveTo>
                  <a:pt x="2337054" y="2658833"/>
                </a:moveTo>
                <a:lnTo>
                  <a:pt x="2317242" y="2658833"/>
                </a:lnTo>
                <a:lnTo>
                  <a:pt x="2317242" y="2678645"/>
                </a:lnTo>
                <a:lnTo>
                  <a:pt x="2337054" y="2678645"/>
                </a:lnTo>
                <a:lnTo>
                  <a:pt x="2337054" y="2658833"/>
                </a:lnTo>
                <a:close/>
              </a:path>
              <a:path w="2980690" h="2679065">
                <a:moveTo>
                  <a:pt x="2376678" y="2658833"/>
                </a:moveTo>
                <a:lnTo>
                  <a:pt x="2356865" y="2658833"/>
                </a:lnTo>
                <a:lnTo>
                  <a:pt x="2356865" y="2678645"/>
                </a:lnTo>
                <a:lnTo>
                  <a:pt x="2376678" y="2678645"/>
                </a:lnTo>
                <a:lnTo>
                  <a:pt x="2376678" y="2658833"/>
                </a:lnTo>
                <a:close/>
              </a:path>
              <a:path w="2980690" h="2679065">
                <a:moveTo>
                  <a:pt x="2416302" y="2658833"/>
                </a:moveTo>
                <a:lnTo>
                  <a:pt x="2396489" y="2658833"/>
                </a:lnTo>
                <a:lnTo>
                  <a:pt x="2396489" y="2678645"/>
                </a:lnTo>
                <a:lnTo>
                  <a:pt x="2416302" y="2678645"/>
                </a:lnTo>
                <a:lnTo>
                  <a:pt x="2416302" y="2658833"/>
                </a:lnTo>
                <a:close/>
              </a:path>
              <a:path w="2980690" h="2679065">
                <a:moveTo>
                  <a:pt x="2455926" y="2658833"/>
                </a:moveTo>
                <a:lnTo>
                  <a:pt x="2436113" y="2658833"/>
                </a:lnTo>
                <a:lnTo>
                  <a:pt x="2436113" y="2678645"/>
                </a:lnTo>
                <a:lnTo>
                  <a:pt x="2455926" y="2678645"/>
                </a:lnTo>
                <a:lnTo>
                  <a:pt x="2455926" y="2658833"/>
                </a:lnTo>
                <a:close/>
              </a:path>
              <a:path w="2980690" h="2679065">
                <a:moveTo>
                  <a:pt x="2495550" y="2658833"/>
                </a:moveTo>
                <a:lnTo>
                  <a:pt x="2475737" y="2658833"/>
                </a:lnTo>
                <a:lnTo>
                  <a:pt x="2475737" y="2678645"/>
                </a:lnTo>
                <a:lnTo>
                  <a:pt x="2495550" y="2678645"/>
                </a:lnTo>
                <a:lnTo>
                  <a:pt x="2495550" y="2658833"/>
                </a:lnTo>
                <a:close/>
              </a:path>
              <a:path w="2980690" h="2679065">
                <a:moveTo>
                  <a:pt x="2535174" y="2658833"/>
                </a:moveTo>
                <a:lnTo>
                  <a:pt x="2515361" y="2658833"/>
                </a:lnTo>
                <a:lnTo>
                  <a:pt x="2515361" y="2678645"/>
                </a:lnTo>
                <a:lnTo>
                  <a:pt x="2535174" y="2678645"/>
                </a:lnTo>
                <a:lnTo>
                  <a:pt x="2535174" y="2658833"/>
                </a:lnTo>
                <a:close/>
              </a:path>
              <a:path w="2980690" h="2679065">
                <a:moveTo>
                  <a:pt x="2574798" y="2658833"/>
                </a:moveTo>
                <a:lnTo>
                  <a:pt x="2554985" y="2658833"/>
                </a:lnTo>
                <a:lnTo>
                  <a:pt x="2554985" y="2678645"/>
                </a:lnTo>
                <a:lnTo>
                  <a:pt x="2574798" y="2678645"/>
                </a:lnTo>
                <a:lnTo>
                  <a:pt x="2574798" y="2658833"/>
                </a:lnTo>
                <a:close/>
              </a:path>
              <a:path w="2980690" h="2679065">
                <a:moveTo>
                  <a:pt x="2614422" y="2658833"/>
                </a:moveTo>
                <a:lnTo>
                  <a:pt x="2594609" y="2658833"/>
                </a:lnTo>
                <a:lnTo>
                  <a:pt x="2594609" y="2678645"/>
                </a:lnTo>
                <a:lnTo>
                  <a:pt x="2614422" y="2678645"/>
                </a:lnTo>
                <a:lnTo>
                  <a:pt x="2614422" y="2658833"/>
                </a:lnTo>
                <a:close/>
              </a:path>
              <a:path w="2980690" h="2679065">
                <a:moveTo>
                  <a:pt x="2654046" y="2658833"/>
                </a:moveTo>
                <a:lnTo>
                  <a:pt x="2634233" y="2658833"/>
                </a:lnTo>
                <a:lnTo>
                  <a:pt x="2634233" y="2678645"/>
                </a:lnTo>
                <a:lnTo>
                  <a:pt x="2654046" y="2678645"/>
                </a:lnTo>
                <a:lnTo>
                  <a:pt x="2654046" y="2658833"/>
                </a:lnTo>
                <a:close/>
              </a:path>
              <a:path w="2980690" h="2679065">
                <a:moveTo>
                  <a:pt x="2693670" y="2658833"/>
                </a:moveTo>
                <a:lnTo>
                  <a:pt x="2673857" y="2658833"/>
                </a:lnTo>
                <a:lnTo>
                  <a:pt x="2673857" y="2678645"/>
                </a:lnTo>
                <a:lnTo>
                  <a:pt x="2693670" y="2678645"/>
                </a:lnTo>
                <a:lnTo>
                  <a:pt x="2693670" y="2658833"/>
                </a:lnTo>
                <a:close/>
              </a:path>
              <a:path w="2980690" h="2679065">
                <a:moveTo>
                  <a:pt x="2733294" y="2658833"/>
                </a:moveTo>
                <a:lnTo>
                  <a:pt x="2713481" y="2658833"/>
                </a:lnTo>
                <a:lnTo>
                  <a:pt x="2713481" y="2678645"/>
                </a:lnTo>
                <a:lnTo>
                  <a:pt x="2733294" y="2678645"/>
                </a:lnTo>
                <a:lnTo>
                  <a:pt x="2733294" y="2658833"/>
                </a:lnTo>
                <a:close/>
              </a:path>
              <a:path w="2980690" h="2679065">
                <a:moveTo>
                  <a:pt x="2758567" y="2644444"/>
                </a:moveTo>
                <a:lnTo>
                  <a:pt x="2738754" y="2644444"/>
                </a:lnTo>
                <a:lnTo>
                  <a:pt x="2738754" y="2664256"/>
                </a:lnTo>
                <a:lnTo>
                  <a:pt x="2758567" y="2664256"/>
                </a:lnTo>
                <a:lnTo>
                  <a:pt x="2758567" y="2644444"/>
                </a:lnTo>
                <a:close/>
              </a:path>
              <a:path w="2980690" h="2679065">
                <a:moveTo>
                  <a:pt x="2758567" y="2604820"/>
                </a:moveTo>
                <a:lnTo>
                  <a:pt x="2738754" y="2604820"/>
                </a:lnTo>
                <a:lnTo>
                  <a:pt x="2738754" y="2624632"/>
                </a:lnTo>
                <a:lnTo>
                  <a:pt x="2758567" y="2624632"/>
                </a:lnTo>
                <a:lnTo>
                  <a:pt x="2758567" y="2604820"/>
                </a:lnTo>
                <a:close/>
              </a:path>
              <a:path w="2980690" h="2679065">
                <a:moveTo>
                  <a:pt x="2758567" y="2565196"/>
                </a:moveTo>
                <a:lnTo>
                  <a:pt x="2738754" y="2565196"/>
                </a:lnTo>
                <a:lnTo>
                  <a:pt x="2738754" y="2585008"/>
                </a:lnTo>
                <a:lnTo>
                  <a:pt x="2758567" y="2585008"/>
                </a:lnTo>
                <a:lnTo>
                  <a:pt x="2758567" y="2565196"/>
                </a:lnTo>
                <a:close/>
              </a:path>
              <a:path w="2980690" h="2679065">
                <a:moveTo>
                  <a:pt x="2758567" y="2525572"/>
                </a:moveTo>
                <a:lnTo>
                  <a:pt x="2738754" y="2525572"/>
                </a:lnTo>
                <a:lnTo>
                  <a:pt x="2738754" y="2545384"/>
                </a:lnTo>
                <a:lnTo>
                  <a:pt x="2758567" y="2545384"/>
                </a:lnTo>
                <a:lnTo>
                  <a:pt x="2758567" y="2525572"/>
                </a:lnTo>
                <a:close/>
              </a:path>
              <a:path w="2980690" h="2679065">
                <a:moveTo>
                  <a:pt x="2758567" y="2485948"/>
                </a:moveTo>
                <a:lnTo>
                  <a:pt x="2738754" y="2485948"/>
                </a:lnTo>
                <a:lnTo>
                  <a:pt x="2738754" y="2505760"/>
                </a:lnTo>
                <a:lnTo>
                  <a:pt x="2758567" y="2505760"/>
                </a:lnTo>
                <a:lnTo>
                  <a:pt x="2758567" y="2485948"/>
                </a:lnTo>
                <a:close/>
              </a:path>
              <a:path w="2980690" h="2679065">
                <a:moveTo>
                  <a:pt x="2758567" y="2446324"/>
                </a:moveTo>
                <a:lnTo>
                  <a:pt x="2738754" y="2446324"/>
                </a:lnTo>
                <a:lnTo>
                  <a:pt x="2738754" y="2466136"/>
                </a:lnTo>
                <a:lnTo>
                  <a:pt x="2758567" y="2466136"/>
                </a:lnTo>
                <a:lnTo>
                  <a:pt x="2758567" y="2446324"/>
                </a:lnTo>
                <a:close/>
              </a:path>
              <a:path w="2980690" h="2679065">
                <a:moveTo>
                  <a:pt x="2758567" y="2406700"/>
                </a:moveTo>
                <a:lnTo>
                  <a:pt x="2738754" y="2406700"/>
                </a:lnTo>
                <a:lnTo>
                  <a:pt x="2738754" y="2426512"/>
                </a:lnTo>
                <a:lnTo>
                  <a:pt x="2758567" y="2426512"/>
                </a:lnTo>
                <a:lnTo>
                  <a:pt x="2758567" y="2406700"/>
                </a:lnTo>
                <a:close/>
              </a:path>
              <a:path w="2980690" h="2679065">
                <a:moveTo>
                  <a:pt x="2758567" y="2367076"/>
                </a:moveTo>
                <a:lnTo>
                  <a:pt x="2738754" y="2367076"/>
                </a:lnTo>
                <a:lnTo>
                  <a:pt x="2738754" y="2386888"/>
                </a:lnTo>
                <a:lnTo>
                  <a:pt x="2758567" y="2386888"/>
                </a:lnTo>
                <a:lnTo>
                  <a:pt x="2758567" y="2367076"/>
                </a:lnTo>
                <a:close/>
              </a:path>
              <a:path w="2980690" h="2679065">
                <a:moveTo>
                  <a:pt x="2758567" y="2327452"/>
                </a:moveTo>
                <a:lnTo>
                  <a:pt x="2738754" y="2327452"/>
                </a:lnTo>
                <a:lnTo>
                  <a:pt x="2738754" y="2347264"/>
                </a:lnTo>
                <a:lnTo>
                  <a:pt x="2758567" y="2347264"/>
                </a:lnTo>
                <a:lnTo>
                  <a:pt x="2758567" y="2327452"/>
                </a:lnTo>
                <a:close/>
              </a:path>
              <a:path w="2980690" h="2679065">
                <a:moveTo>
                  <a:pt x="2758567" y="2287828"/>
                </a:moveTo>
                <a:lnTo>
                  <a:pt x="2738754" y="2287828"/>
                </a:lnTo>
                <a:lnTo>
                  <a:pt x="2738754" y="2307640"/>
                </a:lnTo>
                <a:lnTo>
                  <a:pt x="2758567" y="2307640"/>
                </a:lnTo>
                <a:lnTo>
                  <a:pt x="2758567" y="2287828"/>
                </a:lnTo>
                <a:close/>
              </a:path>
              <a:path w="2980690" h="2679065">
                <a:moveTo>
                  <a:pt x="2758567" y="2248204"/>
                </a:moveTo>
                <a:lnTo>
                  <a:pt x="2738754" y="2248204"/>
                </a:lnTo>
                <a:lnTo>
                  <a:pt x="2738754" y="2268016"/>
                </a:lnTo>
                <a:lnTo>
                  <a:pt x="2758567" y="2268016"/>
                </a:lnTo>
                <a:lnTo>
                  <a:pt x="2758567" y="2248204"/>
                </a:lnTo>
                <a:close/>
              </a:path>
              <a:path w="2980690" h="2679065">
                <a:moveTo>
                  <a:pt x="2758567" y="2208580"/>
                </a:moveTo>
                <a:lnTo>
                  <a:pt x="2738754" y="2208580"/>
                </a:lnTo>
                <a:lnTo>
                  <a:pt x="2738754" y="2228392"/>
                </a:lnTo>
                <a:lnTo>
                  <a:pt x="2758567" y="2228392"/>
                </a:lnTo>
                <a:lnTo>
                  <a:pt x="2758567" y="2208580"/>
                </a:lnTo>
                <a:close/>
              </a:path>
              <a:path w="2980690" h="2679065">
                <a:moveTo>
                  <a:pt x="2758567" y="2168956"/>
                </a:moveTo>
                <a:lnTo>
                  <a:pt x="2738754" y="2168956"/>
                </a:lnTo>
                <a:lnTo>
                  <a:pt x="2738754" y="2188768"/>
                </a:lnTo>
                <a:lnTo>
                  <a:pt x="2758567" y="2188768"/>
                </a:lnTo>
                <a:lnTo>
                  <a:pt x="2758567" y="2168956"/>
                </a:lnTo>
                <a:close/>
              </a:path>
              <a:path w="2980690" h="2679065">
                <a:moveTo>
                  <a:pt x="2758567" y="2129332"/>
                </a:moveTo>
                <a:lnTo>
                  <a:pt x="2738754" y="2129332"/>
                </a:lnTo>
                <a:lnTo>
                  <a:pt x="2738754" y="2149144"/>
                </a:lnTo>
                <a:lnTo>
                  <a:pt x="2758567" y="2149144"/>
                </a:lnTo>
                <a:lnTo>
                  <a:pt x="2758567" y="2129332"/>
                </a:lnTo>
                <a:close/>
              </a:path>
              <a:path w="2980690" h="2679065">
                <a:moveTo>
                  <a:pt x="2758567" y="2089708"/>
                </a:moveTo>
                <a:lnTo>
                  <a:pt x="2738754" y="2089708"/>
                </a:lnTo>
                <a:lnTo>
                  <a:pt x="2738754" y="2109520"/>
                </a:lnTo>
                <a:lnTo>
                  <a:pt x="2758567" y="2109520"/>
                </a:lnTo>
                <a:lnTo>
                  <a:pt x="2758567" y="2089708"/>
                </a:lnTo>
                <a:close/>
              </a:path>
              <a:path w="2980690" h="2679065">
                <a:moveTo>
                  <a:pt x="2758567" y="2050084"/>
                </a:moveTo>
                <a:lnTo>
                  <a:pt x="2738754" y="2050084"/>
                </a:lnTo>
                <a:lnTo>
                  <a:pt x="2738754" y="2069896"/>
                </a:lnTo>
                <a:lnTo>
                  <a:pt x="2758567" y="2069896"/>
                </a:lnTo>
                <a:lnTo>
                  <a:pt x="2758567" y="2050084"/>
                </a:lnTo>
                <a:close/>
              </a:path>
              <a:path w="2980690" h="2679065">
                <a:moveTo>
                  <a:pt x="2758567" y="2010460"/>
                </a:moveTo>
                <a:lnTo>
                  <a:pt x="2738754" y="2010460"/>
                </a:lnTo>
                <a:lnTo>
                  <a:pt x="2738754" y="2030272"/>
                </a:lnTo>
                <a:lnTo>
                  <a:pt x="2758567" y="2030272"/>
                </a:lnTo>
                <a:lnTo>
                  <a:pt x="2758567" y="2010460"/>
                </a:lnTo>
                <a:close/>
              </a:path>
              <a:path w="2980690" h="2679065">
                <a:moveTo>
                  <a:pt x="2758567" y="1970786"/>
                </a:moveTo>
                <a:lnTo>
                  <a:pt x="2738754" y="1970786"/>
                </a:lnTo>
                <a:lnTo>
                  <a:pt x="2738754" y="1990598"/>
                </a:lnTo>
                <a:lnTo>
                  <a:pt x="2758567" y="1990598"/>
                </a:lnTo>
                <a:lnTo>
                  <a:pt x="2758567" y="1970786"/>
                </a:lnTo>
                <a:close/>
              </a:path>
              <a:path w="2980690" h="2679065">
                <a:moveTo>
                  <a:pt x="2758567" y="1931162"/>
                </a:moveTo>
                <a:lnTo>
                  <a:pt x="2738754" y="1931162"/>
                </a:lnTo>
                <a:lnTo>
                  <a:pt x="2738754" y="1950974"/>
                </a:lnTo>
                <a:lnTo>
                  <a:pt x="2758567" y="1950974"/>
                </a:lnTo>
                <a:lnTo>
                  <a:pt x="2758567" y="1931162"/>
                </a:lnTo>
                <a:close/>
              </a:path>
              <a:path w="2980690" h="2679065">
                <a:moveTo>
                  <a:pt x="2758567" y="1891538"/>
                </a:moveTo>
                <a:lnTo>
                  <a:pt x="2738754" y="1891538"/>
                </a:lnTo>
                <a:lnTo>
                  <a:pt x="2738754" y="1911350"/>
                </a:lnTo>
                <a:lnTo>
                  <a:pt x="2758567" y="1911350"/>
                </a:lnTo>
                <a:lnTo>
                  <a:pt x="2758567" y="1891538"/>
                </a:lnTo>
                <a:close/>
              </a:path>
              <a:path w="2980690" h="2679065">
                <a:moveTo>
                  <a:pt x="2758567" y="1851914"/>
                </a:moveTo>
                <a:lnTo>
                  <a:pt x="2738754" y="1851914"/>
                </a:lnTo>
                <a:lnTo>
                  <a:pt x="2738754" y="1871726"/>
                </a:lnTo>
                <a:lnTo>
                  <a:pt x="2758567" y="1871726"/>
                </a:lnTo>
                <a:lnTo>
                  <a:pt x="2758567" y="1851914"/>
                </a:lnTo>
                <a:close/>
              </a:path>
              <a:path w="2980690" h="2679065">
                <a:moveTo>
                  <a:pt x="2758567" y="1812290"/>
                </a:moveTo>
                <a:lnTo>
                  <a:pt x="2738754" y="1812290"/>
                </a:lnTo>
                <a:lnTo>
                  <a:pt x="2738754" y="1832102"/>
                </a:lnTo>
                <a:lnTo>
                  <a:pt x="2758567" y="1832102"/>
                </a:lnTo>
                <a:lnTo>
                  <a:pt x="2758567" y="1812290"/>
                </a:lnTo>
                <a:close/>
              </a:path>
              <a:path w="2980690" h="2679065">
                <a:moveTo>
                  <a:pt x="2758567" y="1772666"/>
                </a:moveTo>
                <a:lnTo>
                  <a:pt x="2738754" y="1772666"/>
                </a:lnTo>
                <a:lnTo>
                  <a:pt x="2738754" y="1792478"/>
                </a:lnTo>
                <a:lnTo>
                  <a:pt x="2758567" y="1792478"/>
                </a:lnTo>
                <a:lnTo>
                  <a:pt x="2758567" y="1772666"/>
                </a:lnTo>
                <a:close/>
              </a:path>
              <a:path w="2980690" h="2679065">
                <a:moveTo>
                  <a:pt x="2758567" y="1733042"/>
                </a:moveTo>
                <a:lnTo>
                  <a:pt x="2738754" y="1733042"/>
                </a:lnTo>
                <a:lnTo>
                  <a:pt x="2738754" y="1752854"/>
                </a:lnTo>
                <a:lnTo>
                  <a:pt x="2758567" y="1752854"/>
                </a:lnTo>
                <a:lnTo>
                  <a:pt x="2758567" y="1733042"/>
                </a:lnTo>
                <a:close/>
              </a:path>
              <a:path w="2980690" h="2679065">
                <a:moveTo>
                  <a:pt x="2758567" y="1693418"/>
                </a:moveTo>
                <a:lnTo>
                  <a:pt x="2738754" y="1693418"/>
                </a:lnTo>
                <a:lnTo>
                  <a:pt x="2738754" y="1713230"/>
                </a:lnTo>
                <a:lnTo>
                  <a:pt x="2758567" y="1713230"/>
                </a:lnTo>
                <a:lnTo>
                  <a:pt x="2758567" y="1693418"/>
                </a:lnTo>
                <a:close/>
              </a:path>
              <a:path w="2980690" h="2679065">
                <a:moveTo>
                  <a:pt x="2758567" y="1653794"/>
                </a:moveTo>
                <a:lnTo>
                  <a:pt x="2738754" y="1653794"/>
                </a:lnTo>
                <a:lnTo>
                  <a:pt x="2738754" y="1673606"/>
                </a:lnTo>
                <a:lnTo>
                  <a:pt x="2758567" y="1673606"/>
                </a:lnTo>
                <a:lnTo>
                  <a:pt x="2758567" y="1653794"/>
                </a:lnTo>
                <a:close/>
              </a:path>
              <a:path w="2980690" h="2679065">
                <a:moveTo>
                  <a:pt x="2758567" y="1614170"/>
                </a:moveTo>
                <a:lnTo>
                  <a:pt x="2738754" y="1614170"/>
                </a:lnTo>
                <a:lnTo>
                  <a:pt x="2738754" y="1633982"/>
                </a:lnTo>
                <a:lnTo>
                  <a:pt x="2758567" y="1633982"/>
                </a:lnTo>
                <a:lnTo>
                  <a:pt x="2758567" y="1614170"/>
                </a:lnTo>
                <a:close/>
              </a:path>
              <a:path w="2980690" h="2679065">
                <a:moveTo>
                  <a:pt x="2758567" y="1574546"/>
                </a:moveTo>
                <a:lnTo>
                  <a:pt x="2738754" y="1574546"/>
                </a:lnTo>
                <a:lnTo>
                  <a:pt x="2738754" y="1594358"/>
                </a:lnTo>
                <a:lnTo>
                  <a:pt x="2758567" y="1594358"/>
                </a:lnTo>
                <a:lnTo>
                  <a:pt x="2758567" y="1574546"/>
                </a:lnTo>
                <a:close/>
              </a:path>
              <a:path w="2980690" h="2679065">
                <a:moveTo>
                  <a:pt x="2758567" y="1534922"/>
                </a:moveTo>
                <a:lnTo>
                  <a:pt x="2738754" y="1534922"/>
                </a:lnTo>
                <a:lnTo>
                  <a:pt x="2738754" y="1554734"/>
                </a:lnTo>
                <a:lnTo>
                  <a:pt x="2758567" y="1554734"/>
                </a:lnTo>
                <a:lnTo>
                  <a:pt x="2758567" y="1534922"/>
                </a:lnTo>
                <a:close/>
              </a:path>
              <a:path w="2980690" h="2679065">
                <a:moveTo>
                  <a:pt x="2758567" y="1495298"/>
                </a:moveTo>
                <a:lnTo>
                  <a:pt x="2738754" y="1495298"/>
                </a:lnTo>
                <a:lnTo>
                  <a:pt x="2738754" y="1515110"/>
                </a:lnTo>
                <a:lnTo>
                  <a:pt x="2758567" y="1515110"/>
                </a:lnTo>
                <a:lnTo>
                  <a:pt x="2758567" y="1495298"/>
                </a:lnTo>
                <a:close/>
              </a:path>
              <a:path w="2980690" h="2679065">
                <a:moveTo>
                  <a:pt x="2758567" y="1455674"/>
                </a:moveTo>
                <a:lnTo>
                  <a:pt x="2738754" y="1455674"/>
                </a:lnTo>
                <a:lnTo>
                  <a:pt x="2738754" y="1475486"/>
                </a:lnTo>
                <a:lnTo>
                  <a:pt x="2758567" y="1475486"/>
                </a:lnTo>
                <a:lnTo>
                  <a:pt x="2758567" y="1455674"/>
                </a:lnTo>
                <a:close/>
              </a:path>
              <a:path w="2980690" h="2679065">
                <a:moveTo>
                  <a:pt x="2758567" y="1416050"/>
                </a:moveTo>
                <a:lnTo>
                  <a:pt x="2738754" y="1416050"/>
                </a:lnTo>
                <a:lnTo>
                  <a:pt x="2738754" y="1435862"/>
                </a:lnTo>
                <a:lnTo>
                  <a:pt x="2758567" y="1435862"/>
                </a:lnTo>
                <a:lnTo>
                  <a:pt x="2758567" y="1416050"/>
                </a:lnTo>
                <a:close/>
              </a:path>
              <a:path w="2980690" h="2679065">
                <a:moveTo>
                  <a:pt x="2758567" y="1376426"/>
                </a:moveTo>
                <a:lnTo>
                  <a:pt x="2738754" y="1376426"/>
                </a:lnTo>
                <a:lnTo>
                  <a:pt x="2738754" y="1396238"/>
                </a:lnTo>
                <a:lnTo>
                  <a:pt x="2758567" y="1396238"/>
                </a:lnTo>
                <a:lnTo>
                  <a:pt x="2758567" y="1376426"/>
                </a:lnTo>
                <a:close/>
              </a:path>
              <a:path w="2980690" h="2679065">
                <a:moveTo>
                  <a:pt x="2758567" y="1336802"/>
                </a:moveTo>
                <a:lnTo>
                  <a:pt x="2738754" y="1336802"/>
                </a:lnTo>
                <a:lnTo>
                  <a:pt x="2738754" y="1356614"/>
                </a:lnTo>
                <a:lnTo>
                  <a:pt x="2758567" y="1356614"/>
                </a:lnTo>
                <a:lnTo>
                  <a:pt x="2758567" y="1336802"/>
                </a:lnTo>
                <a:close/>
              </a:path>
              <a:path w="2980690" h="2679065">
                <a:moveTo>
                  <a:pt x="2758567" y="1297178"/>
                </a:moveTo>
                <a:lnTo>
                  <a:pt x="2738754" y="1297178"/>
                </a:lnTo>
                <a:lnTo>
                  <a:pt x="2738754" y="1316990"/>
                </a:lnTo>
                <a:lnTo>
                  <a:pt x="2758567" y="1316990"/>
                </a:lnTo>
                <a:lnTo>
                  <a:pt x="2758567" y="1297178"/>
                </a:lnTo>
                <a:close/>
              </a:path>
              <a:path w="2980690" h="2679065">
                <a:moveTo>
                  <a:pt x="2758567" y="1257554"/>
                </a:moveTo>
                <a:lnTo>
                  <a:pt x="2738754" y="1257554"/>
                </a:lnTo>
                <a:lnTo>
                  <a:pt x="2738754" y="1277366"/>
                </a:lnTo>
                <a:lnTo>
                  <a:pt x="2758567" y="1277366"/>
                </a:lnTo>
                <a:lnTo>
                  <a:pt x="2758567" y="1257554"/>
                </a:lnTo>
                <a:close/>
              </a:path>
              <a:path w="2980690" h="2679065">
                <a:moveTo>
                  <a:pt x="2758567" y="1217930"/>
                </a:moveTo>
                <a:lnTo>
                  <a:pt x="2738754" y="1217930"/>
                </a:lnTo>
                <a:lnTo>
                  <a:pt x="2738754" y="1237742"/>
                </a:lnTo>
                <a:lnTo>
                  <a:pt x="2758567" y="1237742"/>
                </a:lnTo>
                <a:lnTo>
                  <a:pt x="2758567" y="1217930"/>
                </a:lnTo>
                <a:close/>
              </a:path>
              <a:path w="2980690" h="2679065">
                <a:moveTo>
                  <a:pt x="2758567" y="1178306"/>
                </a:moveTo>
                <a:lnTo>
                  <a:pt x="2738754" y="1178306"/>
                </a:lnTo>
                <a:lnTo>
                  <a:pt x="2738754" y="1198118"/>
                </a:lnTo>
                <a:lnTo>
                  <a:pt x="2758567" y="1198118"/>
                </a:lnTo>
                <a:lnTo>
                  <a:pt x="2758567" y="1178306"/>
                </a:lnTo>
                <a:close/>
              </a:path>
              <a:path w="2980690" h="2679065">
                <a:moveTo>
                  <a:pt x="2758567" y="1138682"/>
                </a:moveTo>
                <a:lnTo>
                  <a:pt x="2738754" y="1138682"/>
                </a:lnTo>
                <a:lnTo>
                  <a:pt x="2738754" y="1158494"/>
                </a:lnTo>
                <a:lnTo>
                  <a:pt x="2758567" y="1158494"/>
                </a:lnTo>
                <a:lnTo>
                  <a:pt x="2758567" y="1138682"/>
                </a:lnTo>
                <a:close/>
              </a:path>
              <a:path w="2980690" h="2679065">
                <a:moveTo>
                  <a:pt x="2758567" y="1099058"/>
                </a:moveTo>
                <a:lnTo>
                  <a:pt x="2738754" y="1099058"/>
                </a:lnTo>
                <a:lnTo>
                  <a:pt x="2738754" y="1118870"/>
                </a:lnTo>
                <a:lnTo>
                  <a:pt x="2758567" y="1118870"/>
                </a:lnTo>
                <a:lnTo>
                  <a:pt x="2758567" y="1099058"/>
                </a:lnTo>
                <a:close/>
              </a:path>
              <a:path w="2980690" h="2679065">
                <a:moveTo>
                  <a:pt x="2758567" y="1059434"/>
                </a:moveTo>
                <a:lnTo>
                  <a:pt x="2738754" y="1059434"/>
                </a:lnTo>
                <a:lnTo>
                  <a:pt x="2738754" y="1079246"/>
                </a:lnTo>
                <a:lnTo>
                  <a:pt x="2758567" y="1079246"/>
                </a:lnTo>
                <a:lnTo>
                  <a:pt x="2758567" y="1059434"/>
                </a:lnTo>
                <a:close/>
              </a:path>
              <a:path w="2980690" h="2679065">
                <a:moveTo>
                  <a:pt x="2758567" y="1019810"/>
                </a:moveTo>
                <a:lnTo>
                  <a:pt x="2738754" y="1019810"/>
                </a:lnTo>
                <a:lnTo>
                  <a:pt x="2738754" y="1039622"/>
                </a:lnTo>
                <a:lnTo>
                  <a:pt x="2758567" y="1039622"/>
                </a:lnTo>
                <a:lnTo>
                  <a:pt x="2758567" y="1019810"/>
                </a:lnTo>
                <a:close/>
              </a:path>
              <a:path w="2980690" h="2679065">
                <a:moveTo>
                  <a:pt x="2758567" y="980186"/>
                </a:moveTo>
                <a:lnTo>
                  <a:pt x="2738754" y="980186"/>
                </a:lnTo>
                <a:lnTo>
                  <a:pt x="2738754" y="999998"/>
                </a:lnTo>
                <a:lnTo>
                  <a:pt x="2758567" y="999998"/>
                </a:lnTo>
                <a:lnTo>
                  <a:pt x="2758567" y="980186"/>
                </a:lnTo>
                <a:close/>
              </a:path>
              <a:path w="2980690" h="2679065">
                <a:moveTo>
                  <a:pt x="2758567" y="940562"/>
                </a:moveTo>
                <a:lnTo>
                  <a:pt x="2738754" y="940562"/>
                </a:lnTo>
                <a:lnTo>
                  <a:pt x="2738754" y="960374"/>
                </a:lnTo>
                <a:lnTo>
                  <a:pt x="2758567" y="960374"/>
                </a:lnTo>
                <a:lnTo>
                  <a:pt x="2758567" y="940562"/>
                </a:lnTo>
                <a:close/>
              </a:path>
              <a:path w="2980690" h="2679065">
                <a:moveTo>
                  <a:pt x="2758567" y="900938"/>
                </a:moveTo>
                <a:lnTo>
                  <a:pt x="2738754" y="900938"/>
                </a:lnTo>
                <a:lnTo>
                  <a:pt x="2738754" y="920750"/>
                </a:lnTo>
                <a:lnTo>
                  <a:pt x="2758567" y="920750"/>
                </a:lnTo>
                <a:lnTo>
                  <a:pt x="2758567" y="900938"/>
                </a:lnTo>
                <a:close/>
              </a:path>
              <a:path w="2980690" h="2679065">
                <a:moveTo>
                  <a:pt x="2758567" y="861314"/>
                </a:moveTo>
                <a:lnTo>
                  <a:pt x="2738754" y="861314"/>
                </a:lnTo>
                <a:lnTo>
                  <a:pt x="2738754" y="881126"/>
                </a:lnTo>
                <a:lnTo>
                  <a:pt x="2758567" y="881126"/>
                </a:lnTo>
                <a:lnTo>
                  <a:pt x="2758567" y="861314"/>
                </a:lnTo>
                <a:close/>
              </a:path>
              <a:path w="2980690" h="2679065">
                <a:moveTo>
                  <a:pt x="2758567" y="821690"/>
                </a:moveTo>
                <a:lnTo>
                  <a:pt x="2738754" y="821690"/>
                </a:lnTo>
                <a:lnTo>
                  <a:pt x="2738754" y="841502"/>
                </a:lnTo>
                <a:lnTo>
                  <a:pt x="2758567" y="841502"/>
                </a:lnTo>
                <a:lnTo>
                  <a:pt x="2758567" y="821690"/>
                </a:lnTo>
                <a:close/>
              </a:path>
              <a:path w="2980690" h="2679065">
                <a:moveTo>
                  <a:pt x="2758567" y="782066"/>
                </a:moveTo>
                <a:lnTo>
                  <a:pt x="2738754" y="782066"/>
                </a:lnTo>
                <a:lnTo>
                  <a:pt x="2738754" y="801878"/>
                </a:lnTo>
                <a:lnTo>
                  <a:pt x="2758567" y="801878"/>
                </a:lnTo>
                <a:lnTo>
                  <a:pt x="2758567" y="782066"/>
                </a:lnTo>
                <a:close/>
              </a:path>
              <a:path w="2980690" h="2679065">
                <a:moveTo>
                  <a:pt x="2758567" y="742442"/>
                </a:moveTo>
                <a:lnTo>
                  <a:pt x="2738754" y="742442"/>
                </a:lnTo>
                <a:lnTo>
                  <a:pt x="2738754" y="762254"/>
                </a:lnTo>
                <a:lnTo>
                  <a:pt x="2758567" y="762254"/>
                </a:lnTo>
                <a:lnTo>
                  <a:pt x="2758567" y="742442"/>
                </a:lnTo>
                <a:close/>
              </a:path>
              <a:path w="2980690" h="2679065">
                <a:moveTo>
                  <a:pt x="2758567" y="702818"/>
                </a:moveTo>
                <a:lnTo>
                  <a:pt x="2738754" y="702818"/>
                </a:lnTo>
                <a:lnTo>
                  <a:pt x="2738754" y="722630"/>
                </a:lnTo>
                <a:lnTo>
                  <a:pt x="2758567" y="722630"/>
                </a:lnTo>
                <a:lnTo>
                  <a:pt x="2758567" y="702818"/>
                </a:lnTo>
                <a:close/>
              </a:path>
              <a:path w="2980690" h="2679065">
                <a:moveTo>
                  <a:pt x="2758567" y="663194"/>
                </a:moveTo>
                <a:lnTo>
                  <a:pt x="2738754" y="663194"/>
                </a:lnTo>
                <a:lnTo>
                  <a:pt x="2738754" y="683006"/>
                </a:lnTo>
                <a:lnTo>
                  <a:pt x="2758567" y="683006"/>
                </a:lnTo>
                <a:lnTo>
                  <a:pt x="2758567" y="663194"/>
                </a:lnTo>
                <a:close/>
              </a:path>
              <a:path w="2980690" h="2679065">
                <a:moveTo>
                  <a:pt x="2758567" y="623570"/>
                </a:moveTo>
                <a:lnTo>
                  <a:pt x="2738754" y="623570"/>
                </a:lnTo>
                <a:lnTo>
                  <a:pt x="2738754" y="643382"/>
                </a:lnTo>
                <a:lnTo>
                  <a:pt x="2758567" y="643382"/>
                </a:lnTo>
                <a:lnTo>
                  <a:pt x="2758567" y="623570"/>
                </a:lnTo>
                <a:close/>
              </a:path>
              <a:path w="2980690" h="2679065">
                <a:moveTo>
                  <a:pt x="2758567" y="583946"/>
                </a:moveTo>
                <a:lnTo>
                  <a:pt x="2738754" y="583946"/>
                </a:lnTo>
                <a:lnTo>
                  <a:pt x="2738754" y="603758"/>
                </a:lnTo>
                <a:lnTo>
                  <a:pt x="2758567" y="603758"/>
                </a:lnTo>
                <a:lnTo>
                  <a:pt x="2758567" y="583946"/>
                </a:lnTo>
                <a:close/>
              </a:path>
              <a:path w="2980690" h="2679065">
                <a:moveTo>
                  <a:pt x="2758567" y="544322"/>
                </a:moveTo>
                <a:lnTo>
                  <a:pt x="2738754" y="544322"/>
                </a:lnTo>
                <a:lnTo>
                  <a:pt x="2738754" y="564134"/>
                </a:lnTo>
                <a:lnTo>
                  <a:pt x="2758567" y="564134"/>
                </a:lnTo>
                <a:lnTo>
                  <a:pt x="2758567" y="544322"/>
                </a:lnTo>
                <a:close/>
              </a:path>
              <a:path w="2980690" h="2679065">
                <a:moveTo>
                  <a:pt x="2758567" y="504698"/>
                </a:moveTo>
                <a:lnTo>
                  <a:pt x="2738754" y="504698"/>
                </a:lnTo>
                <a:lnTo>
                  <a:pt x="2738754" y="524510"/>
                </a:lnTo>
                <a:lnTo>
                  <a:pt x="2758567" y="524510"/>
                </a:lnTo>
                <a:lnTo>
                  <a:pt x="2758567" y="504698"/>
                </a:lnTo>
                <a:close/>
              </a:path>
              <a:path w="2980690" h="2679065">
                <a:moveTo>
                  <a:pt x="2758567" y="465074"/>
                </a:moveTo>
                <a:lnTo>
                  <a:pt x="2738754" y="465074"/>
                </a:lnTo>
                <a:lnTo>
                  <a:pt x="2738754" y="484886"/>
                </a:lnTo>
                <a:lnTo>
                  <a:pt x="2758567" y="484886"/>
                </a:lnTo>
                <a:lnTo>
                  <a:pt x="2758567" y="465074"/>
                </a:lnTo>
                <a:close/>
              </a:path>
              <a:path w="2980690" h="2679065">
                <a:moveTo>
                  <a:pt x="2758567" y="425450"/>
                </a:moveTo>
                <a:lnTo>
                  <a:pt x="2738754" y="425450"/>
                </a:lnTo>
                <a:lnTo>
                  <a:pt x="2738754" y="445262"/>
                </a:lnTo>
                <a:lnTo>
                  <a:pt x="2758567" y="445262"/>
                </a:lnTo>
                <a:lnTo>
                  <a:pt x="2758567" y="425450"/>
                </a:lnTo>
                <a:close/>
              </a:path>
              <a:path w="2980690" h="2679065">
                <a:moveTo>
                  <a:pt x="2758567" y="385826"/>
                </a:moveTo>
                <a:lnTo>
                  <a:pt x="2738754" y="385826"/>
                </a:lnTo>
                <a:lnTo>
                  <a:pt x="2738754" y="405638"/>
                </a:lnTo>
                <a:lnTo>
                  <a:pt x="2758567" y="405638"/>
                </a:lnTo>
                <a:lnTo>
                  <a:pt x="2758567" y="385826"/>
                </a:lnTo>
                <a:close/>
              </a:path>
              <a:path w="2980690" h="2679065">
                <a:moveTo>
                  <a:pt x="2758567" y="346202"/>
                </a:moveTo>
                <a:lnTo>
                  <a:pt x="2738754" y="346202"/>
                </a:lnTo>
                <a:lnTo>
                  <a:pt x="2738754" y="366014"/>
                </a:lnTo>
                <a:lnTo>
                  <a:pt x="2758567" y="366014"/>
                </a:lnTo>
                <a:lnTo>
                  <a:pt x="2758567" y="346202"/>
                </a:lnTo>
                <a:close/>
              </a:path>
              <a:path w="2980690" h="2679065">
                <a:moveTo>
                  <a:pt x="2758567" y="306578"/>
                </a:moveTo>
                <a:lnTo>
                  <a:pt x="2738754" y="306578"/>
                </a:lnTo>
                <a:lnTo>
                  <a:pt x="2738754" y="326390"/>
                </a:lnTo>
                <a:lnTo>
                  <a:pt x="2758567" y="326390"/>
                </a:lnTo>
                <a:lnTo>
                  <a:pt x="2758567" y="306578"/>
                </a:lnTo>
                <a:close/>
              </a:path>
              <a:path w="2980690" h="2679065">
                <a:moveTo>
                  <a:pt x="2758567" y="266954"/>
                </a:moveTo>
                <a:lnTo>
                  <a:pt x="2738754" y="266954"/>
                </a:lnTo>
                <a:lnTo>
                  <a:pt x="2738754" y="286766"/>
                </a:lnTo>
                <a:lnTo>
                  <a:pt x="2758567" y="286766"/>
                </a:lnTo>
                <a:lnTo>
                  <a:pt x="2758567" y="266954"/>
                </a:lnTo>
                <a:close/>
              </a:path>
              <a:path w="2980690" h="2679065">
                <a:moveTo>
                  <a:pt x="2758567" y="227330"/>
                </a:moveTo>
                <a:lnTo>
                  <a:pt x="2738754" y="227330"/>
                </a:lnTo>
                <a:lnTo>
                  <a:pt x="2738754" y="247142"/>
                </a:lnTo>
                <a:lnTo>
                  <a:pt x="2758567" y="247142"/>
                </a:lnTo>
                <a:lnTo>
                  <a:pt x="2758567" y="227330"/>
                </a:lnTo>
                <a:close/>
              </a:path>
              <a:path w="2980690" h="2679065">
                <a:moveTo>
                  <a:pt x="2758567" y="187706"/>
                </a:moveTo>
                <a:lnTo>
                  <a:pt x="2738754" y="187706"/>
                </a:lnTo>
                <a:lnTo>
                  <a:pt x="2738754" y="207518"/>
                </a:lnTo>
                <a:lnTo>
                  <a:pt x="2758567" y="207518"/>
                </a:lnTo>
                <a:lnTo>
                  <a:pt x="2758567" y="187706"/>
                </a:lnTo>
                <a:close/>
              </a:path>
              <a:path w="2980690" h="2679065">
                <a:moveTo>
                  <a:pt x="2758567" y="148082"/>
                </a:moveTo>
                <a:lnTo>
                  <a:pt x="2738754" y="148082"/>
                </a:lnTo>
                <a:lnTo>
                  <a:pt x="2738754" y="167894"/>
                </a:lnTo>
                <a:lnTo>
                  <a:pt x="2758567" y="167894"/>
                </a:lnTo>
                <a:lnTo>
                  <a:pt x="2758567" y="148082"/>
                </a:lnTo>
                <a:close/>
              </a:path>
              <a:path w="2980690" h="2679065">
                <a:moveTo>
                  <a:pt x="2758567" y="108458"/>
                </a:moveTo>
                <a:lnTo>
                  <a:pt x="2738754" y="108458"/>
                </a:lnTo>
                <a:lnTo>
                  <a:pt x="2738754" y="128270"/>
                </a:lnTo>
                <a:lnTo>
                  <a:pt x="2758567" y="128270"/>
                </a:lnTo>
                <a:lnTo>
                  <a:pt x="2758567" y="108458"/>
                </a:lnTo>
                <a:close/>
              </a:path>
              <a:path w="2980690" h="2679065">
                <a:moveTo>
                  <a:pt x="2758567" y="68834"/>
                </a:moveTo>
                <a:lnTo>
                  <a:pt x="2738754" y="68834"/>
                </a:lnTo>
                <a:lnTo>
                  <a:pt x="2738754" y="88646"/>
                </a:lnTo>
                <a:lnTo>
                  <a:pt x="2758567" y="88646"/>
                </a:lnTo>
                <a:lnTo>
                  <a:pt x="2758567" y="68834"/>
                </a:lnTo>
                <a:close/>
              </a:path>
              <a:path w="2980690" h="2679065">
                <a:moveTo>
                  <a:pt x="2775077" y="45847"/>
                </a:moveTo>
                <a:lnTo>
                  <a:pt x="2755264" y="45847"/>
                </a:lnTo>
                <a:lnTo>
                  <a:pt x="2755264" y="65659"/>
                </a:lnTo>
                <a:lnTo>
                  <a:pt x="2775077" y="65659"/>
                </a:lnTo>
                <a:lnTo>
                  <a:pt x="2775077" y="45847"/>
                </a:lnTo>
                <a:close/>
              </a:path>
              <a:path w="2980690" h="2679065">
                <a:moveTo>
                  <a:pt x="2814701" y="45847"/>
                </a:moveTo>
                <a:lnTo>
                  <a:pt x="2794888" y="45847"/>
                </a:lnTo>
                <a:lnTo>
                  <a:pt x="2794888" y="65659"/>
                </a:lnTo>
                <a:lnTo>
                  <a:pt x="2814701" y="65659"/>
                </a:lnTo>
                <a:lnTo>
                  <a:pt x="2814701" y="45847"/>
                </a:lnTo>
                <a:close/>
              </a:path>
              <a:path w="2980690" h="2679065">
                <a:moveTo>
                  <a:pt x="2854325" y="45847"/>
                </a:moveTo>
                <a:lnTo>
                  <a:pt x="2834512" y="45847"/>
                </a:lnTo>
                <a:lnTo>
                  <a:pt x="2834512" y="65659"/>
                </a:lnTo>
                <a:lnTo>
                  <a:pt x="2854325" y="65659"/>
                </a:lnTo>
                <a:lnTo>
                  <a:pt x="2854325" y="45847"/>
                </a:lnTo>
                <a:close/>
              </a:path>
              <a:path w="2980690" h="2679065">
                <a:moveTo>
                  <a:pt x="2933573" y="60060"/>
                </a:moveTo>
                <a:lnTo>
                  <a:pt x="2879344" y="91694"/>
                </a:lnTo>
                <a:lnTo>
                  <a:pt x="2874645" y="94361"/>
                </a:lnTo>
                <a:lnTo>
                  <a:pt x="2872994" y="100457"/>
                </a:lnTo>
                <a:lnTo>
                  <a:pt x="2875787" y="105156"/>
                </a:lnTo>
                <a:lnTo>
                  <a:pt x="2878454" y="109982"/>
                </a:lnTo>
                <a:lnTo>
                  <a:pt x="2884551" y="111506"/>
                </a:lnTo>
                <a:lnTo>
                  <a:pt x="2889250" y="108712"/>
                </a:lnTo>
                <a:lnTo>
                  <a:pt x="2963173" y="65659"/>
                </a:lnTo>
                <a:lnTo>
                  <a:pt x="2933573" y="65659"/>
                </a:lnTo>
                <a:lnTo>
                  <a:pt x="2933573" y="60060"/>
                </a:lnTo>
                <a:close/>
              </a:path>
              <a:path w="2980690" h="2679065">
                <a:moveTo>
                  <a:pt x="2893949" y="45847"/>
                </a:moveTo>
                <a:lnTo>
                  <a:pt x="2874136" y="45847"/>
                </a:lnTo>
                <a:lnTo>
                  <a:pt x="2874136" y="65659"/>
                </a:lnTo>
                <a:lnTo>
                  <a:pt x="2893949" y="65659"/>
                </a:lnTo>
                <a:lnTo>
                  <a:pt x="2893949" y="45847"/>
                </a:lnTo>
                <a:close/>
              </a:path>
              <a:path w="2980690" h="2679065">
                <a:moveTo>
                  <a:pt x="2923975" y="45847"/>
                </a:moveTo>
                <a:lnTo>
                  <a:pt x="2913760" y="45847"/>
                </a:lnTo>
                <a:lnTo>
                  <a:pt x="2913760" y="65659"/>
                </a:lnTo>
                <a:lnTo>
                  <a:pt x="2923975" y="65659"/>
                </a:lnTo>
                <a:lnTo>
                  <a:pt x="2933573" y="60060"/>
                </a:lnTo>
                <a:lnTo>
                  <a:pt x="2933573" y="51445"/>
                </a:lnTo>
                <a:lnTo>
                  <a:pt x="2923975" y="45847"/>
                </a:lnTo>
                <a:close/>
              </a:path>
              <a:path w="2980690" h="2679065">
                <a:moveTo>
                  <a:pt x="2940957" y="55753"/>
                </a:moveTo>
                <a:lnTo>
                  <a:pt x="2933573" y="60060"/>
                </a:lnTo>
                <a:lnTo>
                  <a:pt x="2933573" y="65659"/>
                </a:lnTo>
                <a:lnTo>
                  <a:pt x="2953384" y="65659"/>
                </a:lnTo>
                <a:lnTo>
                  <a:pt x="2953384" y="63002"/>
                </a:lnTo>
                <a:lnTo>
                  <a:pt x="2940957" y="55753"/>
                </a:lnTo>
                <a:close/>
              </a:path>
              <a:path w="2980690" h="2679065">
                <a:moveTo>
                  <a:pt x="2953384" y="63002"/>
                </a:moveTo>
                <a:lnTo>
                  <a:pt x="2953384" y="65659"/>
                </a:lnTo>
                <a:lnTo>
                  <a:pt x="2960497" y="65659"/>
                </a:lnTo>
                <a:lnTo>
                  <a:pt x="2960497" y="64262"/>
                </a:lnTo>
                <a:lnTo>
                  <a:pt x="2955544" y="64262"/>
                </a:lnTo>
                <a:lnTo>
                  <a:pt x="2953384" y="63002"/>
                </a:lnTo>
                <a:close/>
              </a:path>
              <a:path w="2980690" h="2679065">
                <a:moveTo>
                  <a:pt x="2963173" y="45847"/>
                </a:moveTo>
                <a:lnTo>
                  <a:pt x="2960497" y="45847"/>
                </a:lnTo>
                <a:lnTo>
                  <a:pt x="2960497" y="65659"/>
                </a:lnTo>
                <a:lnTo>
                  <a:pt x="2963173" y="65659"/>
                </a:lnTo>
                <a:lnTo>
                  <a:pt x="2980181" y="55753"/>
                </a:lnTo>
                <a:lnTo>
                  <a:pt x="2963173" y="45847"/>
                </a:lnTo>
                <a:close/>
              </a:path>
              <a:path w="2980690" h="2679065">
                <a:moveTo>
                  <a:pt x="2955544" y="47244"/>
                </a:moveTo>
                <a:lnTo>
                  <a:pt x="2953384" y="48503"/>
                </a:lnTo>
                <a:lnTo>
                  <a:pt x="2953384" y="63002"/>
                </a:lnTo>
                <a:lnTo>
                  <a:pt x="2955544" y="64262"/>
                </a:lnTo>
                <a:lnTo>
                  <a:pt x="2955544" y="47244"/>
                </a:lnTo>
                <a:close/>
              </a:path>
              <a:path w="2980690" h="2679065">
                <a:moveTo>
                  <a:pt x="2960497" y="47244"/>
                </a:moveTo>
                <a:lnTo>
                  <a:pt x="2955544" y="47244"/>
                </a:lnTo>
                <a:lnTo>
                  <a:pt x="2955544" y="64262"/>
                </a:lnTo>
                <a:lnTo>
                  <a:pt x="2960497" y="64262"/>
                </a:lnTo>
                <a:lnTo>
                  <a:pt x="2960497" y="47244"/>
                </a:lnTo>
                <a:close/>
              </a:path>
              <a:path w="2980690" h="2679065">
                <a:moveTo>
                  <a:pt x="2953384" y="48503"/>
                </a:moveTo>
                <a:lnTo>
                  <a:pt x="2940957" y="55753"/>
                </a:lnTo>
                <a:lnTo>
                  <a:pt x="2953384" y="63002"/>
                </a:lnTo>
                <a:lnTo>
                  <a:pt x="2953384" y="48503"/>
                </a:lnTo>
                <a:close/>
              </a:path>
              <a:path w="2980690" h="2679065">
                <a:moveTo>
                  <a:pt x="2953384" y="45847"/>
                </a:moveTo>
                <a:lnTo>
                  <a:pt x="2933573" y="45847"/>
                </a:lnTo>
                <a:lnTo>
                  <a:pt x="2933573" y="51445"/>
                </a:lnTo>
                <a:lnTo>
                  <a:pt x="2940957" y="55753"/>
                </a:lnTo>
                <a:lnTo>
                  <a:pt x="2953384" y="48503"/>
                </a:lnTo>
                <a:lnTo>
                  <a:pt x="2953384" y="45847"/>
                </a:lnTo>
                <a:close/>
              </a:path>
              <a:path w="2980690" h="2679065">
                <a:moveTo>
                  <a:pt x="2884551" y="0"/>
                </a:moveTo>
                <a:lnTo>
                  <a:pt x="2878454" y="1524"/>
                </a:lnTo>
                <a:lnTo>
                  <a:pt x="2875787" y="6350"/>
                </a:lnTo>
                <a:lnTo>
                  <a:pt x="2872994" y="11049"/>
                </a:lnTo>
                <a:lnTo>
                  <a:pt x="2874645" y="17145"/>
                </a:lnTo>
                <a:lnTo>
                  <a:pt x="2879344" y="19812"/>
                </a:lnTo>
                <a:lnTo>
                  <a:pt x="2933573" y="51445"/>
                </a:lnTo>
                <a:lnTo>
                  <a:pt x="2933573" y="45847"/>
                </a:lnTo>
                <a:lnTo>
                  <a:pt x="2963173" y="45847"/>
                </a:lnTo>
                <a:lnTo>
                  <a:pt x="2889250" y="2794"/>
                </a:lnTo>
                <a:lnTo>
                  <a:pt x="2884551" y="0"/>
                </a:lnTo>
                <a:close/>
              </a:path>
              <a:path w="2980690" h="2679065">
                <a:moveTo>
                  <a:pt x="2960497" y="45847"/>
                </a:moveTo>
                <a:lnTo>
                  <a:pt x="2953384" y="45847"/>
                </a:lnTo>
                <a:lnTo>
                  <a:pt x="2953384" y="48503"/>
                </a:lnTo>
                <a:lnTo>
                  <a:pt x="2955544" y="47244"/>
                </a:lnTo>
                <a:lnTo>
                  <a:pt x="2960497" y="47244"/>
                </a:lnTo>
                <a:lnTo>
                  <a:pt x="2960497" y="45847"/>
                </a:lnTo>
                <a:close/>
              </a:path>
            </a:pathLst>
          </a:custGeom>
          <a:solidFill>
            <a:srgbClr val="000000"/>
          </a:solidFill>
        </p:spPr>
        <p:txBody>
          <a:bodyPr wrap="square" lIns="0" tIns="0" rIns="0" bIns="0" rtlCol="0"/>
          <a:lstStyle/>
          <a:p>
            <a:endParaRPr/>
          </a:p>
        </p:txBody>
      </p:sp>
      <p:sp>
        <p:nvSpPr>
          <p:cNvPr id="81" name="object 81"/>
          <p:cNvSpPr/>
          <p:nvPr/>
        </p:nvSpPr>
        <p:spPr>
          <a:xfrm>
            <a:off x="3689703" y="3770340"/>
            <a:ext cx="362585" cy="273050"/>
          </a:xfrm>
          <a:custGeom>
            <a:avLst/>
            <a:gdLst/>
            <a:ahLst/>
            <a:cxnLst/>
            <a:rect l="l" t="t" r="r" b="b"/>
            <a:pathLst>
              <a:path w="362585" h="273050">
                <a:moveTo>
                  <a:pt x="156854" y="149773"/>
                </a:moveTo>
                <a:lnTo>
                  <a:pt x="45712" y="149773"/>
                </a:lnTo>
                <a:lnTo>
                  <a:pt x="69412" y="154205"/>
                </a:lnTo>
                <a:lnTo>
                  <a:pt x="86943" y="167149"/>
                </a:lnTo>
                <a:lnTo>
                  <a:pt x="96862" y="186310"/>
                </a:lnTo>
                <a:lnTo>
                  <a:pt x="97729" y="209390"/>
                </a:lnTo>
                <a:lnTo>
                  <a:pt x="100496" y="209390"/>
                </a:lnTo>
                <a:lnTo>
                  <a:pt x="142654" y="228395"/>
                </a:lnTo>
                <a:lnTo>
                  <a:pt x="152114" y="268221"/>
                </a:lnTo>
                <a:lnTo>
                  <a:pt x="151715" y="269800"/>
                </a:lnTo>
                <a:lnTo>
                  <a:pt x="151715" y="271379"/>
                </a:lnTo>
                <a:lnTo>
                  <a:pt x="151329" y="272563"/>
                </a:lnTo>
                <a:lnTo>
                  <a:pt x="219891" y="252428"/>
                </a:lnTo>
                <a:lnTo>
                  <a:pt x="221575" y="232900"/>
                </a:lnTo>
                <a:lnTo>
                  <a:pt x="230092" y="217631"/>
                </a:lnTo>
                <a:lnTo>
                  <a:pt x="244445" y="207619"/>
                </a:lnTo>
                <a:lnTo>
                  <a:pt x="263636" y="203860"/>
                </a:lnTo>
                <a:lnTo>
                  <a:pt x="337203" y="203697"/>
                </a:lnTo>
                <a:lnTo>
                  <a:pt x="343205" y="200075"/>
                </a:lnTo>
                <a:lnTo>
                  <a:pt x="355890" y="192649"/>
                </a:lnTo>
                <a:lnTo>
                  <a:pt x="362163" y="188856"/>
                </a:lnTo>
                <a:lnTo>
                  <a:pt x="361365" y="174252"/>
                </a:lnTo>
                <a:lnTo>
                  <a:pt x="361365" y="166750"/>
                </a:lnTo>
                <a:lnTo>
                  <a:pt x="198225" y="166363"/>
                </a:lnTo>
                <a:lnTo>
                  <a:pt x="185395" y="165338"/>
                </a:lnTo>
                <a:lnTo>
                  <a:pt x="173640" y="162016"/>
                </a:lnTo>
                <a:lnTo>
                  <a:pt x="163141" y="156031"/>
                </a:lnTo>
                <a:lnTo>
                  <a:pt x="156854" y="149773"/>
                </a:lnTo>
                <a:close/>
              </a:path>
              <a:path w="362585" h="273050">
                <a:moveTo>
                  <a:pt x="337203" y="203697"/>
                </a:moveTo>
                <a:lnTo>
                  <a:pt x="281960" y="203697"/>
                </a:lnTo>
                <a:lnTo>
                  <a:pt x="336933" y="203860"/>
                </a:lnTo>
                <a:lnTo>
                  <a:pt x="337203" y="203697"/>
                </a:lnTo>
                <a:close/>
              </a:path>
              <a:path w="362585" h="273050">
                <a:moveTo>
                  <a:pt x="177924" y="0"/>
                </a:moveTo>
                <a:lnTo>
                  <a:pt x="115130" y="11698"/>
                </a:lnTo>
                <a:lnTo>
                  <a:pt x="57522" y="46321"/>
                </a:lnTo>
                <a:lnTo>
                  <a:pt x="23356" y="87235"/>
                </a:lnTo>
                <a:lnTo>
                  <a:pt x="1569" y="137541"/>
                </a:lnTo>
                <a:lnTo>
                  <a:pt x="1183" y="141485"/>
                </a:lnTo>
                <a:lnTo>
                  <a:pt x="399" y="145829"/>
                </a:lnTo>
                <a:lnTo>
                  <a:pt x="0" y="149773"/>
                </a:lnTo>
                <a:lnTo>
                  <a:pt x="34245" y="149942"/>
                </a:lnTo>
                <a:lnTo>
                  <a:pt x="45712" y="149773"/>
                </a:lnTo>
                <a:lnTo>
                  <a:pt x="156854" y="149773"/>
                </a:lnTo>
                <a:lnTo>
                  <a:pt x="154082" y="147015"/>
                </a:lnTo>
                <a:lnTo>
                  <a:pt x="146770" y="135117"/>
                </a:lnTo>
                <a:lnTo>
                  <a:pt x="143151" y="122628"/>
                </a:lnTo>
                <a:lnTo>
                  <a:pt x="143225" y="109697"/>
                </a:lnTo>
                <a:lnTo>
                  <a:pt x="162506" y="75104"/>
                </a:lnTo>
                <a:lnTo>
                  <a:pt x="193762" y="64947"/>
                </a:lnTo>
                <a:lnTo>
                  <a:pt x="214346" y="64947"/>
                </a:lnTo>
                <a:lnTo>
                  <a:pt x="213748" y="57282"/>
                </a:lnTo>
                <a:lnTo>
                  <a:pt x="237802" y="24469"/>
                </a:lnTo>
                <a:lnTo>
                  <a:pt x="245122" y="23438"/>
                </a:lnTo>
                <a:lnTo>
                  <a:pt x="259699" y="23438"/>
                </a:lnTo>
                <a:lnTo>
                  <a:pt x="267187" y="23038"/>
                </a:lnTo>
                <a:lnTo>
                  <a:pt x="261268" y="19480"/>
                </a:lnTo>
                <a:lnTo>
                  <a:pt x="234078" y="8398"/>
                </a:lnTo>
                <a:lnTo>
                  <a:pt x="206297" y="1868"/>
                </a:lnTo>
                <a:lnTo>
                  <a:pt x="177924" y="0"/>
                </a:lnTo>
                <a:close/>
              </a:path>
              <a:path w="362585" h="273050">
                <a:moveTo>
                  <a:pt x="214346" y="64947"/>
                </a:moveTo>
                <a:lnTo>
                  <a:pt x="193762" y="64947"/>
                </a:lnTo>
                <a:lnTo>
                  <a:pt x="200485" y="64984"/>
                </a:lnTo>
                <a:lnTo>
                  <a:pt x="207354" y="65168"/>
                </a:lnTo>
                <a:lnTo>
                  <a:pt x="214372" y="65279"/>
                </a:lnTo>
                <a:lnTo>
                  <a:pt x="214346" y="64947"/>
                </a:lnTo>
                <a:close/>
              </a:path>
            </a:pathLst>
          </a:custGeom>
          <a:solidFill>
            <a:srgbClr val="B8D60A"/>
          </a:solidFill>
        </p:spPr>
        <p:txBody>
          <a:bodyPr wrap="square" lIns="0" tIns="0" rIns="0" bIns="0" rtlCol="0"/>
          <a:lstStyle/>
          <a:p>
            <a:endParaRPr/>
          </a:p>
        </p:txBody>
      </p:sp>
      <p:sp>
        <p:nvSpPr>
          <p:cNvPr id="82" name="object 82"/>
          <p:cNvSpPr/>
          <p:nvPr/>
        </p:nvSpPr>
        <p:spPr>
          <a:xfrm>
            <a:off x="3568191" y="3811194"/>
            <a:ext cx="600710" cy="283845"/>
          </a:xfrm>
          <a:custGeom>
            <a:avLst/>
            <a:gdLst/>
            <a:ahLst/>
            <a:cxnLst/>
            <a:rect l="l" t="t" r="r" b="b"/>
            <a:pathLst>
              <a:path w="600710" h="283845">
                <a:moveTo>
                  <a:pt x="123081" y="96687"/>
                </a:moveTo>
                <a:lnTo>
                  <a:pt x="76388" y="124073"/>
                </a:lnTo>
                <a:lnTo>
                  <a:pt x="34420" y="158275"/>
                </a:lnTo>
                <a:lnTo>
                  <a:pt x="9199" y="190256"/>
                </a:lnTo>
                <a:lnTo>
                  <a:pt x="0" y="218902"/>
                </a:lnTo>
                <a:lnTo>
                  <a:pt x="923" y="229340"/>
                </a:lnTo>
                <a:lnTo>
                  <a:pt x="23423" y="262819"/>
                </a:lnTo>
                <a:lnTo>
                  <a:pt x="68015" y="280420"/>
                </a:lnTo>
                <a:lnTo>
                  <a:pt x="102200" y="283825"/>
                </a:lnTo>
                <a:lnTo>
                  <a:pt x="122001" y="283732"/>
                </a:lnTo>
                <a:lnTo>
                  <a:pt x="181416" y="281456"/>
                </a:lnTo>
                <a:lnTo>
                  <a:pt x="250374" y="270056"/>
                </a:lnTo>
                <a:lnTo>
                  <a:pt x="318155" y="253029"/>
                </a:lnTo>
                <a:lnTo>
                  <a:pt x="319436" y="252622"/>
                </a:lnTo>
                <a:lnTo>
                  <a:pt x="125989" y="252622"/>
                </a:lnTo>
                <a:lnTo>
                  <a:pt x="104026" y="252141"/>
                </a:lnTo>
                <a:lnTo>
                  <a:pt x="60430" y="244738"/>
                </a:lnTo>
                <a:lnTo>
                  <a:pt x="32456" y="217970"/>
                </a:lnTo>
                <a:lnTo>
                  <a:pt x="34813" y="209599"/>
                </a:lnTo>
                <a:lnTo>
                  <a:pt x="61612" y="176824"/>
                </a:lnTo>
                <a:lnTo>
                  <a:pt x="100346" y="147954"/>
                </a:lnTo>
                <a:lnTo>
                  <a:pt x="114423" y="138141"/>
                </a:lnTo>
                <a:lnTo>
                  <a:pt x="115208" y="138141"/>
                </a:lnTo>
                <a:lnTo>
                  <a:pt x="116391" y="137741"/>
                </a:lnTo>
                <a:lnTo>
                  <a:pt x="118729" y="137741"/>
                </a:lnTo>
                <a:lnTo>
                  <a:pt x="119440" y="124073"/>
                </a:lnTo>
                <a:lnTo>
                  <a:pt x="119929" y="116021"/>
                </a:lnTo>
                <a:lnTo>
                  <a:pt x="120328" y="113663"/>
                </a:lnTo>
                <a:lnTo>
                  <a:pt x="121113" y="111291"/>
                </a:lnTo>
                <a:lnTo>
                  <a:pt x="121512" y="108919"/>
                </a:lnTo>
                <a:lnTo>
                  <a:pt x="121911" y="104975"/>
                </a:lnTo>
                <a:lnTo>
                  <a:pt x="122695" y="100631"/>
                </a:lnTo>
                <a:lnTo>
                  <a:pt x="123081" y="96687"/>
                </a:lnTo>
                <a:close/>
              </a:path>
              <a:path w="600710" h="283845">
                <a:moveTo>
                  <a:pt x="159338" y="249476"/>
                </a:moveTo>
                <a:lnTo>
                  <a:pt x="151850" y="249476"/>
                </a:lnTo>
                <a:lnTo>
                  <a:pt x="150679" y="250266"/>
                </a:lnTo>
                <a:lnTo>
                  <a:pt x="149495" y="251450"/>
                </a:lnTo>
                <a:lnTo>
                  <a:pt x="147913" y="251845"/>
                </a:lnTo>
                <a:lnTo>
                  <a:pt x="125989" y="252622"/>
                </a:lnTo>
                <a:lnTo>
                  <a:pt x="319436" y="252622"/>
                </a:lnTo>
                <a:lnTo>
                  <a:pt x="326844" y="250266"/>
                </a:lnTo>
                <a:lnTo>
                  <a:pt x="166826" y="250266"/>
                </a:lnTo>
                <a:lnTo>
                  <a:pt x="159338" y="249476"/>
                </a:lnTo>
                <a:close/>
              </a:path>
              <a:path w="600710" h="283845">
                <a:moveTo>
                  <a:pt x="589068" y="32584"/>
                </a:moveTo>
                <a:lnTo>
                  <a:pt x="471795" y="32584"/>
                </a:lnTo>
                <a:lnTo>
                  <a:pt x="492237" y="32719"/>
                </a:lnTo>
                <a:lnTo>
                  <a:pt x="512535" y="34334"/>
                </a:lnTo>
                <a:lnTo>
                  <a:pt x="552046" y="45020"/>
                </a:lnTo>
                <a:lnTo>
                  <a:pt x="568737" y="65714"/>
                </a:lnTo>
                <a:lnTo>
                  <a:pt x="566429" y="73381"/>
                </a:lnTo>
                <a:lnTo>
                  <a:pt x="534659" y="112976"/>
                </a:lnTo>
                <a:lnTo>
                  <a:pt x="501606" y="137463"/>
                </a:lnTo>
                <a:lnTo>
                  <a:pt x="483675" y="148002"/>
                </a:lnTo>
                <a:lnTo>
                  <a:pt x="477403" y="151795"/>
                </a:lnTo>
                <a:lnTo>
                  <a:pt x="464718" y="159221"/>
                </a:lnTo>
                <a:lnTo>
                  <a:pt x="458445" y="163006"/>
                </a:lnTo>
                <a:lnTo>
                  <a:pt x="432744" y="175762"/>
                </a:lnTo>
                <a:lnTo>
                  <a:pt x="406526" y="187441"/>
                </a:lnTo>
                <a:lnTo>
                  <a:pt x="379867" y="198156"/>
                </a:lnTo>
                <a:lnTo>
                  <a:pt x="352842" y="208020"/>
                </a:lnTo>
                <a:lnTo>
                  <a:pt x="349291" y="209599"/>
                </a:lnTo>
                <a:lnTo>
                  <a:pt x="345354" y="210389"/>
                </a:lnTo>
                <a:lnTo>
                  <a:pt x="272841" y="231709"/>
                </a:lnTo>
                <a:lnTo>
                  <a:pt x="248523" y="237372"/>
                </a:lnTo>
                <a:lnTo>
                  <a:pt x="224021" y="242369"/>
                </a:lnTo>
                <a:lnTo>
                  <a:pt x="199298" y="246478"/>
                </a:lnTo>
                <a:lnTo>
                  <a:pt x="174314" y="249476"/>
                </a:lnTo>
                <a:lnTo>
                  <a:pt x="166826" y="250266"/>
                </a:lnTo>
                <a:lnTo>
                  <a:pt x="326844" y="250266"/>
                </a:lnTo>
                <a:lnTo>
                  <a:pt x="392591" y="227712"/>
                </a:lnTo>
                <a:lnTo>
                  <a:pt x="428828" y="212776"/>
                </a:lnTo>
                <a:lnTo>
                  <a:pt x="464364" y="196175"/>
                </a:lnTo>
                <a:lnTo>
                  <a:pt x="468699" y="193806"/>
                </a:lnTo>
                <a:lnTo>
                  <a:pt x="473035" y="191828"/>
                </a:lnTo>
                <a:lnTo>
                  <a:pt x="477757" y="189470"/>
                </a:lnTo>
                <a:lnTo>
                  <a:pt x="480523" y="187884"/>
                </a:lnTo>
                <a:lnTo>
                  <a:pt x="482877" y="186298"/>
                </a:lnTo>
                <a:lnTo>
                  <a:pt x="485644" y="184726"/>
                </a:lnTo>
                <a:lnTo>
                  <a:pt x="526424" y="159706"/>
                </a:lnTo>
                <a:lnTo>
                  <a:pt x="563663" y="130240"/>
                </a:lnTo>
                <a:lnTo>
                  <a:pt x="593615" y="91943"/>
                </a:lnTo>
                <a:lnTo>
                  <a:pt x="600450" y="69844"/>
                </a:lnTo>
                <a:lnTo>
                  <a:pt x="598639" y="49301"/>
                </a:lnTo>
                <a:lnTo>
                  <a:pt x="589068" y="32584"/>
                </a:lnTo>
                <a:close/>
              </a:path>
              <a:path w="600710" h="283845">
                <a:moveTo>
                  <a:pt x="118729" y="137741"/>
                </a:moveTo>
                <a:lnTo>
                  <a:pt x="116391" y="137741"/>
                </a:lnTo>
                <a:lnTo>
                  <a:pt x="116777" y="142485"/>
                </a:lnTo>
                <a:lnTo>
                  <a:pt x="117575" y="146829"/>
                </a:lnTo>
                <a:lnTo>
                  <a:pt x="117961" y="151160"/>
                </a:lnTo>
                <a:lnTo>
                  <a:pt x="118483" y="142485"/>
                </a:lnTo>
                <a:lnTo>
                  <a:pt x="118729" y="137741"/>
                </a:lnTo>
                <a:close/>
              </a:path>
              <a:path w="600710" h="283845">
                <a:moveTo>
                  <a:pt x="466525" y="0"/>
                </a:moveTo>
                <a:lnTo>
                  <a:pt x="443766" y="1251"/>
                </a:lnTo>
                <a:lnTo>
                  <a:pt x="421005" y="3504"/>
                </a:lnTo>
                <a:lnTo>
                  <a:pt x="448989" y="34698"/>
                </a:lnTo>
                <a:lnTo>
                  <a:pt x="449773" y="34298"/>
                </a:lnTo>
                <a:lnTo>
                  <a:pt x="450571" y="33112"/>
                </a:lnTo>
                <a:lnTo>
                  <a:pt x="451356" y="33112"/>
                </a:lnTo>
                <a:lnTo>
                  <a:pt x="471795" y="32584"/>
                </a:lnTo>
                <a:lnTo>
                  <a:pt x="589068" y="32584"/>
                </a:lnTo>
                <a:lnTo>
                  <a:pt x="588404" y="31423"/>
                </a:lnTo>
                <a:lnTo>
                  <a:pt x="556100" y="10967"/>
                </a:lnTo>
                <a:lnTo>
                  <a:pt x="512045" y="1532"/>
                </a:lnTo>
                <a:lnTo>
                  <a:pt x="489283" y="7"/>
                </a:lnTo>
                <a:lnTo>
                  <a:pt x="466525" y="0"/>
                </a:lnTo>
                <a:close/>
              </a:path>
            </a:pathLst>
          </a:custGeom>
          <a:solidFill>
            <a:srgbClr val="0077D3"/>
          </a:solidFill>
        </p:spPr>
        <p:txBody>
          <a:bodyPr wrap="square" lIns="0" tIns="0" rIns="0" bIns="0" rtlCol="0"/>
          <a:lstStyle/>
          <a:p>
            <a:endParaRPr/>
          </a:p>
        </p:txBody>
      </p:sp>
      <p:sp>
        <p:nvSpPr>
          <p:cNvPr id="83" name="object 83"/>
          <p:cNvSpPr/>
          <p:nvPr/>
        </p:nvSpPr>
        <p:spPr>
          <a:xfrm>
            <a:off x="3832854" y="3793378"/>
            <a:ext cx="218440" cy="144145"/>
          </a:xfrm>
          <a:custGeom>
            <a:avLst/>
            <a:gdLst/>
            <a:ahLst/>
            <a:cxnLst/>
            <a:rect l="l" t="t" r="r" b="b"/>
            <a:pathLst>
              <a:path w="218439" h="144145">
                <a:moveTo>
                  <a:pt x="50611" y="41909"/>
                </a:moveTo>
                <a:lnTo>
                  <a:pt x="10397" y="61400"/>
                </a:lnTo>
                <a:lnTo>
                  <a:pt x="0" y="99590"/>
                </a:lnTo>
                <a:lnTo>
                  <a:pt x="3619" y="112079"/>
                </a:lnTo>
                <a:lnTo>
                  <a:pt x="42244" y="142299"/>
                </a:lnTo>
                <a:lnTo>
                  <a:pt x="218214" y="143711"/>
                </a:lnTo>
                <a:lnTo>
                  <a:pt x="216565" y="127414"/>
                </a:lnTo>
                <a:lnTo>
                  <a:pt x="201269" y="81336"/>
                </a:lnTo>
                <a:lnTo>
                  <a:pt x="188637" y="59570"/>
                </a:lnTo>
                <a:lnTo>
                  <a:pt x="184325" y="52514"/>
                </a:lnTo>
                <a:lnTo>
                  <a:pt x="175125" y="42240"/>
                </a:lnTo>
                <a:lnTo>
                  <a:pt x="71220" y="42240"/>
                </a:lnTo>
                <a:lnTo>
                  <a:pt x="64202" y="42130"/>
                </a:lnTo>
                <a:lnTo>
                  <a:pt x="57333" y="41945"/>
                </a:lnTo>
                <a:lnTo>
                  <a:pt x="50611" y="41909"/>
                </a:lnTo>
                <a:close/>
              </a:path>
              <a:path w="218439" h="144145">
                <a:moveTo>
                  <a:pt x="124035" y="0"/>
                </a:moveTo>
                <a:lnTo>
                  <a:pt x="116547" y="399"/>
                </a:lnTo>
                <a:lnTo>
                  <a:pt x="101970" y="399"/>
                </a:lnTo>
                <a:lnTo>
                  <a:pt x="94651" y="1431"/>
                </a:lnTo>
                <a:lnTo>
                  <a:pt x="70596" y="34244"/>
                </a:lnTo>
                <a:lnTo>
                  <a:pt x="71220" y="42240"/>
                </a:lnTo>
                <a:lnTo>
                  <a:pt x="175125" y="42240"/>
                </a:lnTo>
                <a:lnTo>
                  <a:pt x="163211" y="29023"/>
                </a:lnTo>
                <a:lnTo>
                  <a:pt x="156341" y="21320"/>
                </a:lnTo>
                <a:lnTo>
                  <a:pt x="153588" y="19348"/>
                </a:lnTo>
                <a:lnTo>
                  <a:pt x="151221" y="16976"/>
                </a:lnTo>
                <a:lnTo>
                  <a:pt x="148069" y="15403"/>
                </a:lnTo>
                <a:lnTo>
                  <a:pt x="124035" y="0"/>
                </a:lnTo>
                <a:close/>
              </a:path>
            </a:pathLst>
          </a:custGeom>
          <a:solidFill>
            <a:srgbClr val="03BAEF"/>
          </a:solidFill>
        </p:spPr>
        <p:txBody>
          <a:bodyPr wrap="square" lIns="0" tIns="0" rIns="0" bIns="0" rtlCol="0"/>
          <a:lstStyle/>
          <a:p>
            <a:endParaRPr/>
          </a:p>
        </p:txBody>
      </p:sp>
      <p:sp>
        <p:nvSpPr>
          <p:cNvPr id="84" name="object 84"/>
          <p:cNvSpPr/>
          <p:nvPr/>
        </p:nvSpPr>
        <p:spPr>
          <a:xfrm>
            <a:off x="3536800" y="3660326"/>
            <a:ext cx="217528" cy="217546"/>
          </a:xfrm>
          <a:prstGeom prst="rect">
            <a:avLst/>
          </a:prstGeom>
          <a:blipFill>
            <a:blip r:embed="rId15" cstate="print"/>
            <a:stretch>
              <a:fillRect/>
            </a:stretch>
          </a:blipFill>
        </p:spPr>
        <p:txBody>
          <a:bodyPr wrap="square" lIns="0" tIns="0" rIns="0" bIns="0" rtlCol="0"/>
          <a:lstStyle/>
          <a:p>
            <a:endParaRPr/>
          </a:p>
        </p:txBody>
      </p:sp>
      <p:sp>
        <p:nvSpPr>
          <p:cNvPr id="85" name="object 85"/>
          <p:cNvSpPr/>
          <p:nvPr/>
        </p:nvSpPr>
        <p:spPr>
          <a:xfrm>
            <a:off x="3886346" y="4000664"/>
            <a:ext cx="160020" cy="116205"/>
          </a:xfrm>
          <a:custGeom>
            <a:avLst/>
            <a:gdLst/>
            <a:ahLst/>
            <a:cxnLst/>
            <a:rect l="l" t="t" r="r" b="b"/>
            <a:pathLst>
              <a:path w="160020" h="116204">
                <a:moveTo>
                  <a:pt x="159601" y="0"/>
                </a:moveTo>
                <a:lnTo>
                  <a:pt x="154880" y="2358"/>
                </a:lnTo>
                <a:lnTo>
                  <a:pt x="150544" y="4336"/>
                </a:lnTo>
                <a:lnTo>
                  <a:pt x="146208" y="6705"/>
                </a:lnTo>
                <a:lnTo>
                  <a:pt x="110673" y="23306"/>
                </a:lnTo>
                <a:lnTo>
                  <a:pt x="74436" y="38241"/>
                </a:lnTo>
                <a:lnTo>
                  <a:pt x="37532" y="51622"/>
                </a:lnTo>
                <a:lnTo>
                  <a:pt x="0" y="63559"/>
                </a:lnTo>
                <a:lnTo>
                  <a:pt x="353" y="84133"/>
                </a:lnTo>
                <a:lnTo>
                  <a:pt x="8719" y="100524"/>
                </a:lnTo>
                <a:lnTo>
                  <a:pt x="22775" y="111363"/>
                </a:lnTo>
                <a:lnTo>
                  <a:pt x="40193" y="115281"/>
                </a:lnTo>
                <a:lnTo>
                  <a:pt x="63056" y="115281"/>
                </a:lnTo>
                <a:lnTo>
                  <a:pt x="65809" y="115675"/>
                </a:lnTo>
                <a:lnTo>
                  <a:pt x="68176" y="114490"/>
                </a:lnTo>
                <a:lnTo>
                  <a:pt x="70929" y="113702"/>
                </a:lnTo>
                <a:lnTo>
                  <a:pt x="72911" y="112517"/>
                </a:lnTo>
                <a:lnTo>
                  <a:pt x="98913" y="93565"/>
                </a:lnTo>
                <a:lnTo>
                  <a:pt x="120091" y="74058"/>
                </a:lnTo>
                <a:lnTo>
                  <a:pt x="137093" y="51813"/>
                </a:lnTo>
                <a:lnTo>
                  <a:pt x="150177" y="27053"/>
                </a:lnTo>
                <a:lnTo>
                  <a:pt x="159601" y="0"/>
                </a:lnTo>
                <a:close/>
              </a:path>
            </a:pathLst>
          </a:custGeom>
          <a:solidFill>
            <a:srgbClr val="03BAEF"/>
          </a:solidFill>
        </p:spPr>
        <p:txBody>
          <a:bodyPr wrap="square" lIns="0" tIns="0" rIns="0" bIns="0" rtlCol="0"/>
          <a:lstStyle/>
          <a:p>
            <a:endParaRPr/>
          </a:p>
        </p:txBody>
      </p:sp>
      <p:sp>
        <p:nvSpPr>
          <p:cNvPr id="86" name="object 86"/>
          <p:cNvSpPr/>
          <p:nvPr/>
        </p:nvSpPr>
        <p:spPr>
          <a:xfrm>
            <a:off x="3967131" y="3659140"/>
            <a:ext cx="104432" cy="105015"/>
          </a:xfrm>
          <a:prstGeom prst="rect">
            <a:avLst/>
          </a:prstGeom>
          <a:blipFill>
            <a:blip r:embed="rId16" cstate="print"/>
            <a:stretch>
              <a:fillRect/>
            </a:stretch>
          </a:blipFill>
        </p:spPr>
        <p:txBody>
          <a:bodyPr wrap="square" lIns="0" tIns="0" rIns="0" bIns="0" rtlCol="0"/>
          <a:lstStyle/>
          <a:p>
            <a:endParaRPr/>
          </a:p>
        </p:txBody>
      </p:sp>
      <p:sp>
        <p:nvSpPr>
          <p:cNvPr id="87" name="object 87"/>
          <p:cNvSpPr/>
          <p:nvPr/>
        </p:nvSpPr>
        <p:spPr>
          <a:xfrm>
            <a:off x="3749607" y="4064224"/>
            <a:ext cx="202565" cy="72390"/>
          </a:xfrm>
          <a:custGeom>
            <a:avLst/>
            <a:gdLst/>
            <a:ahLst/>
            <a:cxnLst/>
            <a:rect l="l" t="t" r="r" b="b"/>
            <a:pathLst>
              <a:path w="202564" h="72389">
                <a:moveTo>
                  <a:pt x="136739" y="0"/>
                </a:moveTo>
                <a:lnTo>
                  <a:pt x="102958" y="9161"/>
                </a:lnTo>
                <a:lnTo>
                  <a:pt x="68958" y="17026"/>
                </a:lnTo>
                <a:lnTo>
                  <a:pt x="34663" y="23485"/>
                </a:lnTo>
                <a:lnTo>
                  <a:pt x="0" y="28426"/>
                </a:lnTo>
                <a:lnTo>
                  <a:pt x="5497" y="32621"/>
                </a:lnTo>
                <a:lnTo>
                  <a:pt x="48717" y="58698"/>
                </a:lnTo>
                <a:lnTo>
                  <a:pt x="105573" y="72208"/>
                </a:lnTo>
                <a:lnTo>
                  <a:pt x="135555" y="71856"/>
                </a:lnTo>
                <a:lnTo>
                  <a:pt x="153119" y="69605"/>
                </a:lnTo>
                <a:lnTo>
                  <a:pt x="170238" y="65687"/>
                </a:lnTo>
                <a:lnTo>
                  <a:pt x="186765" y="59919"/>
                </a:lnTo>
                <a:lnTo>
                  <a:pt x="202548" y="52116"/>
                </a:lnTo>
                <a:lnTo>
                  <a:pt x="199795" y="51721"/>
                </a:lnTo>
                <a:lnTo>
                  <a:pt x="176932" y="51721"/>
                </a:lnTo>
                <a:lnTo>
                  <a:pt x="159514" y="47804"/>
                </a:lnTo>
                <a:lnTo>
                  <a:pt x="145458" y="36964"/>
                </a:lnTo>
                <a:lnTo>
                  <a:pt x="137092" y="20573"/>
                </a:lnTo>
                <a:lnTo>
                  <a:pt x="136739" y="0"/>
                </a:lnTo>
                <a:close/>
              </a:path>
            </a:pathLst>
          </a:custGeom>
          <a:solidFill>
            <a:srgbClr val="B8D60A"/>
          </a:solidFill>
        </p:spPr>
        <p:txBody>
          <a:bodyPr wrap="square" lIns="0" tIns="0" rIns="0" bIns="0" rtlCol="0"/>
          <a:lstStyle/>
          <a:p>
            <a:endParaRPr/>
          </a:p>
        </p:txBody>
      </p:sp>
      <p:sp>
        <p:nvSpPr>
          <p:cNvPr id="88" name="object 88"/>
          <p:cNvSpPr/>
          <p:nvPr/>
        </p:nvSpPr>
        <p:spPr>
          <a:xfrm>
            <a:off x="4094813" y="4066197"/>
            <a:ext cx="70544" cy="70673"/>
          </a:xfrm>
          <a:prstGeom prst="rect">
            <a:avLst/>
          </a:prstGeom>
          <a:blipFill>
            <a:blip r:embed="rId17" cstate="print"/>
            <a:stretch>
              <a:fillRect/>
            </a:stretch>
          </a:blipFill>
        </p:spPr>
        <p:txBody>
          <a:bodyPr wrap="square" lIns="0" tIns="0" rIns="0" bIns="0" rtlCol="0"/>
          <a:lstStyle/>
          <a:p>
            <a:endParaRPr/>
          </a:p>
        </p:txBody>
      </p:sp>
      <p:sp>
        <p:nvSpPr>
          <p:cNvPr id="89" name="object 89"/>
          <p:cNvSpPr/>
          <p:nvPr/>
        </p:nvSpPr>
        <p:spPr>
          <a:xfrm>
            <a:off x="3686152" y="3920113"/>
            <a:ext cx="156210" cy="141605"/>
          </a:xfrm>
          <a:custGeom>
            <a:avLst/>
            <a:gdLst/>
            <a:ahLst/>
            <a:cxnLst/>
            <a:rect l="l" t="t" r="r" b="b"/>
            <a:pathLst>
              <a:path w="156210" h="141604">
                <a:moveTo>
                  <a:pt x="3551" y="0"/>
                </a:moveTo>
                <a:lnTo>
                  <a:pt x="3152" y="2371"/>
                </a:lnTo>
                <a:lnTo>
                  <a:pt x="2367" y="4743"/>
                </a:lnTo>
                <a:lnTo>
                  <a:pt x="1968" y="7102"/>
                </a:lnTo>
                <a:lnTo>
                  <a:pt x="1358" y="17375"/>
                </a:lnTo>
                <a:lnTo>
                  <a:pt x="533" y="33369"/>
                </a:lnTo>
                <a:lnTo>
                  <a:pt x="0" y="42240"/>
                </a:lnTo>
                <a:lnTo>
                  <a:pt x="9408" y="94063"/>
                </a:lnTo>
                <a:lnTo>
                  <a:pt x="33888" y="140556"/>
                </a:lnTo>
                <a:lnTo>
                  <a:pt x="41376" y="140556"/>
                </a:lnTo>
                <a:lnTo>
                  <a:pt x="48864" y="141346"/>
                </a:lnTo>
                <a:lnTo>
                  <a:pt x="106060" y="133450"/>
                </a:lnTo>
                <a:lnTo>
                  <a:pt x="154880" y="122789"/>
                </a:lnTo>
                <a:lnTo>
                  <a:pt x="155266" y="121605"/>
                </a:lnTo>
                <a:lnTo>
                  <a:pt x="155266" y="120026"/>
                </a:lnTo>
                <a:lnTo>
                  <a:pt x="155665" y="118447"/>
                </a:lnTo>
                <a:lnTo>
                  <a:pt x="146205" y="78621"/>
                </a:lnTo>
                <a:lnTo>
                  <a:pt x="109553" y="60402"/>
                </a:lnTo>
                <a:lnTo>
                  <a:pt x="101280" y="59616"/>
                </a:lnTo>
                <a:lnTo>
                  <a:pt x="100413" y="36536"/>
                </a:lnTo>
                <a:lnTo>
                  <a:pt x="90494" y="17376"/>
                </a:lnTo>
                <a:lnTo>
                  <a:pt x="72963" y="4431"/>
                </a:lnTo>
                <a:lnTo>
                  <a:pt x="50165" y="168"/>
                </a:lnTo>
                <a:lnTo>
                  <a:pt x="37796" y="168"/>
                </a:lnTo>
                <a:lnTo>
                  <a:pt x="3551" y="0"/>
                </a:lnTo>
                <a:close/>
              </a:path>
              <a:path w="156210" h="141604">
                <a:moveTo>
                  <a:pt x="49263" y="0"/>
                </a:moveTo>
                <a:lnTo>
                  <a:pt x="37796" y="168"/>
                </a:lnTo>
                <a:lnTo>
                  <a:pt x="50165" y="168"/>
                </a:lnTo>
                <a:lnTo>
                  <a:pt x="49263" y="0"/>
                </a:lnTo>
                <a:close/>
              </a:path>
            </a:pathLst>
          </a:custGeom>
          <a:solidFill>
            <a:srgbClr val="03BAEF"/>
          </a:solidFill>
        </p:spPr>
        <p:txBody>
          <a:bodyPr wrap="square" lIns="0" tIns="0" rIns="0" bIns="0" rtlCol="0"/>
          <a:lstStyle/>
          <a:p>
            <a:endParaRPr/>
          </a:p>
        </p:txBody>
      </p:sp>
      <p:sp>
        <p:nvSpPr>
          <p:cNvPr id="90" name="object 90"/>
          <p:cNvSpPr/>
          <p:nvPr/>
        </p:nvSpPr>
        <p:spPr>
          <a:xfrm>
            <a:off x="3909595" y="3974037"/>
            <a:ext cx="117475" cy="48895"/>
          </a:xfrm>
          <a:custGeom>
            <a:avLst/>
            <a:gdLst/>
            <a:ahLst/>
            <a:cxnLst/>
            <a:rect l="l" t="t" r="r" b="b"/>
            <a:pathLst>
              <a:path w="117475" h="48895">
                <a:moveTo>
                  <a:pt x="62068" y="0"/>
                </a:moveTo>
                <a:lnTo>
                  <a:pt x="10201" y="13934"/>
                </a:lnTo>
                <a:lnTo>
                  <a:pt x="0" y="48730"/>
                </a:lnTo>
                <a:lnTo>
                  <a:pt x="3950" y="47545"/>
                </a:lnTo>
                <a:lnTo>
                  <a:pt x="7886" y="46755"/>
                </a:lnTo>
                <a:lnTo>
                  <a:pt x="11438" y="45176"/>
                </a:lnTo>
                <a:lnTo>
                  <a:pt x="38463" y="35313"/>
                </a:lnTo>
                <a:lnTo>
                  <a:pt x="65122" y="24598"/>
                </a:lnTo>
                <a:lnTo>
                  <a:pt x="91340" y="12918"/>
                </a:lnTo>
                <a:lnTo>
                  <a:pt x="117041" y="163"/>
                </a:lnTo>
                <a:lnTo>
                  <a:pt x="62068" y="0"/>
                </a:lnTo>
                <a:close/>
              </a:path>
            </a:pathLst>
          </a:custGeom>
          <a:solidFill>
            <a:srgbClr val="03BAEF"/>
          </a:solidFill>
        </p:spPr>
        <p:txBody>
          <a:bodyPr wrap="square" lIns="0" tIns="0" rIns="0" bIns="0" rtlCol="0"/>
          <a:lstStyle/>
          <a:p>
            <a:endParaRPr/>
          </a:p>
        </p:txBody>
      </p:sp>
      <p:sp>
        <p:nvSpPr>
          <p:cNvPr id="91" name="object 91"/>
          <p:cNvSpPr txBox="1">
            <a:spLocks noGrp="1"/>
          </p:cNvSpPr>
          <p:nvPr>
            <p:ph type="title"/>
          </p:nvPr>
        </p:nvSpPr>
        <p:spPr>
          <a:xfrm>
            <a:off x="413715" y="160172"/>
            <a:ext cx="6687820" cy="1055370"/>
          </a:xfrm>
          <a:prstGeom prst="rect">
            <a:avLst/>
          </a:prstGeom>
        </p:spPr>
        <p:txBody>
          <a:bodyPr vert="horz" wrap="square" lIns="0" tIns="165100" rIns="0" bIns="0" rtlCol="0">
            <a:spAutoFit/>
          </a:bodyPr>
          <a:lstStyle/>
          <a:p>
            <a:pPr marL="12700">
              <a:lnSpc>
                <a:spcPct val="100000"/>
              </a:lnSpc>
              <a:spcBef>
                <a:spcPts val="1300"/>
              </a:spcBef>
            </a:pPr>
            <a:r>
              <a:rPr sz="3500" b="1" spc="-125" dirty="0">
                <a:solidFill>
                  <a:srgbClr val="0078D6"/>
                </a:solidFill>
                <a:latin typeface="Segoe UI Semibold"/>
                <a:cs typeface="Segoe UI Semibold"/>
              </a:rPr>
              <a:t>Advanced</a:t>
            </a:r>
            <a:r>
              <a:rPr sz="3500" b="1" spc="-285" dirty="0">
                <a:solidFill>
                  <a:srgbClr val="0078D6"/>
                </a:solidFill>
                <a:latin typeface="Segoe UI Semibold"/>
                <a:cs typeface="Segoe UI Semibold"/>
              </a:rPr>
              <a:t> </a:t>
            </a:r>
            <a:r>
              <a:rPr sz="3500" b="1" spc="-120" dirty="0">
                <a:solidFill>
                  <a:srgbClr val="0078D6"/>
                </a:solidFill>
                <a:latin typeface="Segoe UI Semibold"/>
                <a:cs typeface="Segoe UI Semibold"/>
              </a:rPr>
              <a:t>analytics</a:t>
            </a:r>
            <a:r>
              <a:rPr sz="3500" b="1" spc="-280" dirty="0">
                <a:solidFill>
                  <a:srgbClr val="0078D6"/>
                </a:solidFill>
                <a:latin typeface="Segoe UI Semibold"/>
                <a:cs typeface="Segoe UI Semibold"/>
              </a:rPr>
              <a:t> </a:t>
            </a:r>
            <a:r>
              <a:rPr sz="3500" b="1" spc="-125" dirty="0">
                <a:solidFill>
                  <a:srgbClr val="0078D6"/>
                </a:solidFill>
                <a:latin typeface="Segoe UI Semibold"/>
                <a:cs typeface="Segoe UI Semibold"/>
              </a:rPr>
              <a:t>pattern</a:t>
            </a:r>
            <a:r>
              <a:rPr sz="3500" b="1" spc="-305" dirty="0">
                <a:solidFill>
                  <a:srgbClr val="0078D6"/>
                </a:solidFill>
                <a:latin typeface="Segoe UI Semibold"/>
                <a:cs typeface="Segoe UI Semibold"/>
              </a:rPr>
              <a:t> </a:t>
            </a:r>
            <a:r>
              <a:rPr sz="3500" b="1" spc="-65" dirty="0">
                <a:solidFill>
                  <a:srgbClr val="0078D6"/>
                </a:solidFill>
                <a:latin typeface="Segoe UI Semibold"/>
                <a:cs typeface="Segoe UI Semibold"/>
              </a:rPr>
              <a:t>in</a:t>
            </a:r>
            <a:r>
              <a:rPr sz="3500" b="1" spc="-295" dirty="0">
                <a:solidFill>
                  <a:srgbClr val="0078D6"/>
                </a:solidFill>
                <a:latin typeface="Segoe UI Semibold"/>
                <a:cs typeface="Segoe UI Semibold"/>
              </a:rPr>
              <a:t> </a:t>
            </a:r>
            <a:r>
              <a:rPr sz="3500" b="1" spc="-110" dirty="0">
                <a:solidFill>
                  <a:srgbClr val="0078D6"/>
                </a:solidFill>
                <a:latin typeface="Segoe UI Semibold"/>
                <a:cs typeface="Segoe UI Semibold"/>
              </a:rPr>
              <a:t>Azure</a:t>
            </a:r>
            <a:endParaRPr sz="3500">
              <a:latin typeface="Segoe UI Semibold"/>
              <a:cs typeface="Segoe UI Semibold"/>
            </a:endParaRPr>
          </a:p>
          <a:p>
            <a:pPr marL="12700">
              <a:lnSpc>
                <a:spcPct val="100000"/>
              </a:lnSpc>
              <a:spcBef>
                <a:spcPts val="605"/>
              </a:spcBef>
            </a:pPr>
            <a:r>
              <a:rPr sz="1750" b="1" dirty="0">
                <a:solidFill>
                  <a:srgbClr val="000000"/>
                </a:solidFill>
                <a:latin typeface="Segoe UI Semibold"/>
                <a:cs typeface="Segoe UI Semibold"/>
              </a:rPr>
              <a:t>Data collection </a:t>
            </a:r>
            <a:r>
              <a:rPr sz="1750" b="0" spc="5" dirty="0">
                <a:solidFill>
                  <a:srgbClr val="000000"/>
                </a:solidFill>
                <a:latin typeface="Segoe UI Semibold"/>
                <a:cs typeface="Segoe UI Semibold"/>
              </a:rPr>
              <a:t>and </a:t>
            </a:r>
            <a:r>
              <a:rPr sz="1750" b="1" dirty="0">
                <a:solidFill>
                  <a:srgbClr val="000000"/>
                </a:solidFill>
                <a:latin typeface="Segoe UI Semibold"/>
                <a:cs typeface="Segoe UI Semibold"/>
              </a:rPr>
              <a:t>understanding, </a:t>
            </a:r>
            <a:r>
              <a:rPr sz="1750" b="0" spc="5" dirty="0">
                <a:solidFill>
                  <a:srgbClr val="000000"/>
                </a:solidFill>
                <a:latin typeface="Segoe UI Semibold"/>
                <a:cs typeface="Segoe UI Semibold"/>
              </a:rPr>
              <a:t>modeling, and</a:t>
            </a:r>
            <a:r>
              <a:rPr sz="1750" b="1" dirty="0">
                <a:solidFill>
                  <a:srgbClr val="000000"/>
                </a:solidFill>
                <a:latin typeface="Segoe UI Semibold"/>
                <a:cs typeface="Segoe UI Semibold"/>
              </a:rPr>
              <a:t> deployment</a:t>
            </a:r>
            <a:endParaRPr sz="1750">
              <a:latin typeface="Segoe UI Semibold"/>
              <a:cs typeface="Segoe UI Semibold"/>
            </a:endParaRPr>
          </a:p>
        </p:txBody>
      </p:sp>
      <p:sp>
        <p:nvSpPr>
          <p:cNvPr id="92" name="object 92"/>
          <p:cNvSpPr/>
          <p:nvPr/>
        </p:nvSpPr>
        <p:spPr>
          <a:xfrm>
            <a:off x="548640" y="1999488"/>
            <a:ext cx="513588" cy="473963"/>
          </a:xfrm>
          <a:prstGeom prst="rect">
            <a:avLst/>
          </a:prstGeom>
          <a:blipFill>
            <a:blip r:embed="rId18" cstate="print"/>
            <a:stretch>
              <a:fillRect/>
            </a:stretch>
          </a:blipFill>
        </p:spPr>
        <p:txBody>
          <a:bodyPr wrap="square" lIns="0" tIns="0" rIns="0" bIns="0" rtlCol="0"/>
          <a:lstStyle/>
          <a:p>
            <a:endParaRPr/>
          </a:p>
        </p:txBody>
      </p:sp>
      <p:sp>
        <p:nvSpPr>
          <p:cNvPr id="93" name="object 93"/>
          <p:cNvSpPr txBox="1"/>
          <p:nvPr/>
        </p:nvSpPr>
        <p:spPr>
          <a:xfrm>
            <a:off x="439927" y="2492755"/>
            <a:ext cx="847090" cy="299720"/>
          </a:xfrm>
          <a:prstGeom prst="rect">
            <a:avLst/>
          </a:prstGeom>
        </p:spPr>
        <p:txBody>
          <a:bodyPr vert="horz" wrap="square" lIns="0" tIns="12700" rIns="0" bIns="0" rtlCol="0">
            <a:spAutoFit/>
          </a:bodyPr>
          <a:lstStyle/>
          <a:p>
            <a:pPr marL="50800" marR="5080" indent="-38100">
              <a:lnSpc>
                <a:spcPct val="100000"/>
              </a:lnSpc>
              <a:spcBef>
                <a:spcPts val="100"/>
              </a:spcBef>
            </a:pPr>
            <a:r>
              <a:rPr sz="900" b="1" spc="-5" dirty="0">
                <a:latin typeface="Segoe UI Semibold"/>
                <a:cs typeface="Segoe UI Semibold"/>
              </a:rPr>
              <a:t>Sensors </a:t>
            </a:r>
            <a:r>
              <a:rPr sz="900" b="1" dirty="0">
                <a:latin typeface="Segoe UI Semibold"/>
                <a:cs typeface="Segoe UI Semibold"/>
              </a:rPr>
              <a:t>and</a:t>
            </a:r>
            <a:r>
              <a:rPr sz="900" b="1" spc="-80" dirty="0">
                <a:latin typeface="Segoe UI Semibold"/>
                <a:cs typeface="Segoe UI Semibold"/>
              </a:rPr>
              <a:t> </a:t>
            </a:r>
            <a:r>
              <a:rPr sz="900" b="1" dirty="0">
                <a:latin typeface="Segoe UI Semibold"/>
                <a:cs typeface="Segoe UI Semibold"/>
              </a:rPr>
              <a:t>IoT  </a:t>
            </a:r>
            <a:r>
              <a:rPr sz="900" b="1" spc="-5" dirty="0">
                <a:latin typeface="Segoe UI Semibold"/>
                <a:cs typeface="Segoe UI Semibold"/>
              </a:rPr>
              <a:t>(unstructured)</a:t>
            </a:r>
            <a:endParaRPr sz="900">
              <a:latin typeface="Segoe UI Semibold"/>
              <a:cs typeface="Segoe UI Semibold"/>
            </a:endParaRPr>
          </a:p>
        </p:txBody>
      </p:sp>
      <p:sp>
        <p:nvSpPr>
          <p:cNvPr id="94" name="object 94"/>
          <p:cNvSpPr/>
          <p:nvPr/>
        </p:nvSpPr>
        <p:spPr>
          <a:xfrm>
            <a:off x="1043939" y="2100072"/>
            <a:ext cx="202691" cy="202691"/>
          </a:xfrm>
          <a:prstGeom prst="rect">
            <a:avLst/>
          </a:prstGeom>
          <a:blipFill>
            <a:blip r:embed="rId19" cstate="print"/>
            <a:stretch>
              <a:fillRect/>
            </a:stretch>
          </a:blipFill>
        </p:spPr>
        <p:txBody>
          <a:bodyPr wrap="square" lIns="0" tIns="0" rIns="0" bIns="0" rtlCol="0"/>
          <a:lstStyle/>
          <a:p>
            <a:endParaRPr/>
          </a:p>
        </p:txBody>
      </p:sp>
      <p:sp>
        <p:nvSpPr>
          <p:cNvPr id="95" name="object 95"/>
          <p:cNvSpPr/>
          <p:nvPr/>
        </p:nvSpPr>
        <p:spPr>
          <a:xfrm>
            <a:off x="1048511" y="2141220"/>
            <a:ext cx="0" cy="29209"/>
          </a:xfrm>
          <a:custGeom>
            <a:avLst/>
            <a:gdLst/>
            <a:ahLst/>
            <a:cxnLst/>
            <a:rect l="l" t="t" r="r" b="b"/>
            <a:pathLst>
              <a:path h="29210">
                <a:moveTo>
                  <a:pt x="0" y="0"/>
                </a:moveTo>
                <a:lnTo>
                  <a:pt x="0" y="28955"/>
                </a:lnTo>
              </a:path>
            </a:pathLst>
          </a:custGeom>
          <a:ln w="9143">
            <a:solidFill>
              <a:srgbClr val="FFD217"/>
            </a:solidFill>
          </a:ln>
        </p:spPr>
        <p:txBody>
          <a:bodyPr wrap="square" lIns="0" tIns="0" rIns="0" bIns="0" rtlCol="0"/>
          <a:lstStyle/>
          <a:p>
            <a:endParaRPr/>
          </a:p>
        </p:txBody>
      </p:sp>
      <p:sp>
        <p:nvSpPr>
          <p:cNvPr id="96" name="object 96"/>
          <p:cNvSpPr/>
          <p:nvPr/>
        </p:nvSpPr>
        <p:spPr>
          <a:xfrm>
            <a:off x="1048511" y="2180844"/>
            <a:ext cx="0" cy="83820"/>
          </a:xfrm>
          <a:custGeom>
            <a:avLst/>
            <a:gdLst/>
            <a:ahLst/>
            <a:cxnLst/>
            <a:rect l="l" t="t" r="r" b="b"/>
            <a:pathLst>
              <a:path h="83819">
                <a:moveTo>
                  <a:pt x="0" y="0"/>
                </a:moveTo>
                <a:lnTo>
                  <a:pt x="0" y="83820"/>
                </a:lnTo>
              </a:path>
            </a:pathLst>
          </a:custGeom>
          <a:ln w="9144">
            <a:solidFill>
              <a:srgbClr val="FFD217"/>
            </a:solidFill>
          </a:ln>
        </p:spPr>
        <p:txBody>
          <a:bodyPr wrap="square" lIns="0" tIns="0" rIns="0" bIns="0" rtlCol="0"/>
          <a:lstStyle/>
          <a:p>
            <a:endParaRPr/>
          </a:p>
        </p:txBody>
      </p:sp>
      <p:sp>
        <p:nvSpPr>
          <p:cNvPr id="97" name="object 97"/>
          <p:cNvSpPr/>
          <p:nvPr/>
        </p:nvSpPr>
        <p:spPr>
          <a:xfrm>
            <a:off x="1083563" y="2298954"/>
            <a:ext cx="29209" cy="0"/>
          </a:xfrm>
          <a:custGeom>
            <a:avLst/>
            <a:gdLst/>
            <a:ahLst/>
            <a:cxnLst/>
            <a:rect l="l" t="t" r="r" b="b"/>
            <a:pathLst>
              <a:path w="29209">
                <a:moveTo>
                  <a:pt x="0" y="0"/>
                </a:moveTo>
                <a:lnTo>
                  <a:pt x="28956" y="0"/>
                </a:lnTo>
              </a:path>
            </a:pathLst>
          </a:custGeom>
          <a:ln w="7619">
            <a:solidFill>
              <a:srgbClr val="FFD217"/>
            </a:solidFill>
          </a:ln>
        </p:spPr>
        <p:txBody>
          <a:bodyPr wrap="square" lIns="0" tIns="0" rIns="0" bIns="0" rtlCol="0"/>
          <a:lstStyle/>
          <a:p>
            <a:endParaRPr/>
          </a:p>
        </p:txBody>
      </p:sp>
      <p:sp>
        <p:nvSpPr>
          <p:cNvPr id="98" name="object 98"/>
          <p:cNvSpPr/>
          <p:nvPr/>
        </p:nvSpPr>
        <p:spPr>
          <a:xfrm>
            <a:off x="1123188" y="2298954"/>
            <a:ext cx="83820" cy="0"/>
          </a:xfrm>
          <a:custGeom>
            <a:avLst/>
            <a:gdLst/>
            <a:ahLst/>
            <a:cxnLst/>
            <a:rect l="l" t="t" r="r" b="b"/>
            <a:pathLst>
              <a:path w="83819">
                <a:moveTo>
                  <a:pt x="0" y="0"/>
                </a:moveTo>
                <a:lnTo>
                  <a:pt x="83819" y="0"/>
                </a:lnTo>
              </a:path>
            </a:pathLst>
          </a:custGeom>
          <a:ln w="7619">
            <a:solidFill>
              <a:srgbClr val="FFD217"/>
            </a:solidFill>
          </a:ln>
        </p:spPr>
        <p:txBody>
          <a:bodyPr wrap="square" lIns="0" tIns="0" rIns="0" bIns="0" rtlCol="0"/>
          <a:lstStyle/>
          <a:p>
            <a:endParaRPr/>
          </a:p>
        </p:txBody>
      </p:sp>
      <p:sp>
        <p:nvSpPr>
          <p:cNvPr id="99" name="object 99"/>
          <p:cNvSpPr/>
          <p:nvPr/>
        </p:nvSpPr>
        <p:spPr>
          <a:xfrm>
            <a:off x="966595" y="2304711"/>
            <a:ext cx="264795" cy="167640"/>
          </a:xfrm>
          <a:custGeom>
            <a:avLst/>
            <a:gdLst/>
            <a:ahLst/>
            <a:cxnLst/>
            <a:rect l="l" t="t" r="r" b="b"/>
            <a:pathLst>
              <a:path w="264794" h="167639">
                <a:moveTo>
                  <a:pt x="264745" y="0"/>
                </a:moveTo>
                <a:lnTo>
                  <a:pt x="60949" y="0"/>
                </a:lnTo>
                <a:lnTo>
                  <a:pt x="0" y="62698"/>
                </a:lnTo>
                <a:lnTo>
                  <a:pt x="0" y="167194"/>
                </a:lnTo>
                <a:lnTo>
                  <a:pt x="264745" y="167194"/>
                </a:lnTo>
                <a:lnTo>
                  <a:pt x="264745" y="0"/>
                </a:lnTo>
                <a:close/>
              </a:path>
            </a:pathLst>
          </a:custGeom>
          <a:solidFill>
            <a:srgbClr val="7EB900"/>
          </a:solidFill>
        </p:spPr>
        <p:txBody>
          <a:bodyPr wrap="square" lIns="0" tIns="0" rIns="0" bIns="0" rtlCol="0"/>
          <a:lstStyle/>
          <a:p>
            <a:endParaRPr/>
          </a:p>
        </p:txBody>
      </p:sp>
      <p:sp>
        <p:nvSpPr>
          <p:cNvPr id="100" name="object 100"/>
          <p:cNvSpPr/>
          <p:nvPr/>
        </p:nvSpPr>
        <p:spPr>
          <a:xfrm>
            <a:off x="981832" y="2304711"/>
            <a:ext cx="230466" cy="167194"/>
          </a:xfrm>
          <a:prstGeom prst="rect">
            <a:avLst/>
          </a:prstGeom>
          <a:blipFill>
            <a:blip r:embed="rId20" cstate="print"/>
            <a:stretch>
              <a:fillRect/>
            </a:stretch>
          </a:blipFill>
        </p:spPr>
        <p:txBody>
          <a:bodyPr wrap="square" lIns="0" tIns="0" rIns="0" bIns="0" rtlCol="0"/>
          <a:lstStyle/>
          <a:p>
            <a:endParaRPr/>
          </a:p>
        </p:txBody>
      </p:sp>
      <p:sp>
        <p:nvSpPr>
          <p:cNvPr id="101" name="object 101"/>
          <p:cNvSpPr txBox="1"/>
          <p:nvPr/>
        </p:nvSpPr>
        <p:spPr>
          <a:xfrm>
            <a:off x="267411" y="3846321"/>
            <a:ext cx="1141095" cy="299720"/>
          </a:xfrm>
          <a:prstGeom prst="rect">
            <a:avLst/>
          </a:prstGeom>
        </p:spPr>
        <p:txBody>
          <a:bodyPr vert="horz" wrap="square" lIns="0" tIns="12700" rIns="0" bIns="0" rtlCol="0">
            <a:spAutoFit/>
          </a:bodyPr>
          <a:lstStyle/>
          <a:p>
            <a:pPr marL="198120" marR="5080" indent="-186055">
              <a:lnSpc>
                <a:spcPct val="100000"/>
              </a:lnSpc>
              <a:spcBef>
                <a:spcPts val="100"/>
              </a:spcBef>
            </a:pPr>
            <a:r>
              <a:rPr sz="900" b="1" spc="-5" dirty="0">
                <a:latin typeface="Segoe UI Semibold"/>
                <a:cs typeface="Segoe UI Semibold"/>
              </a:rPr>
              <a:t>Logs, files, </a:t>
            </a:r>
            <a:r>
              <a:rPr sz="900" b="1" dirty="0">
                <a:latin typeface="Segoe UI Semibold"/>
                <a:cs typeface="Segoe UI Semibold"/>
              </a:rPr>
              <a:t>and</a:t>
            </a:r>
            <a:r>
              <a:rPr sz="900" b="1" spc="-65" dirty="0">
                <a:latin typeface="Segoe UI Semibold"/>
                <a:cs typeface="Segoe UI Semibold"/>
              </a:rPr>
              <a:t> </a:t>
            </a:r>
            <a:r>
              <a:rPr sz="900" b="1" spc="-5" dirty="0">
                <a:latin typeface="Segoe UI Semibold"/>
                <a:cs typeface="Segoe UI Semibold"/>
              </a:rPr>
              <a:t>media  (unstructured)</a:t>
            </a:r>
            <a:endParaRPr sz="900">
              <a:latin typeface="Segoe UI Semibold"/>
              <a:cs typeface="Segoe UI Semibold"/>
            </a:endParaRPr>
          </a:p>
        </p:txBody>
      </p:sp>
      <p:sp>
        <p:nvSpPr>
          <p:cNvPr id="102" name="object 102"/>
          <p:cNvSpPr/>
          <p:nvPr/>
        </p:nvSpPr>
        <p:spPr>
          <a:xfrm>
            <a:off x="257556" y="3470147"/>
            <a:ext cx="277368" cy="277368"/>
          </a:xfrm>
          <a:prstGeom prst="rect">
            <a:avLst/>
          </a:prstGeom>
          <a:blipFill>
            <a:blip r:embed="rId21" cstate="print"/>
            <a:stretch>
              <a:fillRect/>
            </a:stretch>
          </a:blipFill>
        </p:spPr>
        <p:txBody>
          <a:bodyPr wrap="square" lIns="0" tIns="0" rIns="0" bIns="0" rtlCol="0"/>
          <a:lstStyle/>
          <a:p>
            <a:endParaRPr/>
          </a:p>
        </p:txBody>
      </p:sp>
      <p:sp>
        <p:nvSpPr>
          <p:cNvPr id="103" name="object 103"/>
          <p:cNvSpPr/>
          <p:nvPr/>
        </p:nvSpPr>
        <p:spPr>
          <a:xfrm>
            <a:off x="1101852" y="3450335"/>
            <a:ext cx="318516" cy="316991"/>
          </a:xfrm>
          <a:prstGeom prst="rect">
            <a:avLst/>
          </a:prstGeom>
          <a:blipFill>
            <a:blip r:embed="rId22" cstate="print"/>
            <a:stretch>
              <a:fillRect/>
            </a:stretch>
          </a:blipFill>
        </p:spPr>
        <p:txBody>
          <a:bodyPr wrap="square" lIns="0" tIns="0" rIns="0" bIns="0" rtlCol="0"/>
          <a:lstStyle/>
          <a:p>
            <a:endParaRPr/>
          </a:p>
        </p:txBody>
      </p:sp>
      <p:sp>
        <p:nvSpPr>
          <p:cNvPr id="104" name="object 104"/>
          <p:cNvSpPr/>
          <p:nvPr/>
        </p:nvSpPr>
        <p:spPr>
          <a:xfrm>
            <a:off x="696468" y="3461003"/>
            <a:ext cx="262128" cy="298704"/>
          </a:xfrm>
          <a:prstGeom prst="rect">
            <a:avLst/>
          </a:prstGeom>
          <a:blipFill>
            <a:blip r:embed="rId23" cstate="print"/>
            <a:stretch>
              <a:fillRect/>
            </a:stretch>
          </a:blipFill>
        </p:spPr>
        <p:txBody>
          <a:bodyPr wrap="square" lIns="0" tIns="0" rIns="0" bIns="0" rtlCol="0"/>
          <a:lstStyle/>
          <a:p>
            <a:endParaRPr/>
          </a:p>
        </p:txBody>
      </p:sp>
      <p:sp>
        <p:nvSpPr>
          <p:cNvPr id="105" name="object 105"/>
          <p:cNvSpPr txBox="1"/>
          <p:nvPr/>
        </p:nvSpPr>
        <p:spPr>
          <a:xfrm>
            <a:off x="282956" y="5345048"/>
            <a:ext cx="1172210" cy="300355"/>
          </a:xfrm>
          <a:prstGeom prst="rect">
            <a:avLst/>
          </a:prstGeom>
        </p:spPr>
        <p:txBody>
          <a:bodyPr vert="horz" wrap="square" lIns="0" tIns="12700" rIns="0" bIns="0" rtlCol="0">
            <a:spAutoFit/>
          </a:bodyPr>
          <a:lstStyle/>
          <a:p>
            <a:pPr marL="280670" marR="5080" indent="-268605">
              <a:lnSpc>
                <a:spcPct val="100000"/>
              </a:lnSpc>
              <a:spcBef>
                <a:spcPts val="100"/>
              </a:spcBef>
            </a:pPr>
            <a:r>
              <a:rPr sz="900" b="1" spc="-5" dirty="0">
                <a:latin typeface="Segoe UI Semibold"/>
                <a:cs typeface="Segoe UI Semibold"/>
              </a:rPr>
              <a:t>Business/custom apps  (structured)</a:t>
            </a:r>
            <a:endParaRPr sz="900">
              <a:latin typeface="Segoe UI Semibold"/>
              <a:cs typeface="Segoe UI Semibold"/>
            </a:endParaRPr>
          </a:p>
        </p:txBody>
      </p:sp>
      <p:sp>
        <p:nvSpPr>
          <p:cNvPr id="106" name="object 106"/>
          <p:cNvSpPr/>
          <p:nvPr/>
        </p:nvSpPr>
        <p:spPr>
          <a:xfrm>
            <a:off x="1185672" y="5299709"/>
            <a:ext cx="279400" cy="0"/>
          </a:xfrm>
          <a:custGeom>
            <a:avLst/>
            <a:gdLst/>
            <a:ahLst/>
            <a:cxnLst/>
            <a:rect l="l" t="t" r="r" b="b"/>
            <a:pathLst>
              <a:path w="279400">
                <a:moveTo>
                  <a:pt x="0" y="0"/>
                </a:moveTo>
                <a:lnTo>
                  <a:pt x="278891" y="0"/>
                </a:lnTo>
              </a:path>
            </a:pathLst>
          </a:custGeom>
          <a:ln w="7619">
            <a:solidFill>
              <a:srgbClr val="CACACA"/>
            </a:solidFill>
          </a:ln>
        </p:spPr>
        <p:txBody>
          <a:bodyPr wrap="square" lIns="0" tIns="0" rIns="0" bIns="0" rtlCol="0"/>
          <a:lstStyle/>
          <a:p>
            <a:endParaRPr/>
          </a:p>
        </p:txBody>
      </p:sp>
      <p:sp>
        <p:nvSpPr>
          <p:cNvPr id="107" name="object 107"/>
          <p:cNvSpPr/>
          <p:nvPr/>
        </p:nvSpPr>
        <p:spPr>
          <a:xfrm>
            <a:off x="1205483" y="5140452"/>
            <a:ext cx="239395" cy="155575"/>
          </a:xfrm>
          <a:custGeom>
            <a:avLst/>
            <a:gdLst/>
            <a:ahLst/>
            <a:cxnLst/>
            <a:rect l="l" t="t" r="r" b="b"/>
            <a:pathLst>
              <a:path w="239394" h="155575">
                <a:moveTo>
                  <a:pt x="234950" y="0"/>
                </a:moveTo>
                <a:lnTo>
                  <a:pt x="4254" y="0"/>
                </a:lnTo>
                <a:lnTo>
                  <a:pt x="0" y="4318"/>
                </a:lnTo>
                <a:lnTo>
                  <a:pt x="0" y="155448"/>
                </a:lnTo>
                <a:lnTo>
                  <a:pt x="239268" y="155448"/>
                </a:lnTo>
                <a:lnTo>
                  <a:pt x="239268" y="4318"/>
                </a:lnTo>
                <a:lnTo>
                  <a:pt x="234950" y="0"/>
                </a:lnTo>
                <a:close/>
              </a:path>
            </a:pathLst>
          </a:custGeom>
          <a:solidFill>
            <a:srgbClr val="B3B4B5"/>
          </a:solidFill>
        </p:spPr>
        <p:txBody>
          <a:bodyPr wrap="square" lIns="0" tIns="0" rIns="0" bIns="0" rtlCol="0"/>
          <a:lstStyle/>
          <a:p>
            <a:endParaRPr/>
          </a:p>
        </p:txBody>
      </p:sp>
      <p:sp>
        <p:nvSpPr>
          <p:cNvPr id="108" name="object 108"/>
          <p:cNvSpPr/>
          <p:nvPr/>
        </p:nvSpPr>
        <p:spPr>
          <a:xfrm>
            <a:off x="1303019" y="5295900"/>
            <a:ext cx="44450" cy="5080"/>
          </a:xfrm>
          <a:custGeom>
            <a:avLst/>
            <a:gdLst/>
            <a:ahLst/>
            <a:cxnLst/>
            <a:rect l="l" t="t" r="r" b="b"/>
            <a:pathLst>
              <a:path w="44450" h="5079">
                <a:moveTo>
                  <a:pt x="44196" y="0"/>
                </a:moveTo>
                <a:lnTo>
                  <a:pt x="0" y="0"/>
                </a:lnTo>
                <a:lnTo>
                  <a:pt x="0" y="3556"/>
                </a:lnTo>
                <a:lnTo>
                  <a:pt x="1016" y="4571"/>
                </a:lnTo>
                <a:lnTo>
                  <a:pt x="43180" y="4571"/>
                </a:lnTo>
                <a:lnTo>
                  <a:pt x="44196" y="3556"/>
                </a:lnTo>
                <a:lnTo>
                  <a:pt x="44196" y="0"/>
                </a:lnTo>
                <a:close/>
              </a:path>
            </a:pathLst>
          </a:custGeom>
          <a:solidFill>
            <a:srgbClr val="FFFFFF"/>
          </a:solidFill>
        </p:spPr>
        <p:txBody>
          <a:bodyPr wrap="square" lIns="0" tIns="0" rIns="0" bIns="0" rtlCol="0"/>
          <a:lstStyle/>
          <a:p>
            <a:endParaRPr/>
          </a:p>
        </p:txBody>
      </p:sp>
      <p:sp>
        <p:nvSpPr>
          <p:cNvPr id="109" name="object 109"/>
          <p:cNvSpPr/>
          <p:nvPr/>
        </p:nvSpPr>
        <p:spPr>
          <a:xfrm>
            <a:off x="1187196" y="5307326"/>
            <a:ext cx="276225" cy="0"/>
          </a:xfrm>
          <a:custGeom>
            <a:avLst/>
            <a:gdLst/>
            <a:ahLst/>
            <a:cxnLst/>
            <a:rect l="l" t="t" r="r" b="b"/>
            <a:pathLst>
              <a:path w="276225">
                <a:moveTo>
                  <a:pt x="0" y="0"/>
                </a:moveTo>
                <a:lnTo>
                  <a:pt x="275844" y="0"/>
                </a:lnTo>
              </a:path>
            </a:pathLst>
          </a:custGeom>
          <a:ln w="7611">
            <a:solidFill>
              <a:srgbClr val="000000"/>
            </a:solidFill>
          </a:ln>
        </p:spPr>
        <p:txBody>
          <a:bodyPr wrap="square" lIns="0" tIns="0" rIns="0" bIns="0" rtlCol="0"/>
          <a:lstStyle/>
          <a:p>
            <a:endParaRPr/>
          </a:p>
        </p:txBody>
      </p:sp>
      <p:sp>
        <p:nvSpPr>
          <p:cNvPr id="110" name="object 110"/>
          <p:cNvSpPr/>
          <p:nvPr/>
        </p:nvSpPr>
        <p:spPr>
          <a:xfrm>
            <a:off x="1216152" y="5149596"/>
            <a:ext cx="214884" cy="135636"/>
          </a:xfrm>
          <a:prstGeom prst="rect">
            <a:avLst/>
          </a:prstGeom>
          <a:blipFill>
            <a:blip r:embed="rId24" cstate="print"/>
            <a:stretch>
              <a:fillRect/>
            </a:stretch>
          </a:blipFill>
        </p:spPr>
        <p:txBody>
          <a:bodyPr wrap="square" lIns="0" tIns="0" rIns="0" bIns="0" rtlCol="0"/>
          <a:lstStyle/>
          <a:p>
            <a:endParaRPr/>
          </a:p>
        </p:txBody>
      </p:sp>
      <p:sp>
        <p:nvSpPr>
          <p:cNvPr id="111" name="object 111"/>
          <p:cNvSpPr/>
          <p:nvPr/>
        </p:nvSpPr>
        <p:spPr>
          <a:xfrm>
            <a:off x="1295400" y="4905755"/>
            <a:ext cx="146303" cy="220980"/>
          </a:xfrm>
          <a:prstGeom prst="rect">
            <a:avLst/>
          </a:prstGeom>
          <a:blipFill>
            <a:blip r:embed="rId25" cstate="print"/>
            <a:stretch>
              <a:fillRect/>
            </a:stretch>
          </a:blipFill>
        </p:spPr>
        <p:txBody>
          <a:bodyPr wrap="square" lIns="0" tIns="0" rIns="0" bIns="0" rtlCol="0"/>
          <a:lstStyle/>
          <a:p>
            <a:endParaRPr/>
          </a:p>
        </p:txBody>
      </p:sp>
      <p:sp>
        <p:nvSpPr>
          <p:cNvPr id="112" name="object 112"/>
          <p:cNvSpPr/>
          <p:nvPr/>
        </p:nvSpPr>
        <p:spPr>
          <a:xfrm>
            <a:off x="1085088" y="4937759"/>
            <a:ext cx="180340" cy="169545"/>
          </a:xfrm>
          <a:custGeom>
            <a:avLst/>
            <a:gdLst/>
            <a:ahLst/>
            <a:cxnLst/>
            <a:rect l="l" t="t" r="r" b="b"/>
            <a:pathLst>
              <a:path w="180340" h="169545">
                <a:moveTo>
                  <a:pt x="0" y="169163"/>
                </a:moveTo>
                <a:lnTo>
                  <a:pt x="179831" y="169163"/>
                </a:lnTo>
                <a:lnTo>
                  <a:pt x="179831" y="0"/>
                </a:lnTo>
                <a:lnTo>
                  <a:pt x="0" y="0"/>
                </a:lnTo>
                <a:lnTo>
                  <a:pt x="0" y="169163"/>
                </a:lnTo>
                <a:close/>
              </a:path>
            </a:pathLst>
          </a:custGeom>
          <a:solidFill>
            <a:srgbClr val="F1F1F1"/>
          </a:solidFill>
        </p:spPr>
        <p:txBody>
          <a:bodyPr wrap="square" lIns="0" tIns="0" rIns="0" bIns="0" rtlCol="0"/>
          <a:lstStyle/>
          <a:p>
            <a:endParaRPr/>
          </a:p>
        </p:txBody>
      </p:sp>
      <p:sp>
        <p:nvSpPr>
          <p:cNvPr id="113" name="object 113"/>
          <p:cNvSpPr/>
          <p:nvPr/>
        </p:nvSpPr>
        <p:spPr>
          <a:xfrm>
            <a:off x="989075" y="4937759"/>
            <a:ext cx="276225" cy="0"/>
          </a:xfrm>
          <a:custGeom>
            <a:avLst/>
            <a:gdLst/>
            <a:ahLst/>
            <a:cxnLst/>
            <a:rect l="l" t="t" r="r" b="b"/>
            <a:pathLst>
              <a:path w="276225">
                <a:moveTo>
                  <a:pt x="0" y="0"/>
                </a:moveTo>
                <a:lnTo>
                  <a:pt x="275844" y="0"/>
                </a:lnTo>
              </a:path>
            </a:pathLst>
          </a:custGeom>
          <a:ln w="45719">
            <a:solidFill>
              <a:srgbClr val="58B4D9"/>
            </a:solidFill>
          </a:ln>
        </p:spPr>
        <p:txBody>
          <a:bodyPr wrap="square" lIns="0" tIns="0" rIns="0" bIns="0" rtlCol="0"/>
          <a:lstStyle/>
          <a:p>
            <a:endParaRPr/>
          </a:p>
        </p:txBody>
      </p:sp>
      <p:sp>
        <p:nvSpPr>
          <p:cNvPr id="114" name="object 114"/>
          <p:cNvSpPr/>
          <p:nvPr/>
        </p:nvSpPr>
        <p:spPr>
          <a:xfrm>
            <a:off x="989075" y="4998720"/>
            <a:ext cx="96520" cy="0"/>
          </a:xfrm>
          <a:custGeom>
            <a:avLst/>
            <a:gdLst/>
            <a:ahLst/>
            <a:cxnLst/>
            <a:rect l="l" t="t" r="r" b="b"/>
            <a:pathLst>
              <a:path w="96519">
                <a:moveTo>
                  <a:pt x="0" y="0"/>
                </a:moveTo>
                <a:lnTo>
                  <a:pt x="96012" y="0"/>
                </a:lnTo>
              </a:path>
            </a:pathLst>
          </a:custGeom>
          <a:ln w="24383">
            <a:solidFill>
              <a:srgbClr val="1C8AAC"/>
            </a:solidFill>
          </a:ln>
        </p:spPr>
        <p:txBody>
          <a:bodyPr wrap="square" lIns="0" tIns="0" rIns="0" bIns="0" rtlCol="0"/>
          <a:lstStyle/>
          <a:p>
            <a:endParaRPr/>
          </a:p>
        </p:txBody>
      </p:sp>
      <p:sp>
        <p:nvSpPr>
          <p:cNvPr id="115" name="object 115"/>
          <p:cNvSpPr/>
          <p:nvPr/>
        </p:nvSpPr>
        <p:spPr>
          <a:xfrm>
            <a:off x="1100327" y="4991100"/>
            <a:ext cx="131445" cy="0"/>
          </a:xfrm>
          <a:custGeom>
            <a:avLst/>
            <a:gdLst/>
            <a:ahLst/>
            <a:cxnLst/>
            <a:rect l="l" t="t" r="r" b="b"/>
            <a:pathLst>
              <a:path w="131444">
                <a:moveTo>
                  <a:pt x="0" y="0"/>
                </a:moveTo>
                <a:lnTo>
                  <a:pt x="131063" y="0"/>
                </a:lnTo>
              </a:path>
            </a:pathLst>
          </a:custGeom>
          <a:ln w="9144">
            <a:solidFill>
              <a:srgbClr val="B1B1B1"/>
            </a:solidFill>
          </a:ln>
        </p:spPr>
        <p:txBody>
          <a:bodyPr wrap="square" lIns="0" tIns="0" rIns="0" bIns="0" rtlCol="0"/>
          <a:lstStyle/>
          <a:p>
            <a:endParaRPr/>
          </a:p>
        </p:txBody>
      </p:sp>
      <p:sp>
        <p:nvSpPr>
          <p:cNvPr id="116" name="object 116"/>
          <p:cNvSpPr/>
          <p:nvPr/>
        </p:nvSpPr>
        <p:spPr>
          <a:xfrm>
            <a:off x="1100327" y="5020055"/>
            <a:ext cx="131445" cy="0"/>
          </a:xfrm>
          <a:custGeom>
            <a:avLst/>
            <a:gdLst/>
            <a:ahLst/>
            <a:cxnLst/>
            <a:rect l="l" t="t" r="r" b="b"/>
            <a:pathLst>
              <a:path w="131444">
                <a:moveTo>
                  <a:pt x="0" y="0"/>
                </a:moveTo>
                <a:lnTo>
                  <a:pt x="131063" y="0"/>
                </a:lnTo>
              </a:path>
            </a:pathLst>
          </a:custGeom>
          <a:ln w="9143">
            <a:solidFill>
              <a:srgbClr val="B1B1B1"/>
            </a:solidFill>
          </a:ln>
        </p:spPr>
        <p:txBody>
          <a:bodyPr wrap="square" lIns="0" tIns="0" rIns="0" bIns="0" rtlCol="0"/>
          <a:lstStyle/>
          <a:p>
            <a:endParaRPr/>
          </a:p>
        </p:txBody>
      </p:sp>
      <p:sp>
        <p:nvSpPr>
          <p:cNvPr id="117" name="object 117"/>
          <p:cNvSpPr/>
          <p:nvPr/>
        </p:nvSpPr>
        <p:spPr>
          <a:xfrm>
            <a:off x="1100327" y="5052059"/>
            <a:ext cx="91440" cy="0"/>
          </a:xfrm>
          <a:custGeom>
            <a:avLst/>
            <a:gdLst/>
            <a:ahLst/>
            <a:cxnLst/>
            <a:rect l="l" t="t" r="r" b="b"/>
            <a:pathLst>
              <a:path w="91440">
                <a:moveTo>
                  <a:pt x="0" y="0"/>
                </a:moveTo>
                <a:lnTo>
                  <a:pt x="91440" y="0"/>
                </a:lnTo>
              </a:path>
            </a:pathLst>
          </a:custGeom>
          <a:ln w="9143">
            <a:solidFill>
              <a:srgbClr val="B1B1B1"/>
            </a:solidFill>
          </a:ln>
        </p:spPr>
        <p:txBody>
          <a:bodyPr wrap="square" lIns="0" tIns="0" rIns="0" bIns="0" rtlCol="0"/>
          <a:lstStyle/>
          <a:p>
            <a:endParaRPr/>
          </a:p>
        </p:txBody>
      </p:sp>
      <p:sp>
        <p:nvSpPr>
          <p:cNvPr id="118" name="object 118"/>
          <p:cNvSpPr/>
          <p:nvPr/>
        </p:nvSpPr>
        <p:spPr>
          <a:xfrm>
            <a:off x="981455" y="4910328"/>
            <a:ext cx="295910" cy="215265"/>
          </a:xfrm>
          <a:custGeom>
            <a:avLst/>
            <a:gdLst/>
            <a:ahLst/>
            <a:cxnLst/>
            <a:rect l="l" t="t" r="r" b="b"/>
            <a:pathLst>
              <a:path w="295909" h="215264">
                <a:moveTo>
                  <a:pt x="277418" y="0"/>
                </a:moveTo>
                <a:lnTo>
                  <a:pt x="18237" y="0"/>
                </a:lnTo>
                <a:lnTo>
                  <a:pt x="11138" y="1428"/>
                </a:lnTo>
                <a:lnTo>
                  <a:pt x="5341" y="5334"/>
                </a:lnTo>
                <a:lnTo>
                  <a:pt x="1433" y="11144"/>
                </a:lnTo>
                <a:lnTo>
                  <a:pt x="0" y="18288"/>
                </a:lnTo>
                <a:lnTo>
                  <a:pt x="0" y="196596"/>
                </a:lnTo>
                <a:lnTo>
                  <a:pt x="1433" y="203739"/>
                </a:lnTo>
                <a:lnTo>
                  <a:pt x="5341" y="209550"/>
                </a:lnTo>
                <a:lnTo>
                  <a:pt x="11138" y="213455"/>
                </a:lnTo>
                <a:lnTo>
                  <a:pt x="18237" y="214884"/>
                </a:lnTo>
                <a:lnTo>
                  <a:pt x="277418" y="214884"/>
                </a:lnTo>
                <a:lnTo>
                  <a:pt x="284517" y="213455"/>
                </a:lnTo>
                <a:lnTo>
                  <a:pt x="290314" y="209550"/>
                </a:lnTo>
                <a:lnTo>
                  <a:pt x="294222" y="203739"/>
                </a:lnTo>
                <a:lnTo>
                  <a:pt x="295656" y="196596"/>
                </a:lnTo>
                <a:lnTo>
                  <a:pt x="295656" y="190627"/>
                </a:lnTo>
                <a:lnTo>
                  <a:pt x="23355" y="190627"/>
                </a:lnTo>
                <a:lnTo>
                  <a:pt x="23355" y="20574"/>
                </a:lnTo>
                <a:lnTo>
                  <a:pt x="295656" y="20574"/>
                </a:lnTo>
                <a:lnTo>
                  <a:pt x="295656" y="18288"/>
                </a:lnTo>
                <a:lnTo>
                  <a:pt x="294222" y="11144"/>
                </a:lnTo>
                <a:lnTo>
                  <a:pt x="290314" y="5334"/>
                </a:lnTo>
                <a:lnTo>
                  <a:pt x="284517" y="1428"/>
                </a:lnTo>
                <a:lnTo>
                  <a:pt x="277418" y="0"/>
                </a:lnTo>
                <a:close/>
              </a:path>
              <a:path w="295909" h="215264">
                <a:moveTo>
                  <a:pt x="295656" y="20574"/>
                </a:moveTo>
                <a:lnTo>
                  <a:pt x="272300" y="20574"/>
                </a:lnTo>
                <a:lnTo>
                  <a:pt x="272300" y="190627"/>
                </a:lnTo>
                <a:lnTo>
                  <a:pt x="295656" y="190627"/>
                </a:lnTo>
                <a:lnTo>
                  <a:pt x="295656" y="20574"/>
                </a:lnTo>
                <a:close/>
              </a:path>
            </a:pathLst>
          </a:custGeom>
          <a:solidFill>
            <a:srgbClr val="B3B4B5"/>
          </a:solidFill>
        </p:spPr>
        <p:txBody>
          <a:bodyPr wrap="square" lIns="0" tIns="0" rIns="0" bIns="0" rtlCol="0"/>
          <a:lstStyle/>
          <a:p>
            <a:endParaRPr/>
          </a:p>
        </p:txBody>
      </p:sp>
      <p:sp>
        <p:nvSpPr>
          <p:cNvPr id="119" name="object 119"/>
          <p:cNvSpPr/>
          <p:nvPr/>
        </p:nvSpPr>
        <p:spPr>
          <a:xfrm>
            <a:off x="987552" y="5148071"/>
            <a:ext cx="181356" cy="164591"/>
          </a:xfrm>
          <a:prstGeom prst="rect">
            <a:avLst/>
          </a:prstGeom>
          <a:blipFill>
            <a:blip r:embed="rId26" cstate="print"/>
            <a:stretch>
              <a:fillRect/>
            </a:stretch>
          </a:blipFill>
        </p:spPr>
        <p:txBody>
          <a:bodyPr wrap="square" lIns="0" tIns="0" rIns="0" bIns="0" rtlCol="0"/>
          <a:lstStyle/>
          <a:p>
            <a:endParaRPr/>
          </a:p>
        </p:txBody>
      </p:sp>
      <p:sp>
        <p:nvSpPr>
          <p:cNvPr id="120" name="object 120"/>
          <p:cNvSpPr/>
          <p:nvPr/>
        </p:nvSpPr>
        <p:spPr>
          <a:xfrm>
            <a:off x="425195" y="4901184"/>
            <a:ext cx="446531" cy="413004"/>
          </a:xfrm>
          <a:prstGeom prst="rect">
            <a:avLst/>
          </a:prstGeom>
          <a:blipFill>
            <a:blip r:embed="rId27" cstate="print"/>
            <a:stretch>
              <a:fillRect/>
            </a:stretch>
          </a:blipFill>
        </p:spPr>
        <p:txBody>
          <a:bodyPr wrap="square" lIns="0" tIns="0" rIns="0" bIns="0" rtlCol="0"/>
          <a:lstStyle/>
          <a:p>
            <a:endParaRPr/>
          </a:p>
        </p:txBody>
      </p:sp>
      <p:sp>
        <p:nvSpPr>
          <p:cNvPr id="121" name="object 121"/>
          <p:cNvSpPr/>
          <p:nvPr/>
        </p:nvSpPr>
        <p:spPr>
          <a:xfrm>
            <a:off x="8048243" y="3587496"/>
            <a:ext cx="539496" cy="539495"/>
          </a:xfrm>
          <a:prstGeom prst="rect">
            <a:avLst/>
          </a:prstGeom>
          <a:blipFill>
            <a:blip r:embed="rId28" cstate="print"/>
            <a:stretch>
              <a:fillRect/>
            </a:stretch>
          </a:blipFill>
        </p:spPr>
        <p:txBody>
          <a:bodyPr wrap="square" lIns="0" tIns="0" rIns="0" bIns="0" rtlCol="0"/>
          <a:lstStyle/>
          <a:p>
            <a:endParaRPr/>
          </a:p>
        </p:txBody>
      </p:sp>
      <p:sp>
        <p:nvSpPr>
          <p:cNvPr id="122" name="object 122"/>
          <p:cNvSpPr/>
          <p:nvPr/>
        </p:nvSpPr>
        <p:spPr>
          <a:xfrm>
            <a:off x="6961631" y="2199132"/>
            <a:ext cx="484631" cy="446532"/>
          </a:xfrm>
          <a:prstGeom prst="rect">
            <a:avLst/>
          </a:prstGeom>
          <a:blipFill>
            <a:blip r:embed="rId29" cstate="print"/>
            <a:stretch>
              <a:fillRect/>
            </a:stretch>
          </a:blipFill>
        </p:spPr>
        <p:txBody>
          <a:bodyPr wrap="square" lIns="0" tIns="0" rIns="0" bIns="0" rtlCol="0"/>
          <a:lstStyle/>
          <a:p>
            <a:endParaRPr/>
          </a:p>
        </p:txBody>
      </p:sp>
      <p:sp>
        <p:nvSpPr>
          <p:cNvPr id="123" name="object 123"/>
          <p:cNvSpPr/>
          <p:nvPr/>
        </p:nvSpPr>
        <p:spPr>
          <a:xfrm>
            <a:off x="7805928" y="2165604"/>
            <a:ext cx="493775" cy="495300"/>
          </a:xfrm>
          <a:prstGeom prst="rect">
            <a:avLst/>
          </a:prstGeom>
          <a:blipFill>
            <a:blip r:embed="rId30" cstate="print"/>
            <a:stretch>
              <a:fillRect/>
            </a:stretch>
          </a:blipFill>
        </p:spPr>
        <p:txBody>
          <a:bodyPr wrap="square" lIns="0" tIns="0" rIns="0" bIns="0" rtlCol="0"/>
          <a:lstStyle/>
          <a:p>
            <a:endParaRPr/>
          </a:p>
        </p:txBody>
      </p:sp>
      <p:sp>
        <p:nvSpPr>
          <p:cNvPr id="124" name="object 124"/>
          <p:cNvSpPr/>
          <p:nvPr/>
        </p:nvSpPr>
        <p:spPr>
          <a:xfrm>
            <a:off x="2772155" y="3660647"/>
            <a:ext cx="475488" cy="475488"/>
          </a:xfrm>
          <a:prstGeom prst="rect">
            <a:avLst/>
          </a:prstGeom>
          <a:blipFill>
            <a:blip r:embed="rId31" cstate="print"/>
            <a:stretch>
              <a:fillRect/>
            </a:stretch>
          </a:blipFill>
        </p:spPr>
        <p:txBody>
          <a:bodyPr wrap="square" lIns="0" tIns="0" rIns="0" bIns="0" rtlCol="0"/>
          <a:lstStyle/>
          <a:p>
            <a:endParaRPr/>
          </a:p>
        </p:txBody>
      </p:sp>
      <p:sp>
        <p:nvSpPr>
          <p:cNvPr id="125" name="object 125"/>
          <p:cNvSpPr txBox="1"/>
          <p:nvPr/>
        </p:nvSpPr>
        <p:spPr>
          <a:xfrm>
            <a:off x="10937240" y="2766440"/>
            <a:ext cx="669290" cy="162560"/>
          </a:xfrm>
          <a:prstGeom prst="rect">
            <a:avLst/>
          </a:prstGeom>
        </p:spPr>
        <p:txBody>
          <a:bodyPr vert="horz" wrap="square" lIns="0" tIns="12700" rIns="0" bIns="0" rtlCol="0">
            <a:spAutoFit/>
          </a:bodyPr>
          <a:lstStyle/>
          <a:p>
            <a:pPr marL="12700">
              <a:lnSpc>
                <a:spcPct val="100000"/>
              </a:lnSpc>
              <a:spcBef>
                <a:spcPts val="100"/>
              </a:spcBef>
            </a:pPr>
            <a:r>
              <a:rPr sz="900" b="1" spc="-5" dirty="0">
                <a:latin typeface="Segoe UI Semibold"/>
                <a:cs typeface="Segoe UI Semibold"/>
              </a:rPr>
              <a:t>Applications</a:t>
            </a:r>
            <a:endParaRPr sz="900">
              <a:latin typeface="Segoe UI Semibold"/>
              <a:cs typeface="Segoe UI Semibold"/>
            </a:endParaRPr>
          </a:p>
        </p:txBody>
      </p:sp>
      <p:sp>
        <p:nvSpPr>
          <p:cNvPr id="126" name="object 126"/>
          <p:cNvSpPr/>
          <p:nvPr/>
        </p:nvSpPr>
        <p:spPr>
          <a:xfrm>
            <a:off x="10916411" y="4767071"/>
            <a:ext cx="550164" cy="550163"/>
          </a:xfrm>
          <a:prstGeom prst="rect">
            <a:avLst/>
          </a:prstGeom>
          <a:blipFill>
            <a:blip r:embed="rId32" cstate="print"/>
            <a:stretch>
              <a:fillRect/>
            </a:stretch>
          </a:blipFill>
        </p:spPr>
        <p:txBody>
          <a:bodyPr wrap="square" lIns="0" tIns="0" rIns="0" bIns="0" rtlCol="0"/>
          <a:lstStyle/>
          <a:p>
            <a:endParaRPr/>
          </a:p>
        </p:txBody>
      </p:sp>
      <p:sp>
        <p:nvSpPr>
          <p:cNvPr id="127" name="object 127"/>
          <p:cNvSpPr/>
          <p:nvPr/>
        </p:nvSpPr>
        <p:spPr>
          <a:xfrm>
            <a:off x="10867643" y="2007107"/>
            <a:ext cx="626364" cy="626363"/>
          </a:xfrm>
          <a:prstGeom prst="rect">
            <a:avLst/>
          </a:prstGeom>
          <a:blipFill>
            <a:blip r:embed="rId33" cstate="print"/>
            <a:stretch>
              <a:fillRect/>
            </a:stretch>
          </a:blipFill>
        </p:spPr>
        <p:txBody>
          <a:bodyPr wrap="square" lIns="0" tIns="0" rIns="0" bIns="0" rtlCol="0"/>
          <a:lstStyle/>
          <a:p>
            <a:endParaRPr/>
          </a:p>
        </p:txBody>
      </p:sp>
      <p:sp>
        <p:nvSpPr>
          <p:cNvPr id="128" name="object 128"/>
          <p:cNvSpPr txBox="1"/>
          <p:nvPr/>
        </p:nvSpPr>
        <p:spPr>
          <a:xfrm>
            <a:off x="10871961" y="5252465"/>
            <a:ext cx="640715" cy="445134"/>
          </a:xfrm>
          <a:prstGeom prst="rect">
            <a:avLst/>
          </a:prstGeom>
        </p:spPr>
        <p:txBody>
          <a:bodyPr vert="horz" wrap="square" lIns="0" tIns="12700" rIns="0" bIns="0" rtlCol="0">
            <a:spAutoFit/>
          </a:bodyPr>
          <a:lstStyle/>
          <a:p>
            <a:pPr marL="12700" marR="5080" indent="78740">
              <a:lnSpc>
                <a:spcPct val="152900"/>
              </a:lnSpc>
              <a:spcBef>
                <a:spcPts val="100"/>
              </a:spcBef>
            </a:pPr>
            <a:r>
              <a:rPr sz="900" b="1" spc="-5" dirty="0">
                <a:latin typeface="Segoe UI Semibold"/>
                <a:cs typeface="Segoe UI Semibold"/>
              </a:rPr>
              <a:t>Power BI  </a:t>
            </a:r>
            <a:r>
              <a:rPr sz="900" b="1" dirty="0">
                <a:latin typeface="Segoe UI Semibold"/>
                <a:cs typeface="Segoe UI Semibold"/>
              </a:rPr>
              <a:t>Da</a:t>
            </a:r>
            <a:r>
              <a:rPr sz="900" b="1" spc="-10" dirty="0">
                <a:latin typeface="Segoe UI Semibold"/>
                <a:cs typeface="Segoe UI Semibold"/>
              </a:rPr>
              <a:t>s</a:t>
            </a:r>
            <a:r>
              <a:rPr sz="900" b="1" dirty="0">
                <a:latin typeface="Segoe UI Semibold"/>
                <a:cs typeface="Segoe UI Semibold"/>
              </a:rPr>
              <a:t>hboards</a:t>
            </a:r>
            <a:endParaRPr sz="900">
              <a:latin typeface="Segoe UI Semibold"/>
              <a:cs typeface="Segoe UI Semibold"/>
            </a:endParaRPr>
          </a:p>
        </p:txBody>
      </p:sp>
      <p:sp>
        <p:nvSpPr>
          <p:cNvPr id="129" name="object 129"/>
          <p:cNvSpPr/>
          <p:nvPr/>
        </p:nvSpPr>
        <p:spPr>
          <a:xfrm>
            <a:off x="5847588" y="3560064"/>
            <a:ext cx="470915" cy="470916"/>
          </a:xfrm>
          <a:prstGeom prst="rect">
            <a:avLst/>
          </a:prstGeom>
          <a:blipFill>
            <a:blip r:embed="rId34" cstate="print"/>
            <a:stretch>
              <a:fillRect/>
            </a:stretch>
          </a:blipFill>
        </p:spPr>
        <p:txBody>
          <a:bodyPr wrap="square" lIns="0" tIns="0" rIns="0" bIns="0" rtlCol="0"/>
          <a:lstStyle/>
          <a:p>
            <a:endParaRPr/>
          </a:p>
        </p:txBody>
      </p:sp>
      <p:sp>
        <p:nvSpPr>
          <p:cNvPr id="130" name="object 130"/>
          <p:cNvSpPr/>
          <p:nvPr/>
        </p:nvSpPr>
        <p:spPr>
          <a:xfrm>
            <a:off x="6155435" y="3742944"/>
            <a:ext cx="307848" cy="307848"/>
          </a:xfrm>
          <a:prstGeom prst="rect">
            <a:avLst/>
          </a:prstGeom>
          <a:blipFill>
            <a:blip r:embed="rId35" cstate="print"/>
            <a:stretch>
              <a:fillRect/>
            </a:stretch>
          </a:blipFill>
        </p:spPr>
        <p:txBody>
          <a:bodyPr wrap="square" lIns="0" tIns="0" rIns="0" bIns="0" rtlCol="0"/>
          <a:lstStyle/>
          <a:p>
            <a:endParaRPr/>
          </a:p>
        </p:txBody>
      </p:sp>
      <p:sp>
        <p:nvSpPr>
          <p:cNvPr id="131" name="object 131"/>
          <p:cNvSpPr/>
          <p:nvPr/>
        </p:nvSpPr>
        <p:spPr>
          <a:xfrm>
            <a:off x="7092695" y="5055108"/>
            <a:ext cx="425196" cy="425196"/>
          </a:xfrm>
          <a:prstGeom prst="rect">
            <a:avLst/>
          </a:prstGeom>
          <a:blipFill>
            <a:blip r:embed="rId36" cstate="print"/>
            <a:stretch>
              <a:fillRect/>
            </a:stretch>
          </a:blipFill>
        </p:spPr>
        <p:txBody>
          <a:bodyPr wrap="square" lIns="0" tIns="0" rIns="0" bIns="0" rtlCol="0"/>
          <a:lstStyle/>
          <a:p>
            <a:endParaRPr/>
          </a:p>
        </p:txBody>
      </p:sp>
      <p:sp>
        <p:nvSpPr>
          <p:cNvPr id="132" name="object 132"/>
          <p:cNvSpPr/>
          <p:nvPr/>
        </p:nvSpPr>
        <p:spPr>
          <a:xfrm>
            <a:off x="1556766" y="5373496"/>
            <a:ext cx="233553" cy="111506"/>
          </a:xfrm>
          <a:prstGeom prst="rect">
            <a:avLst/>
          </a:prstGeom>
          <a:blipFill>
            <a:blip r:embed="rId37" cstate="print"/>
            <a:stretch>
              <a:fillRect/>
            </a:stretch>
          </a:blipFill>
        </p:spPr>
        <p:txBody>
          <a:bodyPr wrap="square" lIns="0" tIns="0" rIns="0" bIns="0" rtlCol="0"/>
          <a:lstStyle/>
          <a:p>
            <a:endParaRPr/>
          </a:p>
        </p:txBody>
      </p:sp>
      <p:sp>
        <p:nvSpPr>
          <p:cNvPr id="133" name="object 133"/>
          <p:cNvSpPr/>
          <p:nvPr/>
        </p:nvSpPr>
        <p:spPr>
          <a:xfrm>
            <a:off x="2331720" y="2104644"/>
            <a:ext cx="524256" cy="571500"/>
          </a:xfrm>
          <a:prstGeom prst="rect">
            <a:avLst/>
          </a:prstGeom>
          <a:blipFill>
            <a:blip r:embed="rId38" cstate="print"/>
            <a:stretch>
              <a:fillRect/>
            </a:stretch>
          </a:blipFill>
        </p:spPr>
        <p:txBody>
          <a:bodyPr wrap="square" lIns="0" tIns="0" rIns="0" bIns="0" rtlCol="0"/>
          <a:lstStyle/>
          <a:p>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26" name="TextBox 25">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0" name="TextBox 29">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1" name="TextBox 30">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grpSp>
        <p:nvGrpSpPr>
          <p:cNvPr id="42" name="Group 41"/>
          <p:cNvGrpSpPr/>
          <p:nvPr/>
        </p:nvGrpSpPr>
        <p:grpSpPr>
          <a:xfrm>
            <a:off x="7145104" y="1830888"/>
            <a:ext cx="1574056" cy="837076"/>
            <a:chOff x="6367270" y="1773783"/>
            <a:chExt cx="1873778" cy="837076"/>
          </a:xfrm>
        </p:grpSpPr>
        <p:sp>
          <p:nvSpPr>
            <p:cNvPr id="43" name="Rectangle 42"/>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4" name="TextBox 43">
              <a:extLst>
                <a:ext uri="{FF2B5EF4-FFF2-40B4-BE49-F238E27FC236}">
                  <a16:creationId xmlns:a16="http://schemas.microsoft.com/office/drawing/2014/main" id="{10E9CC61-50B8-4171-9F3D-B46F908E6154}"/>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7"/>
            <a:chOff x="2891476" y="1574167"/>
            <a:chExt cx="6133937" cy="4588677"/>
          </a:xfrm>
        </p:grpSpPr>
        <p:grpSp>
          <p:nvGrpSpPr>
            <p:cNvPr id="16" name="Group 15"/>
            <p:cNvGrpSpPr/>
            <p:nvPr/>
          </p:nvGrpSpPr>
          <p:grpSpPr>
            <a:xfrm>
              <a:off x="2891476" y="1574167"/>
              <a:ext cx="5938994" cy="4588677"/>
              <a:chOff x="3490099" y="1445311"/>
              <a:chExt cx="4761932" cy="4778117"/>
            </a:xfrm>
          </p:grpSpPr>
          <p:grpSp>
            <p:nvGrpSpPr>
              <p:cNvPr id="15" name="Group 14"/>
              <p:cNvGrpSpPr/>
              <p:nvPr/>
            </p:nvGrpSpPr>
            <p:grpSpPr>
              <a:xfrm>
                <a:off x="5770364" y="1445311"/>
                <a:ext cx="201402" cy="4778117"/>
                <a:chOff x="5770364" y="1445311"/>
                <a:chExt cx="201402" cy="4778117"/>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6" y="1461495"/>
                  <a:ext cx="0" cy="4761933"/>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6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Tree>
    <p:extLst>
      <p:ext uri="{BB962C8B-B14F-4D97-AF65-F5344CB8AC3E}">
        <p14:creationId xmlns:p14="http://schemas.microsoft.com/office/powerpoint/2010/main" val="1951381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4641-07DD-9A4A-8B64-B7B3A9590CED}"/>
              </a:ext>
            </a:extLst>
          </p:cNvPr>
          <p:cNvSpPr>
            <a:spLocks noGrp="1"/>
          </p:cNvSpPr>
          <p:nvPr>
            <p:ph type="title"/>
          </p:nvPr>
        </p:nvSpPr>
        <p:spPr/>
        <p:txBody>
          <a:bodyPr/>
          <a:lstStyle/>
          <a:p>
            <a:r>
              <a:rPr lang="en-US"/>
              <a:t>Challenges</a:t>
            </a:r>
          </a:p>
        </p:txBody>
      </p:sp>
      <p:sp>
        <p:nvSpPr>
          <p:cNvPr id="5" name="TextBox 4">
            <a:extLst>
              <a:ext uri="{FF2B5EF4-FFF2-40B4-BE49-F238E27FC236}">
                <a16:creationId xmlns:a16="http://schemas.microsoft.com/office/drawing/2014/main" id="{6A6C0BCD-75D3-4D79-A0AF-023B62D83899}"/>
              </a:ext>
            </a:extLst>
          </p:cNvPr>
          <p:cNvSpPr txBox="1"/>
          <p:nvPr/>
        </p:nvSpPr>
        <p:spPr>
          <a:xfrm>
            <a:off x="1732772" y="1795624"/>
            <a:ext cx="3459024" cy="276999"/>
          </a:xfrm>
          <a:prstGeom prst="rect">
            <a:avLst/>
          </a:prstGeom>
          <a:noFill/>
        </p:spPr>
        <p:txBody>
          <a:bodyPr wrap="none" lIns="0" tIns="0" rIns="0" bIns="0" rtlCol="0">
            <a:spAutoFit/>
          </a:bodyPr>
          <a:lstStyle/>
          <a:p>
            <a:pPr defTabSz="932114" fontAlgn="base">
              <a:spcBef>
                <a:spcPct val="0"/>
              </a:spcBef>
              <a:defRPr/>
            </a:pPr>
            <a:r>
              <a:rPr lang="en-US" altLang="zh-CN" sz="1800">
                <a:latin typeface="Segoe UI" charset="0"/>
                <a:ea typeface="Segoe UI" charset="0"/>
                <a:cs typeface="Segoe UI" charset="0"/>
              </a:rPr>
              <a:t>Setup development environment</a:t>
            </a:r>
          </a:p>
        </p:txBody>
      </p:sp>
      <p:sp>
        <p:nvSpPr>
          <p:cNvPr id="6"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6A6C0BCD-75D3-4D79-A0AF-023B62D83899}"/>
              </a:ext>
            </a:extLst>
          </p:cNvPr>
          <p:cNvSpPr txBox="1"/>
          <p:nvPr/>
        </p:nvSpPr>
        <p:spPr>
          <a:xfrm>
            <a:off x="1732772" y="3489150"/>
            <a:ext cx="3604385" cy="276999"/>
          </a:xfrm>
          <a:prstGeom prst="rect">
            <a:avLst/>
          </a:prstGeom>
          <a:noFill/>
        </p:spPr>
        <p:txBody>
          <a:bodyPr wrap="none" lIns="0" tIns="0" rIns="0" bIns="0" rtlCol="0">
            <a:spAutoFit/>
          </a:bodyPr>
          <a:lstStyle/>
          <a:p>
            <a:r>
              <a:rPr lang="en-US" sz="1800">
                <a:latin typeface="Segoe UI" charset="0"/>
                <a:ea typeface="Segoe UI" charset="0"/>
                <a:cs typeface="Segoe UI" charset="0"/>
              </a:rPr>
              <a:t>Manage hardware &amp; infrastructure</a:t>
            </a:r>
          </a:p>
        </p:txBody>
      </p:sp>
      <p:sp>
        <p:nvSpPr>
          <p:cNvPr id="10" name="Oval 9">
            <a:extLst>
              <a:ext uri="{FF2B5EF4-FFF2-40B4-BE49-F238E27FC236}">
                <a16:creationId xmlns:a16="http://schemas.microsoft.com/office/drawing/2014/main" id="{BD01BF5A-5952-4916-BAD1-8B62B1C800DB}"/>
              </a:ext>
            </a:extLst>
          </p:cNvPr>
          <p:cNvSpPr>
            <a:spLocks noChangeArrowheads="1"/>
          </p:cNvSpPr>
          <p:nvPr/>
        </p:nvSpPr>
        <p:spPr bwMode="auto">
          <a:xfrm>
            <a:off x="584200" y="3111311"/>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6A6C0BCD-75D3-4D79-A0AF-023B62D83899}"/>
              </a:ext>
            </a:extLst>
          </p:cNvPr>
          <p:cNvSpPr txBox="1"/>
          <p:nvPr/>
        </p:nvSpPr>
        <p:spPr>
          <a:xfrm>
            <a:off x="1732772" y="5117197"/>
            <a:ext cx="3604384" cy="276999"/>
          </a:xfrm>
          <a:prstGeom prst="rect">
            <a:avLst/>
          </a:prstGeom>
          <a:noFill/>
        </p:spPr>
        <p:txBody>
          <a:bodyPr wrap="square" lIns="0" tIns="0" rIns="0" bIns="0" rtlCol="0">
            <a:spAutoFit/>
          </a:bodyPr>
          <a:lstStyle/>
          <a:p>
            <a:r>
              <a:rPr lang="en-US" sz="1800"/>
              <a:t>Lack of flexibility</a:t>
            </a:r>
          </a:p>
        </p:txBody>
      </p:sp>
      <p:sp>
        <p:nvSpPr>
          <p:cNvPr id="12" name="Oval 11">
            <a:extLst>
              <a:ext uri="{FF2B5EF4-FFF2-40B4-BE49-F238E27FC236}">
                <a16:creationId xmlns:a16="http://schemas.microsoft.com/office/drawing/2014/main" id="{BD01BF5A-5952-4916-BAD1-8B62B1C800DB}"/>
              </a:ext>
            </a:extLst>
          </p:cNvPr>
          <p:cNvSpPr>
            <a:spLocks noChangeArrowheads="1"/>
          </p:cNvSpPr>
          <p:nvPr/>
        </p:nvSpPr>
        <p:spPr bwMode="auto">
          <a:xfrm>
            <a:off x="584200"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6A6C0BCD-75D3-4D79-A0AF-023B62D83899}"/>
              </a:ext>
            </a:extLst>
          </p:cNvPr>
          <p:cNvSpPr txBox="1"/>
          <p:nvPr/>
        </p:nvSpPr>
        <p:spPr>
          <a:xfrm>
            <a:off x="7865558" y="1795624"/>
            <a:ext cx="3741225" cy="276999"/>
          </a:xfrm>
          <a:prstGeom prst="rect">
            <a:avLst/>
          </a:prstGeom>
          <a:noFill/>
        </p:spPr>
        <p:txBody>
          <a:bodyPr wrap="square" lIns="0" tIns="0" rIns="0" bIns="0" rtlCol="0">
            <a:spAutoFit/>
          </a:bodyPr>
          <a:lstStyle/>
          <a:p>
            <a:pPr defTabSz="932114" fontAlgn="base">
              <a:spcBef>
                <a:spcPct val="0"/>
              </a:spcBef>
              <a:defRPr/>
            </a:pPr>
            <a:r>
              <a:rPr lang="en-US" altLang="zh-CN" sz="1800">
                <a:latin typeface="Segoe UI" charset="0"/>
                <a:ea typeface="Segoe UI" charset="0"/>
                <a:cs typeface="Segoe UI" charset="0"/>
              </a:rPr>
              <a:t>Not familiar with syntax</a:t>
            </a:r>
          </a:p>
        </p:txBody>
      </p:sp>
      <p:sp>
        <p:nvSpPr>
          <p:cNvPr id="14" name="Oval 9">
            <a:extLst>
              <a:ext uri="{FF2B5EF4-FFF2-40B4-BE49-F238E27FC236}">
                <a16:creationId xmlns:a16="http://schemas.microsoft.com/office/drawing/2014/main" id="{BD01BF5A-5952-4916-BAD1-8B62B1C800DB}"/>
              </a:ext>
            </a:extLst>
          </p:cNvPr>
          <p:cNvSpPr>
            <a:spLocks noChangeArrowheads="1"/>
          </p:cNvSpPr>
          <p:nvPr/>
        </p:nvSpPr>
        <p:spPr bwMode="auto">
          <a:xfrm>
            <a:off x="6716986" y="1435100"/>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5" name="TextBox 14">
            <a:extLst>
              <a:ext uri="{FF2B5EF4-FFF2-40B4-BE49-F238E27FC236}">
                <a16:creationId xmlns:a16="http://schemas.microsoft.com/office/drawing/2014/main" id="{6A6C0BCD-75D3-4D79-A0AF-023B62D83899}"/>
              </a:ext>
            </a:extLst>
          </p:cNvPr>
          <p:cNvSpPr txBox="1"/>
          <p:nvPr/>
        </p:nvSpPr>
        <p:spPr>
          <a:xfrm>
            <a:off x="7865558" y="3489150"/>
            <a:ext cx="3813736" cy="276999"/>
          </a:xfrm>
          <a:prstGeom prst="rect">
            <a:avLst/>
          </a:prstGeom>
          <a:noFill/>
        </p:spPr>
        <p:txBody>
          <a:bodyPr wrap="none" lIns="0" tIns="0" rIns="0" bIns="0" rtlCol="0">
            <a:spAutoFit/>
          </a:bodyPr>
          <a:lstStyle/>
          <a:p>
            <a:r>
              <a:rPr lang="en-US" sz="1800" dirty="0"/>
              <a:t>Manage scale (training and inference)</a:t>
            </a:r>
            <a:endParaRPr lang="en-US" sz="1800"/>
          </a:p>
        </p:txBody>
      </p:sp>
      <p:sp>
        <p:nvSpPr>
          <p:cNvPr id="16" name="Oval 15">
            <a:extLst>
              <a:ext uri="{FF2B5EF4-FFF2-40B4-BE49-F238E27FC236}">
                <a16:creationId xmlns:a16="http://schemas.microsoft.com/office/drawing/2014/main" id="{BD01BF5A-5952-4916-BAD1-8B62B1C800DB}"/>
              </a:ext>
            </a:extLst>
          </p:cNvPr>
          <p:cNvSpPr>
            <a:spLocks noChangeArrowheads="1"/>
          </p:cNvSpPr>
          <p:nvPr/>
        </p:nvSpPr>
        <p:spPr bwMode="auto">
          <a:xfrm>
            <a:off x="6716986" y="3128598"/>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7" name="TextBox 16">
            <a:extLst>
              <a:ext uri="{FF2B5EF4-FFF2-40B4-BE49-F238E27FC236}">
                <a16:creationId xmlns:a16="http://schemas.microsoft.com/office/drawing/2014/main" id="{6A6C0BCD-75D3-4D79-A0AF-023B62D83899}"/>
              </a:ext>
            </a:extLst>
          </p:cNvPr>
          <p:cNvSpPr txBox="1"/>
          <p:nvPr/>
        </p:nvSpPr>
        <p:spPr>
          <a:xfrm>
            <a:off x="7865558" y="5117198"/>
            <a:ext cx="3920041" cy="553998"/>
          </a:xfrm>
          <a:prstGeom prst="rect">
            <a:avLst/>
          </a:prstGeom>
          <a:noFill/>
        </p:spPr>
        <p:txBody>
          <a:bodyPr wrap="square" lIns="0" tIns="0" rIns="0" bIns="0" rtlCol="0">
            <a:spAutoFit/>
          </a:bodyPr>
          <a:lstStyle/>
          <a:p>
            <a:r>
              <a:rPr lang="en-US" sz="1800" dirty="0"/>
              <a:t>Integration with </a:t>
            </a:r>
            <a:r>
              <a:rPr lang="en-US" sz="1800"/>
              <a:t>production</a:t>
            </a:r>
            <a:r>
              <a:rPr lang="en-US" sz="1800" dirty="0"/>
              <a:t> environment</a:t>
            </a:r>
            <a:endParaRPr lang="en-US" sz="1800"/>
          </a:p>
        </p:txBody>
      </p:sp>
      <p:sp>
        <p:nvSpPr>
          <p:cNvPr id="18" name="Oval 17">
            <a:extLst>
              <a:ext uri="{FF2B5EF4-FFF2-40B4-BE49-F238E27FC236}">
                <a16:creationId xmlns:a16="http://schemas.microsoft.com/office/drawing/2014/main" id="{BD01BF5A-5952-4916-BAD1-8B62B1C800DB}"/>
              </a:ext>
            </a:extLst>
          </p:cNvPr>
          <p:cNvSpPr>
            <a:spLocks noChangeArrowheads="1"/>
          </p:cNvSpPr>
          <p:nvPr/>
        </p:nvSpPr>
        <p:spPr bwMode="auto">
          <a:xfrm>
            <a:off x="6716986" y="4783343"/>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0" name="Freeform 19"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840535" y="1691455"/>
            <a:ext cx="469178" cy="4320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1" name="Data &amp; AI" title="Icon of several circles connected to eachother by lines">
            <a:extLst>
              <a:ext uri="{FF2B5EF4-FFF2-40B4-BE49-F238E27FC236}">
                <a16:creationId xmlns:a16="http://schemas.microsoft.com/office/drawing/2014/main" id="{58AD02C3-4CBE-4ADB-B300-2FBB03A077D6}"/>
              </a:ext>
            </a:extLst>
          </p:cNvPr>
          <p:cNvSpPr>
            <a:spLocks noChangeAspect="1" noEditPoints="1"/>
          </p:cNvSpPr>
          <p:nvPr/>
        </p:nvSpPr>
        <p:spPr bwMode="auto">
          <a:xfrm>
            <a:off x="823124" y="5054197"/>
            <a:ext cx="504000" cy="40300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2" name="binary" title="Icon of binary code, ones and zeros">
            <a:extLst>
              <a:ext uri="{FF2B5EF4-FFF2-40B4-BE49-F238E27FC236}">
                <a16:creationId xmlns:a16="http://schemas.microsoft.com/office/drawing/2014/main" id="{96CCD987-99C6-4E4D-9A6A-62A6A12CAC23}"/>
              </a:ext>
            </a:extLst>
          </p:cNvPr>
          <p:cNvSpPr>
            <a:spLocks noChangeAspect="1" noEditPoints="1"/>
          </p:cNvSpPr>
          <p:nvPr/>
        </p:nvSpPr>
        <p:spPr bwMode="auto">
          <a:xfrm>
            <a:off x="859124" y="3397151"/>
            <a:ext cx="432000" cy="3730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0" name="Group 29"/>
          <p:cNvGrpSpPr/>
          <p:nvPr/>
        </p:nvGrpSpPr>
        <p:grpSpPr>
          <a:xfrm>
            <a:off x="6867478" y="1597934"/>
            <a:ext cx="636216" cy="636216"/>
            <a:chOff x="6757609" y="1720114"/>
            <a:chExt cx="636216" cy="636216"/>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7609" y="1720114"/>
              <a:ext cx="636216" cy="636216"/>
            </a:xfrm>
            <a:prstGeom prst="rect">
              <a:avLst/>
            </a:prstGeom>
          </p:spPr>
        </p:pic>
        <p:sp>
          <p:nvSpPr>
            <p:cNvPr id="29" name="question" title="Icon of a question mark">
              <a:extLst>
                <a:ext uri="{FF2B5EF4-FFF2-40B4-BE49-F238E27FC236}">
                  <a16:creationId xmlns:a16="http://schemas.microsoft.com/office/drawing/2014/main" id="{5403D61E-00D2-4052-84A0-58F4E73EB357}"/>
                </a:ext>
              </a:extLst>
            </p:cNvPr>
            <p:cNvSpPr>
              <a:spLocks noChangeAspect="1" noEditPoints="1"/>
            </p:cNvSpPr>
            <p:nvPr/>
          </p:nvSpPr>
          <p:spPr bwMode="auto">
            <a:xfrm>
              <a:off x="7053567" y="1855420"/>
              <a:ext cx="66442" cy="124768"/>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34"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91910" y="3418115"/>
            <a:ext cx="432000" cy="36567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2159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5" name="globe_6" title="Icon of a monitor in front of a sphere made of lines">
            <a:extLst>
              <a:ext uri="{FF2B5EF4-FFF2-40B4-BE49-F238E27FC236}">
                <a16:creationId xmlns:a16="http://schemas.microsoft.com/office/drawing/2014/main" id="{BEA9B112-EFE0-4D89-AD38-1A019BB330B3}"/>
              </a:ext>
            </a:extLst>
          </p:cNvPr>
          <p:cNvSpPr>
            <a:spLocks noChangeAspect="1" noEditPoints="1"/>
          </p:cNvSpPr>
          <p:nvPr/>
        </p:nvSpPr>
        <p:spPr bwMode="auto">
          <a:xfrm>
            <a:off x="6973910" y="5005025"/>
            <a:ext cx="468000" cy="50134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arrow" title="Icon of an arrow">
            <a:extLst>
              <a:ext uri="{FF2B5EF4-FFF2-40B4-BE49-F238E27FC236}">
                <a16:creationId xmlns:a16="http://schemas.microsoft.com/office/drawing/2014/main" id="{5C5F6E3A-26F1-496B-BA64-6FF43205B9EE}"/>
              </a:ext>
            </a:extLst>
          </p:cNvPr>
          <p:cNvSpPr>
            <a:spLocks noChangeAspect="1" noEditPoints="1"/>
          </p:cNvSpPr>
          <p:nvPr/>
        </p:nvSpPr>
        <p:spPr bwMode="auto">
          <a:xfrm rot="16200000">
            <a:off x="7089645" y="5298255"/>
            <a:ext cx="102936" cy="88946"/>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8442804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3019934" y="4924223"/>
            <a:ext cx="1279350" cy="540000"/>
            <a:chOff x="6367270" y="1773783"/>
            <a:chExt cx="1873778" cy="540000"/>
          </a:xfrm>
        </p:grpSpPr>
        <p:sp>
          <p:nvSpPr>
            <p:cNvPr id="49" name="Rectangle 48"/>
            <p:cNvSpPr/>
            <p:nvPr/>
          </p:nvSpPr>
          <p:spPr bwMode="auto">
            <a:xfrm>
              <a:off x="6367270" y="1773783"/>
              <a:ext cx="1873778"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50" name="TextBox 49">
              <a:extLst>
                <a:ext uri="{FF2B5EF4-FFF2-40B4-BE49-F238E27FC236}">
                  <a16:creationId xmlns:a16="http://schemas.microsoft.com/office/drawing/2014/main" id="{10E9CC61-50B8-4171-9F3D-B46F908E6154}"/>
                </a:ext>
              </a:extLst>
            </p:cNvPr>
            <p:cNvSpPr txBox="1"/>
            <p:nvPr/>
          </p:nvSpPr>
          <p:spPr>
            <a:xfrm>
              <a:off x="6523110" y="1905284"/>
              <a:ext cx="1562098" cy="276999"/>
            </a:xfrm>
            <a:prstGeom prst="rect">
              <a:avLst/>
            </a:prstGeom>
            <a:noFill/>
          </p:spPr>
          <p:txBody>
            <a:bodyPr wrap="square" lIns="0" tIns="0" rIns="0" bIns="0" rtlCol="0">
              <a:spAutoFit/>
            </a:bodyPr>
            <a:lstStyle/>
            <a:p>
              <a:pPr algn="ctr"/>
              <a:r>
                <a:rPr lang="en-US" altLang="zh-CN" sz="1800">
                  <a:solidFill>
                    <a:schemeClr val="tx1">
                      <a:lumMod val="75000"/>
                      <a:lumOff val="25000"/>
                    </a:schemeClr>
                  </a:solidFill>
                </a:rPr>
                <a:t>Power</a:t>
              </a:r>
              <a:r>
                <a:rPr lang="zh-CN" altLang="en-US" sz="1800">
                  <a:solidFill>
                    <a:schemeClr val="tx1">
                      <a:lumMod val="75000"/>
                      <a:lumOff val="25000"/>
                    </a:schemeClr>
                  </a:solidFill>
                </a:rPr>
                <a:t> </a:t>
              </a:r>
              <a:r>
                <a:rPr lang="en-US" altLang="zh-CN" sz="1800">
                  <a:solidFill>
                    <a:schemeClr val="tx1">
                      <a:lumMod val="75000"/>
                      <a:lumOff val="25000"/>
                    </a:schemeClr>
                  </a:solidFill>
                </a:rPr>
                <a:t>BI</a:t>
              </a:r>
              <a:endParaRPr lang="en-US" sz="1800">
                <a:solidFill>
                  <a:schemeClr val="tx1">
                    <a:lumMod val="75000"/>
                    <a:lumOff val="25000"/>
                  </a:schemeClr>
                </a:solidFill>
              </a:endParaRPr>
            </a:p>
          </p:txBody>
        </p:sp>
      </p:grpSp>
      <p:grpSp>
        <p:nvGrpSpPr>
          <p:cNvPr id="57" name="Group 56"/>
          <p:cNvGrpSpPr/>
          <p:nvPr/>
        </p:nvGrpSpPr>
        <p:grpSpPr>
          <a:xfrm>
            <a:off x="2891476" y="1574167"/>
            <a:ext cx="6133937" cy="4588676"/>
            <a:chOff x="2891476" y="1574167"/>
            <a:chExt cx="6133937" cy="4588676"/>
          </a:xfrm>
        </p:grpSpPr>
        <p:grpSp>
          <p:nvGrpSpPr>
            <p:cNvPr id="16" name="Group 15"/>
            <p:cNvGrpSpPr/>
            <p:nvPr/>
          </p:nvGrpSpPr>
          <p:grpSpPr>
            <a:xfrm>
              <a:off x="2891476" y="1574167"/>
              <a:ext cx="5938994" cy="4588676"/>
              <a:chOff x="3490099" y="1445311"/>
              <a:chExt cx="4761932" cy="4778116"/>
            </a:xfrm>
          </p:grpSpPr>
          <p:grpSp>
            <p:nvGrpSpPr>
              <p:cNvPr id="15" name="Group 14"/>
              <p:cNvGrpSpPr/>
              <p:nvPr/>
            </p:nvGrpSpPr>
            <p:grpSpPr>
              <a:xfrm>
                <a:off x="5770364" y="1445311"/>
                <a:ext cx="201402" cy="4778116"/>
                <a:chOff x="5770364" y="1445311"/>
                <a:chExt cx="201402" cy="4778116"/>
              </a:xfrm>
            </p:grpSpPr>
            <p:cxnSp>
              <p:nvCxnSpPr>
                <p:cNvPr id="4" name="Straight Arrow Connector 3">
                  <a:extLst>
                    <a:ext uri="{FF2B5EF4-FFF2-40B4-BE49-F238E27FC236}">
                      <a16:creationId xmlns:a16="http://schemas.microsoft.com/office/drawing/2014/main" id="{C3006992-6393-425D-AB93-1567016CD9BB}"/>
                    </a:ext>
                  </a:extLst>
                </p:cNvPr>
                <p:cNvCxnSpPr>
                  <a:cxnSpLocks/>
                </p:cNvCxnSpPr>
                <p:nvPr/>
              </p:nvCxnSpPr>
              <p:spPr>
                <a:xfrm>
                  <a:off x="5871065" y="1461495"/>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riangle 10"/>
                <p:cNvSpPr/>
                <p:nvPr/>
              </p:nvSpPr>
              <p:spPr bwMode="auto">
                <a:xfrm>
                  <a:off x="5770364" y="1445311"/>
                  <a:ext cx="201402" cy="184952"/>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C3006992-6393-425D-AB93-1567016CD9BB}"/>
                  </a:ext>
                </a:extLst>
              </p:cNvPr>
              <p:cNvCxnSpPr>
                <a:cxnSpLocks/>
              </p:cNvCxnSpPr>
              <p:nvPr/>
            </p:nvCxnSpPr>
            <p:spPr>
              <a:xfrm rot="5400000">
                <a:off x="5871065" y="1469587"/>
                <a:ext cx="0" cy="4761932"/>
              </a:xfrm>
              <a:prstGeom prst="straightConnector1">
                <a:avLst/>
              </a:prstGeom>
              <a:ln w="19050">
                <a:solidFill>
                  <a:srgbClr val="D2D2D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Triangle 55"/>
            <p:cNvSpPr/>
            <p:nvPr/>
          </p:nvSpPr>
          <p:spPr bwMode="auto">
            <a:xfrm rot="5400000">
              <a:off x="8811011" y="3795237"/>
              <a:ext cx="251185" cy="177619"/>
            </a:xfrm>
            <a:prstGeom prst="triangl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p:cNvGrpSpPr/>
          <p:nvPr/>
        </p:nvGrpSpPr>
        <p:grpSpPr>
          <a:xfrm>
            <a:off x="3699586" y="2781789"/>
            <a:ext cx="3165328" cy="890514"/>
            <a:chOff x="6367270" y="1773783"/>
            <a:chExt cx="1797613" cy="1981455"/>
          </a:xfrm>
        </p:grpSpPr>
        <p:sp>
          <p:nvSpPr>
            <p:cNvPr id="37" name="Rectangle 36"/>
            <p:cNvSpPr/>
            <p:nvPr/>
          </p:nvSpPr>
          <p:spPr bwMode="auto">
            <a:xfrm>
              <a:off x="6367270" y="1773783"/>
              <a:ext cx="1685015" cy="198145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0E9CC61-50B8-4171-9F3D-B46F908E6154}"/>
                </a:ext>
              </a:extLst>
            </p:cNvPr>
            <p:cNvSpPr txBox="1"/>
            <p:nvPr/>
          </p:nvSpPr>
          <p:spPr>
            <a:xfrm>
              <a:off x="6743678" y="2192781"/>
              <a:ext cx="1421205" cy="1095720"/>
            </a:xfrm>
            <a:prstGeom prst="rect">
              <a:avLst/>
            </a:prstGeom>
            <a:noFill/>
          </p:spPr>
          <p:txBody>
            <a:bodyPr wrap="square" lIns="0" tIns="0" rIns="0" bIns="0" rtlCol="0">
              <a:spAutoFit/>
            </a:bodyPr>
            <a:lstStyle/>
            <a:p>
              <a:r>
                <a:rPr lang="en-US" altLang="zh-CN" sz="1600">
                  <a:solidFill>
                    <a:schemeClr val="bg1"/>
                  </a:solidFill>
                </a:rPr>
                <a:t>Azure Machine Learning service Visual Interface</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427" y="3076593"/>
            <a:ext cx="279455" cy="300906"/>
          </a:xfrm>
          <a:prstGeom prst="rect">
            <a:avLst/>
          </a:prstGeom>
        </p:spPr>
      </p:pic>
      <p:grpSp>
        <p:nvGrpSpPr>
          <p:cNvPr id="27" name="Group 26"/>
          <p:cNvGrpSpPr/>
          <p:nvPr/>
        </p:nvGrpSpPr>
        <p:grpSpPr>
          <a:xfrm>
            <a:off x="4712824" y="4093810"/>
            <a:ext cx="2323396" cy="540000"/>
            <a:chOff x="6142461" y="1773783"/>
            <a:chExt cx="2323396" cy="540000"/>
          </a:xfrm>
        </p:grpSpPr>
        <p:sp>
          <p:nvSpPr>
            <p:cNvPr id="29" name="Rectangle 28"/>
            <p:cNvSpPr/>
            <p:nvPr/>
          </p:nvSpPr>
          <p:spPr bwMode="auto">
            <a:xfrm>
              <a:off x="6142461" y="1773783"/>
              <a:ext cx="2323396" cy="540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32" name="TextBox 31">
              <a:extLst>
                <a:ext uri="{FF2B5EF4-FFF2-40B4-BE49-F238E27FC236}">
                  <a16:creationId xmlns:a16="http://schemas.microsoft.com/office/drawing/2014/main" id="{10E9CC61-50B8-4171-9F3D-B46F908E6154}"/>
                </a:ext>
              </a:extLst>
            </p:cNvPr>
            <p:cNvSpPr txBox="1"/>
            <p:nvPr/>
          </p:nvSpPr>
          <p:spPr>
            <a:xfrm>
              <a:off x="6142461" y="1905284"/>
              <a:ext cx="2323396" cy="276999"/>
            </a:xfrm>
            <a:prstGeom prst="rect">
              <a:avLst/>
            </a:prstGeom>
            <a:noFill/>
          </p:spPr>
          <p:txBody>
            <a:bodyPr wrap="square" lIns="0" tIns="0" rIns="0" bIns="0" rtlCol="0">
              <a:spAutoFit/>
            </a:bodyPr>
            <a:lstStyle/>
            <a:p>
              <a:pPr algn="ctr"/>
              <a:r>
                <a:rPr lang="en-US" sz="1800">
                  <a:solidFill>
                    <a:srgbClr val="3F3F3F"/>
                  </a:solidFill>
                  <a:ea typeface="MS PGothic"/>
                </a:rPr>
                <a:t>Auto ML (UX+SDK)</a:t>
              </a:r>
            </a:p>
          </p:txBody>
        </p:sp>
      </p:grpSp>
      <p:sp>
        <p:nvSpPr>
          <p:cNvPr id="33" name="TextBox 32">
            <a:extLst>
              <a:ext uri="{FF2B5EF4-FFF2-40B4-BE49-F238E27FC236}">
                <a16:creationId xmlns:a16="http://schemas.microsoft.com/office/drawing/2014/main" id="{736CF904-CEED-498F-96E9-E340F4948A4C}"/>
              </a:ext>
            </a:extLst>
          </p:cNvPr>
          <p:cNvSpPr txBox="1"/>
          <p:nvPr/>
        </p:nvSpPr>
        <p:spPr>
          <a:xfrm>
            <a:off x="5151214" y="1163841"/>
            <a:ext cx="1617576" cy="301749"/>
          </a:xfrm>
          <a:prstGeom prst="rect">
            <a:avLst/>
          </a:prstGeom>
          <a:noFill/>
        </p:spPr>
        <p:txBody>
          <a:bodyPr wrap="square" lIns="0" tIns="0" rIns="0" bIns="0" rtlCol="0">
            <a:spAutoFit/>
          </a:bodyPr>
          <a:lstStyle/>
          <a:p>
            <a:pPr algn="ctr"/>
            <a:r>
              <a:rPr lang="en-US" sz="1961">
                <a:solidFill>
                  <a:srgbClr val="243A5E"/>
                </a:solidFill>
              </a:rPr>
              <a:t>ML Expert</a:t>
            </a:r>
          </a:p>
        </p:txBody>
      </p:sp>
      <p:sp>
        <p:nvSpPr>
          <p:cNvPr id="34" name="TextBox 33">
            <a:extLst>
              <a:ext uri="{FF2B5EF4-FFF2-40B4-BE49-F238E27FC236}">
                <a16:creationId xmlns:a16="http://schemas.microsoft.com/office/drawing/2014/main" id="{4EAD3DAE-C635-495F-900C-96ACCE817C5B}"/>
              </a:ext>
            </a:extLst>
          </p:cNvPr>
          <p:cNvSpPr txBox="1"/>
          <p:nvPr/>
        </p:nvSpPr>
        <p:spPr>
          <a:xfrm>
            <a:off x="5102916" y="6302699"/>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No ML</a:t>
            </a:r>
          </a:p>
        </p:txBody>
      </p:sp>
      <p:sp>
        <p:nvSpPr>
          <p:cNvPr id="35" name="TextBox 34">
            <a:extLst>
              <a:ext uri="{FF2B5EF4-FFF2-40B4-BE49-F238E27FC236}">
                <a16:creationId xmlns:a16="http://schemas.microsoft.com/office/drawing/2014/main" id="{4EAD3DAE-C635-495F-900C-96ACCE817C5B}"/>
              </a:ext>
            </a:extLst>
          </p:cNvPr>
          <p:cNvSpPr txBox="1"/>
          <p:nvPr/>
        </p:nvSpPr>
        <p:spPr>
          <a:xfrm>
            <a:off x="1318955"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sz="1961">
                <a:solidFill>
                  <a:srgbClr val="243A5E"/>
                </a:solidFill>
              </a:rPr>
              <a:t> No </a:t>
            </a:r>
            <a:r>
              <a:rPr lang="en-US" altLang="zh-CN" sz="1961">
                <a:solidFill>
                  <a:srgbClr val="243A5E"/>
                </a:solidFill>
              </a:rPr>
              <a:t>Code</a:t>
            </a:r>
            <a:endParaRPr lang="en-US" sz="1961">
              <a:solidFill>
                <a:srgbClr val="243A5E"/>
              </a:solidFill>
            </a:endParaRPr>
          </a:p>
        </p:txBody>
      </p:sp>
      <p:sp>
        <p:nvSpPr>
          <p:cNvPr id="36" name="TextBox 35">
            <a:extLst>
              <a:ext uri="{FF2B5EF4-FFF2-40B4-BE49-F238E27FC236}">
                <a16:creationId xmlns:a16="http://schemas.microsoft.com/office/drawing/2014/main" id="{4EAD3DAE-C635-495F-900C-96ACCE817C5B}"/>
              </a:ext>
            </a:extLst>
          </p:cNvPr>
          <p:cNvSpPr txBox="1"/>
          <p:nvPr/>
        </p:nvSpPr>
        <p:spPr>
          <a:xfrm>
            <a:off x="9099177" y="3751764"/>
            <a:ext cx="1543212" cy="301727"/>
          </a:xfrm>
          <a:prstGeom prst="rect">
            <a:avLst/>
          </a:prstGeom>
          <a:noFill/>
        </p:spPr>
        <p:txBody>
          <a:bodyPr wrap="square" lIns="0" tIns="0" rIns="0" bIns="0" rtlCol="0">
            <a:spAutoFit/>
          </a:bodyPr>
          <a:lstStyle>
            <a:defPPr>
              <a:defRPr lang="en-US"/>
            </a:defPPr>
            <a:lvl1pPr algn="r">
              <a:defRPr sz="2000">
                <a:solidFill>
                  <a:srgbClr val="0070C0"/>
                </a:solidFill>
              </a:defRPr>
            </a:lvl1pPr>
          </a:lstStyle>
          <a:p>
            <a:pPr algn="ctr"/>
            <a:r>
              <a:rPr lang="en-US" altLang="zh-CN" sz="1961">
                <a:solidFill>
                  <a:srgbClr val="243A5E"/>
                </a:solidFill>
              </a:rPr>
              <a:t>Code</a:t>
            </a:r>
            <a:r>
              <a:rPr lang="zh-CN" altLang="en-US" sz="1961">
                <a:solidFill>
                  <a:srgbClr val="243A5E"/>
                </a:solidFill>
              </a:rPr>
              <a:t> </a:t>
            </a:r>
            <a:r>
              <a:rPr lang="en-US" altLang="zh-CN" sz="1961">
                <a:solidFill>
                  <a:srgbClr val="243A5E"/>
                </a:solidFill>
              </a:rPr>
              <a:t>First</a:t>
            </a:r>
            <a:endParaRPr lang="en-US" sz="1961">
              <a:solidFill>
                <a:srgbClr val="243A5E"/>
              </a:solidFill>
            </a:endParaRPr>
          </a:p>
        </p:txBody>
      </p:sp>
      <p:sp>
        <p:nvSpPr>
          <p:cNvPr id="30" name="Title 16"/>
          <p:cNvSpPr txBox="1">
            <a:spLocks/>
          </p:cNvSpPr>
          <p:nvPr/>
        </p:nvSpPr>
        <p:spPr>
          <a:xfrm>
            <a:off x="586740" y="46930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gradFill>
                  <a:gsLst>
                    <a:gs pos="8333">
                      <a:schemeClr val="tx1"/>
                    </a:gs>
                    <a:gs pos="26000">
                      <a:schemeClr val="tx1"/>
                    </a:gs>
                  </a:gsLst>
                  <a:lin ang="5400000" scaled="1"/>
                </a:gradFill>
              </a:rPr>
              <a:t>More People Building Machine Learning Models</a:t>
            </a:r>
          </a:p>
        </p:txBody>
      </p:sp>
      <p:grpSp>
        <p:nvGrpSpPr>
          <p:cNvPr id="45" name="Group 44">
            <a:extLst>
              <a:ext uri="{FF2B5EF4-FFF2-40B4-BE49-F238E27FC236}">
                <a16:creationId xmlns:a16="http://schemas.microsoft.com/office/drawing/2014/main" id="{84E26289-DB9A-8449-BFD9-D2A0E289D748}"/>
              </a:ext>
            </a:extLst>
          </p:cNvPr>
          <p:cNvGrpSpPr/>
          <p:nvPr/>
        </p:nvGrpSpPr>
        <p:grpSpPr>
          <a:xfrm>
            <a:off x="7145104" y="1830888"/>
            <a:ext cx="1574056" cy="837076"/>
            <a:chOff x="6367270" y="1773783"/>
            <a:chExt cx="1873778" cy="837076"/>
          </a:xfrm>
        </p:grpSpPr>
        <p:sp>
          <p:nvSpPr>
            <p:cNvPr id="46" name="Rectangle 45">
              <a:extLst>
                <a:ext uri="{FF2B5EF4-FFF2-40B4-BE49-F238E27FC236}">
                  <a16:creationId xmlns:a16="http://schemas.microsoft.com/office/drawing/2014/main" id="{83B975AE-2DB5-2D4F-9E52-13157918CE45}"/>
                </a:ext>
              </a:extLst>
            </p:cNvPr>
            <p:cNvSpPr/>
            <p:nvPr/>
          </p:nvSpPr>
          <p:spPr bwMode="auto">
            <a:xfrm>
              <a:off x="6367270" y="1773783"/>
              <a:ext cx="1873778" cy="83707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lumMod val="75000"/>
                    <a:lumOff val="25000"/>
                  </a:schemeClr>
                </a:solidFill>
                <a:ea typeface="Segoe UI" pitchFamily="34" charset="0"/>
                <a:cs typeface="Segoe UI" pitchFamily="34" charset="0"/>
              </a:endParaRPr>
            </a:p>
          </p:txBody>
        </p:sp>
        <p:sp>
          <p:nvSpPr>
            <p:cNvPr id="47" name="TextBox 46">
              <a:extLst>
                <a:ext uri="{FF2B5EF4-FFF2-40B4-BE49-F238E27FC236}">
                  <a16:creationId xmlns:a16="http://schemas.microsoft.com/office/drawing/2014/main" id="{45EB97C2-40C0-814D-8A7A-6817880E828B}"/>
                </a:ext>
              </a:extLst>
            </p:cNvPr>
            <p:cNvSpPr txBox="1"/>
            <p:nvPr/>
          </p:nvSpPr>
          <p:spPr>
            <a:xfrm>
              <a:off x="6523109" y="1905284"/>
              <a:ext cx="1562098" cy="553998"/>
            </a:xfrm>
            <a:prstGeom prst="rect">
              <a:avLst/>
            </a:prstGeom>
            <a:noFill/>
          </p:spPr>
          <p:txBody>
            <a:bodyPr wrap="square" lIns="0" tIns="0" rIns="0" bIns="0" rtlCol="0">
              <a:spAutoFit/>
            </a:bodyPr>
            <a:lstStyle/>
            <a:p>
              <a:pPr algn="ctr"/>
              <a:r>
                <a:rPr lang="en-US" altLang="zh-CN" sz="1800" dirty="0">
                  <a:solidFill>
                    <a:schemeClr val="tx1">
                      <a:lumMod val="75000"/>
                      <a:lumOff val="25000"/>
                    </a:schemeClr>
                  </a:solidFill>
                </a:rPr>
                <a:t>AML</a:t>
              </a:r>
              <a:r>
                <a:rPr lang="zh-CN" altLang="en-US" sz="1800" dirty="0">
                  <a:solidFill>
                    <a:schemeClr val="tx1">
                      <a:lumMod val="75000"/>
                      <a:lumOff val="25000"/>
                    </a:schemeClr>
                  </a:solidFill>
                </a:rPr>
                <a:t> </a:t>
              </a:r>
              <a:r>
                <a:rPr lang="en-US" altLang="zh-CN" sz="1800" dirty="0">
                  <a:solidFill>
                    <a:schemeClr val="tx1">
                      <a:lumMod val="75000"/>
                      <a:lumOff val="25000"/>
                    </a:schemeClr>
                  </a:solidFill>
                </a:rPr>
                <a:t>SDK / </a:t>
              </a:r>
            </a:p>
            <a:p>
              <a:pPr algn="ctr"/>
              <a:r>
                <a:rPr lang="en-US" sz="1800" dirty="0">
                  <a:solidFill>
                    <a:schemeClr val="tx1">
                      <a:lumMod val="75000"/>
                      <a:lumOff val="25000"/>
                    </a:schemeClr>
                  </a:solidFill>
                </a:rPr>
                <a:t>Notebooks</a:t>
              </a:r>
            </a:p>
          </p:txBody>
        </p:sp>
      </p:grpSp>
    </p:spTree>
    <p:extLst>
      <p:ext uri="{BB962C8B-B14F-4D97-AF65-F5344CB8AC3E}">
        <p14:creationId xmlns:p14="http://schemas.microsoft.com/office/powerpoint/2010/main" val="169987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657590"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5" dirty="0">
                <a:solidFill>
                  <a:srgbClr val="FFFFFF"/>
                </a:solidFill>
                <a:latin typeface="Segoe UI Light"/>
                <a:cs typeface="Segoe UI Light"/>
              </a:rPr>
              <a:t> </a:t>
            </a:r>
            <a:r>
              <a:rPr sz="5400" b="0" spc="-85" dirty="0">
                <a:solidFill>
                  <a:srgbClr val="FFFFFF"/>
                </a:solidFill>
                <a:latin typeface="Segoe UI Light"/>
                <a:cs typeface="Segoe UI Light"/>
              </a:rPr>
              <a:t>Studio</a:t>
            </a:r>
            <a:endParaRPr sz="5400">
              <a:latin typeface="Segoe UI Light"/>
              <a:cs typeface="Segoe UI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3773" y="6407302"/>
            <a:ext cx="975360" cy="130175"/>
          </a:xfrm>
          <a:prstGeom prst="rect">
            <a:avLst/>
          </a:prstGeom>
        </p:spPr>
        <p:txBody>
          <a:bodyPr vert="horz" wrap="square" lIns="0" tIns="17145" rIns="0" bIns="0" rtlCol="0">
            <a:spAutoFit/>
          </a:bodyPr>
          <a:lstStyle/>
          <a:p>
            <a:pPr marL="12700">
              <a:lnSpc>
                <a:spcPct val="100000"/>
              </a:lnSpc>
              <a:spcBef>
                <a:spcPts val="135"/>
              </a:spcBef>
            </a:pPr>
            <a:r>
              <a:rPr sz="650" spc="30" dirty="0">
                <a:solidFill>
                  <a:srgbClr val="A6A6A6"/>
                </a:solidFill>
                <a:latin typeface="Segoe UI"/>
                <a:cs typeface="Segoe UI"/>
              </a:rPr>
              <a:t>© </a:t>
            </a:r>
            <a:r>
              <a:rPr sz="650" spc="10" dirty="0">
                <a:solidFill>
                  <a:srgbClr val="A6A6A6"/>
                </a:solidFill>
                <a:latin typeface="Segoe UI"/>
                <a:cs typeface="Segoe UI"/>
              </a:rPr>
              <a:t>Microsoft</a:t>
            </a:r>
            <a:r>
              <a:rPr sz="650" spc="-25" dirty="0">
                <a:solidFill>
                  <a:srgbClr val="A6A6A6"/>
                </a:solidFill>
                <a:latin typeface="Segoe UI"/>
                <a:cs typeface="Segoe UI"/>
              </a:rPr>
              <a:t> </a:t>
            </a:r>
            <a:r>
              <a:rPr sz="650" spc="10" dirty="0">
                <a:solidFill>
                  <a:srgbClr val="A6A6A6"/>
                </a:solidFill>
                <a:latin typeface="Segoe UI"/>
                <a:cs typeface="Segoe UI"/>
              </a:rPr>
              <a:t>Corporation</a:t>
            </a:r>
            <a:endParaRPr sz="650">
              <a:latin typeface="Segoe UI"/>
              <a:cs typeface="Segoe UI"/>
            </a:endParaRPr>
          </a:p>
        </p:txBody>
      </p:sp>
      <p:sp>
        <p:nvSpPr>
          <p:cNvPr id="3" name="object 3"/>
          <p:cNvSpPr txBox="1">
            <a:spLocks noGrp="1"/>
          </p:cNvSpPr>
          <p:nvPr>
            <p:ph type="title"/>
          </p:nvPr>
        </p:nvSpPr>
        <p:spPr>
          <a:xfrm>
            <a:off x="413715" y="320802"/>
            <a:ext cx="5694680" cy="563245"/>
          </a:xfrm>
          <a:prstGeom prst="rect">
            <a:avLst/>
          </a:prstGeom>
        </p:spPr>
        <p:txBody>
          <a:bodyPr vert="horz" wrap="square" lIns="0" tIns="15875" rIns="0" bIns="0" rtlCol="0">
            <a:spAutoFit/>
          </a:bodyPr>
          <a:lstStyle/>
          <a:p>
            <a:pPr marL="12700">
              <a:lnSpc>
                <a:spcPct val="100000"/>
              </a:lnSpc>
              <a:spcBef>
                <a:spcPts val="125"/>
              </a:spcBef>
            </a:pPr>
            <a:r>
              <a:rPr sz="3500" b="1" spc="-110" dirty="0">
                <a:solidFill>
                  <a:srgbClr val="0078D6"/>
                </a:solidFill>
                <a:latin typeface="Segoe UI Semibold"/>
                <a:cs typeface="Segoe UI Semibold"/>
              </a:rPr>
              <a:t>Azure </a:t>
            </a:r>
            <a:r>
              <a:rPr sz="3500" b="1" spc="-114" dirty="0">
                <a:solidFill>
                  <a:srgbClr val="0078D6"/>
                </a:solidFill>
                <a:latin typeface="Segoe UI Semibold"/>
                <a:cs typeface="Segoe UI Semibold"/>
              </a:rPr>
              <a:t>machine </a:t>
            </a:r>
            <a:r>
              <a:rPr sz="3500" b="1" spc="-120" dirty="0">
                <a:solidFill>
                  <a:srgbClr val="0078D6"/>
                </a:solidFill>
                <a:latin typeface="Segoe UI Semibold"/>
                <a:cs typeface="Segoe UI Semibold"/>
              </a:rPr>
              <a:t>learning</a:t>
            </a:r>
            <a:r>
              <a:rPr sz="3500" b="1" spc="-740" dirty="0">
                <a:solidFill>
                  <a:srgbClr val="0078D6"/>
                </a:solidFill>
                <a:latin typeface="Segoe UI Semibold"/>
                <a:cs typeface="Segoe UI Semibold"/>
              </a:rPr>
              <a:t> </a:t>
            </a:r>
            <a:r>
              <a:rPr sz="3500" b="1" spc="-110" dirty="0">
                <a:solidFill>
                  <a:srgbClr val="0078D6"/>
                </a:solidFill>
                <a:latin typeface="Segoe UI Semibold"/>
                <a:cs typeface="Segoe UI Semibold"/>
              </a:rPr>
              <a:t>studio</a:t>
            </a:r>
            <a:endParaRPr sz="3500">
              <a:latin typeface="Segoe UI Semibold"/>
              <a:cs typeface="Segoe UI Semibold"/>
            </a:endParaRPr>
          </a:p>
        </p:txBody>
      </p:sp>
      <p:sp>
        <p:nvSpPr>
          <p:cNvPr id="4" name="object 4"/>
          <p:cNvSpPr/>
          <p:nvPr/>
        </p:nvSpPr>
        <p:spPr>
          <a:xfrm>
            <a:off x="0" y="1400555"/>
            <a:ext cx="12192000" cy="1083945"/>
          </a:xfrm>
          <a:custGeom>
            <a:avLst/>
            <a:gdLst/>
            <a:ahLst/>
            <a:cxnLst/>
            <a:rect l="l" t="t" r="r" b="b"/>
            <a:pathLst>
              <a:path w="12192000" h="1083945">
                <a:moveTo>
                  <a:pt x="0" y="1083564"/>
                </a:moveTo>
                <a:lnTo>
                  <a:pt x="12192000" y="1083564"/>
                </a:lnTo>
                <a:lnTo>
                  <a:pt x="12192000" y="0"/>
                </a:lnTo>
                <a:lnTo>
                  <a:pt x="0" y="0"/>
                </a:lnTo>
                <a:lnTo>
                  <a:pt x="0" y="1083564"/>
                </a:lnTo>
                <a:close/>
              </a:path>
            </a:pathLst>
          </a:custGeom>
          <a:solidFill>
            <a:srgbClr val="0078D6"/>
          </a:solidFill>
        </p:spPr>
        <p:txBody>
          <a:bodyPr wrap="square" lIns="0" tIns="0" rIns="0" bIns="0" rtlCol="0"/>
          <a:lstStyle/>
          <a:p>
            <a:endParaRPr/>
          </a:p>
        </p:txBody>
      </p:sp>
      <p:sp>
        <p:nvSpPr>
          <p:cNvPr id="5" name="object 5"/>
          <p:cNvSpPr/>
          <p:nvPr/>
        </p:nvSpPr>
        <p:spPr>
          <a:xfrm>
            <a:off x="438175" y="4250054"/>
            <a:ext cx="425068" cy="18122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403656" y="4562983"/>
            <a:ext cx="2009139" cy="815975"/>
          </a:xfrm>
          <a:prstGeom prst="rect">
            <a:avLst/>
          </a:prstGeom>
        </p:spPr>
        <p:txBody>
          <a:bodyPr vert="horz" wrap="square" lIns="0" tIns="37465" rIns="0" bIns="0" rtlCol="0">
            <a:spAutoFit/>
          </a:bodyPr>
          <a:lstStyle/>
          <a:p>
            <a:pPr marL="12700" marR="5080">
              <a:lnSpc>
                <a:spcPts val="1510"/>
              </a:lnSpc>
              <a:spcBef>
                <a:spcPts val="295"/>
              </a:spcBef>
            </a:pPr>
            <a:r>
              <a:rPr sz="1400" dirty="0">
                <a:latin typeface="Segoe UI"/>
                <a:cs typeface="Segoe UI"/>
              </a:rPr>
              <a:t>Use </a:t>
            </a:r>
            <a:r>
              <a:rPr sz="1400" spc="-10" dirty="0">
                <a:latin typeface="Segoe UI"/>
                <a:cs typeface="Segoe UI"/>
              </a:rPr>
              <a:t>Azure </a:t>
            </a:r>
            <a:r>
              <a:rPr sz="1400" dirty="0">
                <a:latin typeface="Segoe UI"/>
                <a:cs typeface="Segoe UI"/>
              </a:rPr>
              <a:t>Machine  Learning </a:t>
            </a:r>
            <a:r>
              <a:rPr sz="1400" spc="-5" dirty="0">
                <a:latin typeface="Segoe UI"/>
                <a:cs typeface="Segoe UI"/>
              </a:rPr>
              <a:t>to </a:t>
            </a:r>
            <a:r>
              <a:rPr sz="1400" dirty="0">
                <a:latin typeface="Segoe UI"/>
                <a:cs typeface="Segoe UI"/>
              </a:rPr>
              <a:t>deploy </a:t>
            </a:r>
            <a:r>
              <a:rPr sz="1400" spc="-5" dirty="0">
                <a:latin typeface="Segoe UI"/>
                <a:cs typeface="Segoe UI"/>
              </a:rPr>
              <a:t>your  </a:t>
            </a:r>
            <a:r>
              <a:rPr sz="1400" dirty="0">
                <a:latin typeface="Segoe UI"/>
                <a:cs typeface="Segoe UI"/>
              </a:rPr>
              <a:t>model </a:t>
            </a:r>
            <a:r>
              <a:rPr sz="1400" spc="-5" dirty="0">
                <a:latin typeface="Segoe UI"/>
                <a:cs typeface="Segoe UI"/>
              </a:rPr>
              <a:t>into </a:t>
            </a:r>
            <a:r>
              <a:rPr sz="1400" dirty="0">
                <a:latin typeface="Segoe UI"/>
                <a:cs typeface="Segoe UI"/>
              </a:rPr>
              <a:t>production</a:t>
            </a:r>
            <a:r>
              <a:rPr sz="1400" spc="-114" dirty="0">
                <a:latin typeface="Segoe UI"/>
                <a:cs typeface="Segoe UI"/>
              </a:rPr>
              <a:t> </a:t>
            </a:r>
            <a:r>
              <a:rPr sz="1400" dirty="0">
                <a:latin typeface="Segoe UI"/>
                <a:cs typeface="Segoe UI"/>
              </a:rPr>
              <a:t>as  a </a:t>
            </a:r>
            <a:r>
              <a:rPr sz="1400" spc="-5" dirty="0">
                <a:latin typeface="Segoe UI"/>
                <a:cs typeface="Segoe UI"/>
              </a:rPr>
              <a:t>web </a:t>
            </a:r>
            <a:r>
              <a:rPr sz="1400" spc="5" dirty="0">
                <a:latin typeface="Segoe UI"/>
                <a:cs typeface="Segoe UI"/>
              </a:rPr>
              <a:t>service </a:t>
            </a:r>
            <a:r>
              <a:rPr sz="1400" spc="-5" dirty="0">
                <a:latin typeface="Segoe UI"/>
                <a:cs typeface="Segoe UI"/>
              </a:rPr>
              <a:t>in</a:t>
            </a:r>
            <a:r>
              <a:rPr sz="1400" spc="-35" dirty="0">
                <a:latin typeface="Segoe UI"/>
                <a:cs typeface="Segoe UI"/>
              </a:rPr>
              <a:t> </a:t>
            </a:r>
            <a:r>
              <a:rPr sz="1400" spc="-5" dirty="0">
                <a:latin typeface="Segoe UI"/>
                <a:cs typeface="Segoe UI"/>
              </a:rPr>
              <a:t>minutes</a:t>
            </a:r>
            <a:endParaRPr sz="1400">
              <a:latin typeface="Segoe UI"/>
              <a:cs typeface="Segoe UI"/>
            </a:endParaRPr>
          </a:p>
        </p:txBody>
      </p:sp>
      <p:sp>
        <p:nvSpPr>
          <p:cNvPr id="7" name="object 7"/>
          <p:cNvSpPr/>
          <p:nvPr/>
        </p:nvSpPr>
        <p:spPr>
          <a:xfrm>
            <a:off x="3483864" y="4239895"/>
            <a:ext cx="765048" cy="24688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458083" y="4562983"/>
            <a:ext cx="2041525" cy="1199515"/>
          </a:xfrm>
          <a:prstGeom prst="rect">
            <a:avLst/>
          </a:prstGeom>
        </p:spPr>
        <p:txBody>
          <a:bodyPr vert="horz" wrap="square" lIns="0" tIns="37465" rIns="0" bIns="0" rtlCol="0">
            <a:spAutoFit/>
          </a:bodyPr>
          <a:lstStyle/>
          <a:p>
            <a:pPr marL="12700" marR="5080">
              <a:lnSpc>
                <a:spcPts val="1510"/>
              </a:lnSpc>
              <a:spcBef>
                <a:spcPts val="295"/>
              </a:spcBef>
            </a:pPr>
            <a:r>
              <a:rPr sz="1400" spc="-10" dirty="0">
                <a:latin typeface="Segoe UI"/>
                <a:cs typeface="Segoe UI"/>
              </a:rPr>
              <a:t>Work </a:t>
            </a:r>
            <a:r>
              <a:rPr sz="1400" spc="-5" dirty="0">
                <a:latin typeface="Segoe UI"/>
                <a:cs typeface="Segoe UI"/>
              </a:rPr>
              <a:t>with familiar</a:t>
            </a:r>
            <a:r>
              <a:rPr sz="1400" spc="-70" dirty="0">
                <a:latin typeface="Segoe UI"/>
                <a:cs typeface="Segoe UI"/>
              </a:rPr>
              <a:t> </a:t>
            </a:r>
            <a:r>
              <a:rPr sz="1400" dirty="0">
                <a:latin typeface="Segoe UI"/>
                <a:cs typeface="Segoe UI"/>
              </a:rPr>
              <a:t>coding  </a:t>
            </a:r>
            <a:r>
              <a:rPr sz="1400" spc="-5" dirty="0">
                <a:latin typeface="Segoe UI"/>
                <a:cs typeface="Segoe UI"/>
              </a:rPr>
              <a:t>languages </a:t>
            </a:r>
            <a:r>
              <a:rPr sz="1400" dirty="0">
                <a:latin typeface="Segoe UI"/>
                <a:cs typeface="Segoe UI"/>
              </a:rPr>
              <a:t>such as R and  Python </a:t>
            </a:r>
            <a:r>
              <a:rPr sz="1400" spc="-5" dirty="0">
                <a:latin typeface="Segoe UI"/>
                <a:cs typeface="Segoe UI"/>
              </a:rPr>
              <a:t>while benefitting  from hundreds </a:t>
            </a:r>
            <a:r>
              <a:rPr sz="1400" spc="-10" dirty="0">
                <a:latin typeface="Segoe UI"/>
                <a:cs typeface="Segoe UI"/>
              </a:rPr>
              <a:t>of </a:t>
            </a:r>
            <a:r>
              <a:rPr sz="1400" dirty="0">
                <a:latin typeface="Segoe UI"/>
                <a:cs typeface="Segoe UI"/>
              </a:rPr>
              <a:t>built-in  </a:t>
            </a:r>
            <a:r>
              <a:rPr sz="1400" spc="-5" dirty="0">
                <a:latin typeface="Segoe UI"/>
                <a:cs typeface="Segoe UI"/>
              </a:rPr>
              <a:t>packages </a:t>
            </a:r>
            <a:r>
              <a:rPr sz="1400" dirty="0">
                <a:latin typeface="Segoe UI"/>
                <a:cs typeface="Segoe UI"/>
              </a:rPr>
              <a:t>and </a:t>
            </a:r>
            <a:r>
              <a:rPr sz="1400" spc="5" dirty="0">
                <a:latin typeface="Segoe UI"/>
                <a:cs typeface="Segoe UI"/>
              </a:rPr>
              <a:t>support </a:t>
            </a:r>
            <a:r>
              <a:rPr sz="1400" dirty="0">
                <a:latin typeface="Segoe UI"/>
                <a:cs typeface="Segoe UI"/>
              </a:rPr>
              <a:t>for  custom</a:t>
            </a:r>
            <a:r>
              <a:rPr sz="1400" spc="-30" dirty="0">
                <a:latin typeface="Segoe UI"/>
                <a:cs typeface="Segoe UI"/>
              </a:rPr>
              <a:t> </a:t>
            </a:r>
            <a:r>
              <a:rPr sz="1400" dirty="0">
                <a:latin typeface="Segoe UI"/>
                <a:cs typeface="Segoe UI"/>
              </a:rPr>
              <a:t>code</a:t>
            </a:r>
            <a:endParaRPr sz="1400">
              <a:latin typeface="Segoe UI"/>
              <a:cs typeface="Segoe UI"/>
            </a:endParaRPr>
          </a:p>
        </p:txBody>
      </p:sp>
      <p:sp>
        <p:nvSpPr>
          <p:cNvPr id="9" name="object 9"/>
          <p:cNvSpPr/>
          <p:nvPr/>
        </p:nvSpPr>
        <p:spPr>
          <a:xfrm>
            <a:off x="6219952" y="4239895"/>
            <a:ext cx="849756" cy="191388"/>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186042" y="4562983"/>
            <a:ext cx="2334895" cy="1007744"/>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Deploy </a:t>
            </a:r>
            <a:r>
              <a:rPr sz="1400" dirty="0">
                <a:latin typeface="Segoe UI"/>
                <a:cs typeface="Segoe UI"/>
              </a:rPr>
              <a:t>models </a:t>
            </a:r>
            <a:r>
              <a:rPr sz="1400" spc="-5" dirty="0">
                <a:latin typeface="Segoe UI"/>
                <a:cs typeface="Segoe UI"/>
              </a:rPr>
              <a:t>to</a:t>
            </a:r>
            <a:r>
              <a:rPr sz="1400" spc="-70" dirty="0">
                <a:latin typeface="Segoe UI"/>
                <a:cs typeface="Segoe UI"/>
              </a:rPr>
              <a:t> </a:t>
            </a:r>
            <a:r>
              <a:rPr sz="1400" dirty="0">
                <a:latin typeface="Segoe UI"/>
                <a:cs typeface="Segoe UI"/>
              </a:rPr>
              <a:t>production  as </a:t>
            </a:r>
            <a:r>
              <a:rPr sz="1400" spc="-5" dirty="0">
                <a:latin typeface="Segoe UI"/>
                <a:cs typeface="Segoe UI"/>
              </a:rPr>
              <a:t>web </a:t>
            </a:r>
            <a:r>
              <a:rPr sz="1400" spc="5" dirty="0">
                <a:latin typeface="Segoe UI"/>
                <a:cs typeface="Segoe UI"/>
              </a:rPr>
              <a:t>services </a:t>
            </a:r>
            <a:r>
              <a:rPr sz="1400" dirty="0">
                <a:latin typeface="Segoe UI"/>
                <a:cs typeface="Segoe UI"/>
              </a:rPr>
              <a:t>that can be  </a:t>
            </a:r>
            <a:r>
              <a:rPr sz="1400" spc="-5" dirty="0">
                <a:latin typeface="Segoe UI"/>
                <a:cs typeface="Segoe UI"/>
              </a:rPr>
              <a:t>called from </a:t>
            </a:r>
            <a:r>
              <a:rPr sz="1400" dirty="0">
                <a:latin typeface="Segoe UI"/>
                <a:cs typeface="Segoe UI"/>
              </a:rPr>
              <a:t>any device,  </a:t>
            </a:r>
            <a:r>
              <a:rPr sz="1400" spc="-5" dirty="0">
                <a:latin typeface="Segoe UI"/>
                <a:cs typeface="Segoe UI"/>
              </a:rPr>
              <a:t>anywhere, </a:t>
            </a:r>
            <a:r>
              <a:rPr sz="1400" dirty="0">
                <a:latin typeface="Segoe UI"/>
                <a:cs typeface="Segoe UI"/>
              </a:rPr>
              <a:t>using any data  </a:t>
            </a:r>
            <a:r>
              <a:rPr sz="1400" spc="-5" dirty="0">
                <a:latin typeface="Segoe UI"/>
                <a:cs typeface="Segoe UI"/>
              </a:rPr>
              <a:t>source</a:t>
            </a:r>
            <a:endParaRPr sz="1400">
              <a:latin typeface="Segoe UI"/>
              <a:cs typeface="Segoe UI"/>
            </a:endParaRPr>
          </a:p>
        </p:txBody>
      </p:sp>
      <p:sp>
        <p:nvSpPr>
          <p:cNvPr id="11" name="object 11"/>
          <p:cNvSpPr/>
          <p:nvPr/>
        </p:nvSpPr>
        <p:spPr>
          <a:xfrm>
            <a:off x="9591929" y="4239895"/>
            <a:ext cx="1114044" cy="191388"/>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9566909" y="4562983"/>
            <a:ext cx="2005964" cy="623570"/>
          </a:xfrm>
          <a:prstGeom prst="rect">
            <a:avLst/>
          </a:prstGeom>
        </p:spPr>
        <p:txBody>
          <a:bodyPr vert="horz" wrap="square" lIns="0" tIns="37465" rIns="0" bIns="0" rtlCol="0">
            <a:spAutoFit/>
          </a:bodyPr>
          <a:lstStyle/>
          <a:p>
            <a:pPr marL="12700" marR="5080">
              <a:lnSpc>
                <a:spcPts val="1510"/>
              </a:lnSpc>
              <a:spcBef>
                <a:spcPts val="295"/>
              </a:spcBef>
            </a:pPr>
            <a:r>
              <a:rPr sz="1400" spc="-5" dirty="0">
                <a:latin typeface="Segoe UI"/>
                <a:cs typeface="Segoe UI"/>
              </a:rPr>
              <a:t>Easily share your solution  with </a:t>
            </a:r>
            <a:r>
              <a:rPr sz="1400" dirty="0">
                <a:latin typeface="Segoe UI"/>
                <a:cs typeface="Segoe UI"/>
              </a:rPr>
              <a:t>the world on the  </a:t>
            </a:r>
            <a:r>
              <a:rPr sz="1400" spc="-10" dirty="0">
                <a:latin typeface="Segoe UI"/>
                <a:cs typeface="Segoe UI"/>
              </a:rPr>
              <a:t>Azure</a:t>
            </a:r>
            <a:r>
              <a:rPr sz="1400" dirty="0">
                <a:latin typeface="Segoe UI"/>
                <a:cs typeface="Segoe UI"/>
              </a:rPr>
              <a:t> </a:t>
            </a:r>
            <a:r>
              <a:rPr sz="1400" spc="-5" dirty="0">
                <a:latin typeface="Segoe UI"/>
                <a:cs typeface="Segoe UI"/>
              </a:rPr>
              <a:t>Marketplace</a:t>
            </a:r>
            <a:endParaRPr sz="1400">
              <a:latin typeface="Segoe UI"/>
              <a:cs typeface="Segoe UI"/>
            </a:endParaRPr>
          </a:p>
        </p:txBody>
      </p:sp>
      <p:sp>
        <p:nvSpPr>
          <p:cNvPr id="13" name="object 13"/>
          <p:cNvSpPr txBox="1"/>
          <p:nvPr/>
        </p:nvSpPr>
        <p:spPr>
          <a:xfrm>
            <a:off x="414629" y="1418996"/>
            <a:ext cx="9802495" cy="946785"/>
          </a:xfrm>
          <a:prstGeom prst="rect">
            <a:avLst/>
          </a:prstGeom>
        </p:spPr>
        <p:txBody>
          <a:bodyPr vert="horz" wrap="square" lIns="0" tIns="12700" rIns="0" bIns="0" rtlCol="0">
            <a:spAutoFit/>
          </a:bodyPr>
          <a:lstStyle/>
          <a:p>
            <a:pPr marL="12700" marR="5080">
              <a:lnSpc>
                <a:spcPct val="107900"/>
              </a:lnSpc>
              <a:spcBef>
                <a:spcPts val="100"/>
              </a:spcBef>
            </a:pPr>
            <a:r>
              <a:rPr sz="2800" spc="-5" dirty="0">
                <a:solidFill>
                  <a:srgbClr val="FFFFFF"/>
                </a:solidFill>
                <a:latin typeface="Segoe UI"/>
                <a:cs typeface="Segoe UI"/>
              </a:rPr>
              <a:t>A fully-managed cloud </a:t>
            </a:r>
            <a:r>
              <a:rPr sz="2800" spc="10" dirty="0">
                <a:solidFill>
                  <a:srgbClr val="FFFFFF"/>
                </a:solidFill>
                <a:latin typeface="Segoe UI"/>
                <a:cs typeface="Segoe UI"/>
              </a:rPr>
              <a:t>service </a:t>
            </a:r>
            <a:r>
              <a:rPr sz="2800" spc="-5" dirty="0">
                <a:solidFill>
                  <a:srgbClr val="FFFFFF"/>
                </a:solidFill>
                <a:latin typeface="Segoe UI"/>
                <a:cs typeface="Segoe UI"/>
              </a:rPr>
              <a:t>that enables you </a:t>
            </a:r>
            <a:r>
              <a:rPr sz="2800" spc="-15" dirty="0">
                <a:solidFill>
                  <a:srgbClr val="FFFFFF"/>
                </a:solidFill>
                <a:latin typeface="Segoe UI"/>
                <a:cs typeface="Segoe UI"/>
              </a:rPr>
              <a:t>to </a:t>
            </a:r>
            <a:r>
              <a:rPr sz="2800" spc="-5" dirty="0">
                <a:solidFill>
                  <a:srgbClr val="FFFFFF"/>
                </a:solidFill>
                <a:latin typeface="Segoe UI"/>
                <a:cs typeface="Segoe UI"/>
              </a:rPr>
              <a:t>easily build,  deploy and </a:t>
            </a:r>
            <a:r>
              <a:rPr sz="2800" spc="-15" dirty="0">
                <a:solidFill>
                  <a:srgbClr val="FFFFFF"/>
                </a:solidFill>
                <a:latin typeface="Segoe UI"/>
                <a:cs typeface="Segoe UI"/>
              </a:rPr>
              <a:t>share </a:t>
            </a:r>
            <a:r>
              <a:rPr sz="2800" spc="-10" dirty="0">
                <a:solidFill>
                  <a:srgbClr val="FFFFFF"/>
                </a:solidFill>
                <a:latin typeface="Segoe UI"/>
                <a:cs typeface="Segoe UI"/>
              </a:rPr>
              <a:t>predictive </a:t>
            </a:r>
            <a:r>
              <a:rPr sz="2800" dirty="0">
                <a:solidFill>
                  <a:srgbClr val="FFFFFF"/>
                </a:solidFill>
                <a:latin typeface="Segoe UI"/>
                <a:cs typeface="Segoe UI"/>
              </a:rPr>
              <a:t>analytics</a:t>
            </a:r>
            <a:r>
              <a:rPr sz="2800" spc="-10" dirty="0">
                <a:solidFill>
                  <a:srgbClr val="FFFFFF"/>
                </a:solidFill>
                <a:latin typeface="Segoe UI"/>
                <a:cs typeface="Segoe UI"/>
              </a:rPr>
              <a:t> solutions</a:t>
            </a:r>
            <a:endParaRPr sz="2800">
              <a:latin typeface="Segoe UI"/>
              <a:cs typeface="Segoe UI"/>
            </a:endParaRPr>
          </a:p>
        </p:txBody>
      </p:sp>
      <p:sp>
        <p:nvSpPr>
          <p:cNvPr id="14" name="object 14"/>
          <p:cNvSpPr/>
          <p:nvPr/>
        </p:nvSpPr>
        <p:spPr>
          <a:xfrm>
            <a:off x="459486" y="3492753"/>
            <a:ext cx="589915" cy="574040"/>
          </a:xfrm>
          <a:custGeom>
            <a:avLst/>
            <a:gdLst/>
            <a:ahLst/>
            <a:cxnLst/>
            <a:rect l="l" t="t" r="r" b="b"/>
            <a:pathLst>
              <a:path w="589915" h="574039">
                <a:moveTo>
                  <a:pt x="589788" y="0"/>
                </a:moveTo>
                <a:lnTo>
                  <a:pt x="573239" y="94198"/>
                </a:lnTo>
                <a:lnTo>
                  <a:pt x="546639" y="167703"/>
                </a:lnTo>
                <a:lnTo>
                  <a:pt x="521925" y="215491"/>
                </a:lnTo>
                <a:lnTo>
                  <a:pt x="506139" y="237349"/>
                </a:lnTo>
                <a:lnTo>
                  <a:pt x="471870" y="271033"/>
                </a:lnTo>
                <a:lnTo>
                  <a:pt x="378852" y="362463"/>
                </a:lnTo>
                <a:lnTo>
                  <a:pt x="197713" y="540512"/>
                </a:lnTo>
                <a:lnTo>
                  <a:pt x="195933" y="541035"/>
                </a:lnTo>
                <a:lnTo>
                  <a:pt x="183472" y="544703"/>
                </a:lnTo>
                <a:lnTo>
                  <a:pt x="149648" y="554656"/>
                </a:lnTo>
                <a:lnTo>
                  <a:pt x="83781" y="574040"/>
                </a:lnTo>
                <a:lnTo>
                  <a:pt x="82472" y="572706"/>
                </a:lnTo>
                <a:lnTo>
                  <a:pt x="73309" y="563372"/>
                </a:lnTo>
                <a:lnTo>
                  <a:pt x="48436" y="538035"/>
                </a:lnTo>
                <a:lnTo>
                  <a:pt x="0" y="488696"/>
                </a:lnTo>
                <a:lnTo>
                  <a:pt x="785" y="486918"/>
                </a:lnTo>
                <a:lnTo>
                  <a:pt x="6283" y="474472"/>
                </a:lnTo>
                <a:lnTo>
                  <a:pt x="21206" y="440690"/>
                </a:lnTo>
                <a:lnTo>
                  <a:pt x="50266" y="374904"/>
                </a:lnTo>
                <a:lnTo>
                  <a:pt x="82834" y="342608"/>
                </a:lnTo>
                <a:lnTo>
                  <a:pt x="161270" y="264652"/>
                </a:lnTo>
                <a:lnTo>
                  <a:pt x="256670" y="169431"/>
                </a:lnTo>
                <a:lnTo>
                  <a:pt x="340131" y="85344"/>
                </a:lnTo>
                <a:lnTo>
                  <a:pt x="417309" y="33861"/>
                </a:lnTo>
                <a:lnTo>
                  <a:pt x="498887" y="8763"/>
                </a:lnTo>
                <a:lnTo>
                  <a:pt x="563502" y="619"/>
                </a:lnTo>
                <a:lnTo>
                  <a:pt x="589788" y="0"/>
                </a:lnTo>
                <a:close/>
              </a:path>
            </a:pathLst>
          </a:custGeom>
          <a:ln w="19812">
            <a:solidFill>
              <a:srgbClr val="000000"/>
            </a:solidFill>
          </a:ln>
        </p:spPr>
        <p:txBody>
          <a:bodyPr wrap="square" lIns="0" tIns="0" rIns="0" bIns="0" rtlCol="0"/>
          <a:lstStyle/>
          <a:p>
            <a:endParaRPr/>
          </a:p>
        </p:txBody>
      </p:sp>
      <p:sp>
        <p:nvSpPr>
          <p:cNvPr id="15" name="object 15"/>
          <p:cNvSpPr/>
          <p:nvPr/>
        </p:nvSpPr>
        <p:spPr>
          <a:xfrm>
            <a:off x="799617" y="3579748"/>
            <a:ext cx="164465" cy="152400"/>
          </a:xfrm>
          <a:custGeom>
            <a:avLst/>
            <a:gdLst/>
            <a:ahLst/>
            <a:cxnLst/>
            <a:rect l="l" t="t" r="r" b="b"/>
            <a:pathLst>
              <a:path w="164465" h="152400">
                <a:moveTo>
                  <a:pt x="0" y="0"/>
                </a:moveTo>
                <a:lnTo>
                  <a:pt x="94927" y="88032"/>
                </a:lnTo>
                <a:lnTo>
                  <a:pt x="143673" y="133238"/>
                </a:lnTo>
                <a:lnTo>
                  <a:pt x="161632" y="149893"/>
                </a:lnTo>
                <a:lnTo>
                  <a:pt x="164198" y="152273"/>
                </a:lnTo>
              </a:path>
            </a:pathLst>
          </a:custGeom>
          <a:ln w="19811">
            <a:solidFill>
              <a:srgbClr val="000000"/>
            </a:solidFill>
          </a:ln>
        </p:spPr>
        <p:txBody>
          <a:bodyPr wrap="square" lIns="0" tIns="0" rIns="0" bIns="0" rtlCol="0"/>
          <a:lstStyle/>
          <a:p>
            <a:endParaRPr/>
          </a:p>
        </p:txBody>
      </p:sp>
      <p:sp>
        <p:nvSpPr>
          <p:cNvPr id="16" name="object 16"/>
          <p:cNvSpPr/>
          <p:nvPr/>
        </p:nvSpPr>
        <p:spPr>
          <a:xfrm>
            <a:off x="459486" y="3676777"/>
            <a:ext cx="241300" cy="191135"/>
          </a:xfrm>
          <a:custGeom>
            <a:avLst/>
            <a:gdLst/>
            <a:ahLst/>
            <a:cxnLst/>
            <a:rect l="l" t="t" r="r" b="b"/>
            <a:pathLst>
              <a:path w="241300" h="191135">
                <a:moveTo>
                  <a:pt x="241274" y="0"/>
                </a:moveTo>
                <a:lnTo>
                  <a:pt x="101787" y="0"/>
                </a:lnTo>
                <a:lnTo>
                  <a:pt x="30159" y="0"/>
                </a:lnTo>
                <a:lnTo>
                  <a:pt x="3769" y="0"/>
                </a:lnTo>
                <a:lnTo>
                  <a:pt x="0" y="0"/>
                </a:lnTo>
                <a:lnTo>
                  <a:pt x="0" y="81278"/>
                </a:lnTo>
                <a:lnTo>
                  <a:pt x="0" y="123015"/>
                </a:lnTo>
                <a:lnTo>
                  <a:pt x="0" y="138392"/>
                </a:lnTo>
                <a:lnTo>
                  <a:pt x="0" y="140589"/>
                </a:lnTo>
                <a:lnTo>
                  <a:pt x="29060" y="169664"/>
                </a:lnTo>
                <a:lnTo>
                  <a:pt x="43983" y="184594"/>
                </a:lnTo>
                <a:lnTo>
                  <a:pt x="49481" y="190095"/>
                </a:lnTo>
                <a:lnTo>
                  <a:pt x="50266" y="190881"/>
                </a:lnTo>
              </a:path>
            </a:pathLst>
          </a:custGeom>
          <a:ln w="19812">
            <a:solidFill>
              <a:srgbClr val="000000"/>
            </a:solidFill>
          </a:ln>
        </p:spPr>
        <p:txBody>
          <a:bodyPr wrap="square" lIns="0" tIns="0" rIns="0" bIns="0" rtlCol="0"/>
          <a:lstStyle/>
          <a:p>
            <a:endParaRPr/>
          </a:p>
        </p:txBody>
      </p:sp>
      <p:sp>
        <p:nvSpPr>
          <p:cNvPr id="17" name="object 17"/>
          <p:cNvSpPr/>
          <p:nvPr/>
        </p:nvSpPr>
        <p:spPr>
          <a:xfrm>
            <a:off x="509752" y="3845814"/>
            <a:ext cx="338455" cy="220979"/>
          </a:xfrm>
          <a:custGeom>
            <a:avLst/>
            <a:gdLst/>
            <a:ahLst/>
            <a:cxnLst/>
            <a:rect l="l" t="t" r="r" b="b"/>
            <a:pathLst>
              <a:path w="338455" h="220979">
                <a:moveTo>
                  <a:pt x="0" y="21843"/>
                </a:moveTo>
                <a:lnTo>
                  <a:pt x="87181" y="115677"/>
                </a:lnTo>
                <a:lnTo>
                  <a:pt x="131949" y="163861"/>
                </a:lnTo>
                <a:lnTo>
                  <a:pt x="148443" y="181613"/>
                </a:lnTo>
                <a:lnTo>
                  <a:pt x="150799" y="184150"/>
                </a:lnTo>
                <a:lnTo>
                  <a:pt x="171137" y="205442"/>
                </a:lnTo>
                <a:lnTo>
                  <a:pt x="181581" y="216376"/>
                </a:lnTo>
                <a:lnTo>
                  <a:pt x="185429" y="220404"/>
                </a:lnTo>
                <a:lnTo>
                  <a:pt x="185978" y="220980"/>
                </a:lnTo>
                <a:lnTo>
                  <a:pt x="274129" y="220980"/>
                </a:lnTo>
                <a:lnTo>
                  <a:pt x="319395" y="220980"/>
                </a:lnTo>
                <a:lnTo>
                  <a:pt x="336072" y="220980"/>
                </a:lnTo>
                <a:lnTo>
                  <a:pt x="338455" y="220980"/>
                </a:lnTo>
                <a:lnTo>
                  <a:pt x="338455" y="93225"/>
                </a:lnTo>
                <a:lnTo>
                  <a:pt x="338455" y="27622"/>
                </a:lnTo>
                <a:lnTo>
                  <a:pt x="338455" y="3452"/>
                </a:lnTo>
                <a:lnTo>
                  <a:pt x="338455" y="0"/>
                </a:lnTo>
              </a:path>
            </a:pathLst>
          </a:custGeom>
          <a:ln w="19812">
            <a:solidFill>
              <a:srgbClr val="000000"/>
            </a:solidFill>
          </a:ln>
        </p:spPr>
        <p:txBody>
          <a:bodyPr wrap="square" lIns="0" tIns="0" rIns="0" bIns="0" rtlCol="0"/>
          <a:lstStyle/>
          <a:p>
            <a:endParaRPr/>
          </a:p>
        </p:txBody>
      </p:sp>
      <p:sp>
        <p:nvSpPr>
          <p:cNvPr id="18" name="object 18"/>
          <p:cNvSpPr/>
          <p:nvPr/>
        </p:nvSpPr>
        <p:spPr>
          <a:xfrm>
            <a:off x="744473" y="3713734"/>
            <a:ext cx="78460" cy="80137"/>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3888485" y="3853307"/>
            <a:ext cx="341630" cy="116205"/>
          </a:xfrm>
          <a:custGeom>
            <a:avLst/>
            <a:gdLst/>
            <a:ahLst/>
            <a:cxnLst/>
            <a:rect l="l" t="t" r="r" b="b"/>
            <a:pathLst>
              <a:path w="341629" h="116204">
                <a:moveTo>
                  <a:pt x="341375" y="114808"/>
                </a:moveTo>
                <a:lnTo>
                  <a:pt x="276466" y="116188"/>
                </a:lnTo>
                <a:lnTo>
                  <a:pt x="219366" y="111513"/>
                </a:lnTo>
                <a:lnTo>
                  <a:pt x="169347" y="101565"/>
                </a:lnTo>
                <a:lnTo>
                  <a:pt x="125682" y="87122"/>
                </a:lnTo>
                <a:lnTo>
                  <a:pt x="87642" y="68963"/>
                </a:lnTo>
                <a:lnTo>
                  <a:pt x="54500" y="47871"/>
                </a:lnTo>
                <a:lnTo>
                  <a:pt x="25529" y="24623"/>
                </a:lnTo>
                <a:lnTo>
                  <a:pt x="0" y="0"/>
                </a:lnTo>
              </a:path>
            </a:pathLst>
          </a:custGeom>
          <a:ln w="19811">
            <a:solidFill>
              <a:srgbClr val="000000"/>
            </a:solidFill>
          </a:ln>
        </p:spPr>
        <p:txBody>
          <a:bodyPr wrap="square" lIns="0" tIns="0" rIns="0" bIns="0" rtlCol="0"/>
          <a:lstStyle/>
          <a:p>
            <a:endParaRPr/>
          </a:p>
        </p:txBody>
      </p:sp>
      <p:sp>
        <p:nvSpPr>
          <p:cNvPr id="20" name="object 20"/>
          <p:cNvSpPr/>
          <p:nvPr/>
        </p:nvSpPr>
        <p:spPr>
          <a:xfrm>
            <a:off x="3512058" y="3636136"/>
            <a:ext cx="279400" cy="113030"/>
          </a:xfrm>
          <a:custGeom>
            <a:avLst/>
            <a:gdLst/>
            <a:ahLst/>
            <a:cxnLst/>
            <a:rect l="l" t="t" r="r" b="b"/>
            <a:pathLst>
              <a:path w="279400" h="113029">
                <a:moveTo>
                  <a:pt x="279272" y="112775"/>
                </a:moveTo>
                <a:lnTo>
                  <a:pt x="182379" y="47577"/>
                </a:lnTo>
                <a:lnTo>
                  <a:pt x="92297" y="14097"/>
                </a:lnTo>
                <a:lnTo>
                  <a:pt x="25884" y="1762"/>
                </a:lnTo>
                <a:lnTo>
                  <a:pt x="0" y="0"/>
                </a:lnTo>
              </a:path>
            </a:pathLst>
          </a:custGeom>
          <a:ln w="19812">
            <a:solidFill>
              <a:srgbClr val="000000"/>
            </a:solidFill>
          </a:ln>
        </p:spPr>
        <p:txBody>
          <a:bodyPr wrap="square" lIns="0" tIns="0" rIns="0" bIns="0" rtlCol="0"/>
          <a:lstStyle/>
          <a:p>
            <a:endParaRPr/>
          </a:p>
        </p:txBody>
      </p:sp>
      <p:sp>
        <p:nvSpPr>
          <p:cNvPr id="21" name="object 21"/>
          <p:cNvSpPr/>
          <p:nvPr/>
        </p:nvSpPr>
        <p:spPr>
          <a:xfrm>
            <a:off x="3512058" y="3637513"/>
            <a:ext cx="718185" cy="332740"/>
          </a:xfrm>
          <a:custGeom>
            <a:avLst/>
            <a:gdLst/>
            <a:ahLst/>
            <a:cxnLst/>
            <a:rect l="l" t="t" r="r" b="b"/>
            <a:pathLst>
              <a:path w="718185" h="332739">
                <a:moveTo>
                  <a:pt x="717803" y="655"/>
                </a:moveTo>
                <a:lnTo>
                  <a:pt x="643927" y="0"/>
                </a:lnTo>
                <a:lnTo>
                  <a:pt x="580164" y="6990"/>
                </a:lnTo>
                <a:lnTo>
                  <a:pt x="525441" y="20458"/>
                </a:lnTo>
                <a:lnTo>
                  <a:pt x="478686" y="39235"/>
                </a:lnTo>
                <a:lnTo>
                  <a:pt x="438827" y="62152"/>
                </a:lnTo>
                <a:lnTo>
                  <a:pt x="404791" y="88041"/>
                </a:lnTo>
                <a:lnTo>
                  <a:pt x="375506" y="115733"/>
                </a:lnTo>
                <a:lnTo>
                  <a:pt x="349899" y="144059"/>
                </a:lnTo>
                <a:lnTo>
                  <a:pt x="326897" y="171851"/>
                </a:lnTo>
                <a:lnTo>
                  <a:pt x="219938" y="264803"/>
                </a:lnTo>
                <a:lnTo>
                  <a:pt x="113776" y="312535"/>
                </a:lnTo>
                <a:lnTo>
                  <a:pt x="32450" y="330121"/>
                </a:lnTo>
                <a:lnTo>
                  <a:pt x="0" y="332633"/>
                </a:lnTo>
              </a:path>
            </a:pathLst>
          </a:custGeom>
          <a:ln w="19812">
            <a:solidFill>
              <a:srgbClr val="000000"/>
            </a:solidFill>
          </a:ln>
        </p:spPr>
        <p:txBody>
          <a:bodyPr wrap="square" lIns="0" tIns="0" rIns="0" bIns="0" rtlCol="0"/>
          <a:lstStyle/>
          <a:p>
            <a:endParaRPr/>
          </a:p>
        </p:txBody>
      </p:sp>
      <p:sp>
        <p:nvSpPr>
          <p:cNvPr id="22" name="object 22"/>
          <p:cNvSpPr/>
          <p:nvPr/>
        </p:nvSpPr>
        <p:spPr>
          <a:xfrm>
            <a:off x="4120641" y="3528059"/>
            <a:ext cx="119125" cy="218185"/>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4120641" y="3858005"/>
            <a:ext cx="119125" cy="220218"/>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6680072" y="3557778"/>
            <a:ext cx="159385" cy="159385"/>
          </a:xfrm>
          <a:custGeom>
            <a:avLst/>
            <a:gdLst/>
            <a:ahLst/>
            <a:cxnLst/>
            <a:rect l="l" t="t" r="r" b="b"/>
            <a:pathLst>
              <a:path w="159384" h="159385">
                <a:moveTo>
                  <a:pt x="0" y="0"/>
                </a:moveTo>
                <a:lnTo>
                  <a:pt x="158876" y="0"/>
                </a:lnTo>
                <a:lnTo>
                  <a:pt x="158876" y="159131"/>
                </a:lnTo>
              </a:path>
            </a:pathLst>
          </a:custGeom>
          <a:ln w="19812">
            <a:solidFill>
              <a:srgbClr val="000000"/>
            </a:solidFill>
          </a:ln>
        </p:spPr>
        <p:txBody>
          <a:bodyPr wrap="square" lIns="0" tIns="0" rIns="0" bIns="0" rtlCol="0"/>
          <a:lstStyle/>
          <a:p>
            <a:endParaRPr/>
          </a:p>
        </p:txBody>
      </p:sp>
      <p:sp>
        <p:nvSpPr>
          <p:cNvPr id="25" name="object 25"/>
          <p:cNvSpPr/>
          <p:nvPr/>
        </p:nvSpPr>
        <p:spPr>
          <a:xfrm>
            <a:off x="6605523" y="3557778"/>
            <a:ext cx="233679" cy="234315"/>
          </a:xfrm>
          <a:custGeom>
            <a:avLst/>
            <a:gdLst/>
            <a:ahLst/>
            <a:cxnLst/>
            <a:rect l="l" t="t" r="r" b="b"/>
            <a:pathLst>
              <a:path w="233679" h="234314">
                <a:moveTo>
                  <a:pt x="233425" y="0"/>
                </a:moveTo>
                <a:lnTo>
                  <a:pt x="0" y="233934"/>
                </a:lnTo>
              </a:path>
            </a:pathLst>
          </a:custGeom>
          <a:ln w="19812">
            <a:solidFill>
              <a:srgbClr val="000000"/>
            </a:solidFill>
          </a:ln>
        </p:spPr>
        <p:txBody>
          <a:bodyPr wrap="square" lIns="0" tIns="0" rIns="0" bIns="0" rtlCol="0"/>
          <a:lstStyle/>
          <a:p>
            <a:endParaRPr/>
          </a:p>
        </p:txBody>
      </p:sp>
      <p:sp>
        <p:nvSpPr>
          <p:cNvPr id="26" name="object 26"/>
          <p:cNvSpPr/>
          <p:nvPr/>
        </p:nvSpPr>
        <p:spPr>
          <a:xfrm>
            <a:off x="6249161" y="3557778"/>
            <a:ext cx="589915" cy="500380"/>
          </a:xfrm>
          <a:custGeom>
            <a:avLst/>
            <a:gdLst/>
            <a:ahLst/>
            <a:cxnLst/>
            <a:rect l="l" t="t" r="r" b="b"/>
            <a:pathLst>
              <a:path w="589915" h="500379">
                <a:moveTo>
                  <a:pt x="385571" y="0"/>
                </a:moveTo>
                <a:lnTo>
                  <a:pt x="0" y="0"/>
                </a:lnTo>
                <a:lnTo>
                  <a:pt x="0" y="499872"/>
                </a:lnTo>
                <a:lnTo>
                  <a:pt x="589788" y="499872"/>
                </a:lnTo>
                <a:lnTo>
                  <a:pt x="589788" y="204597"/>
                </a:lnTo>
              </a:path>
            </a:pathLst>
          </a:custGeom>
          <a:ln w="19812">
            <a:solidFill>
              <a:srgbClr val="000000"/>
            </a:solidFill>
          </a:ln>
        </p:spPr>
        <p:txBody>
          <a:bodyPr wrap="square" lIns="0" tIns="0" rIns="0" bIns="0" rtlCol="0"/>
          <a:lstStyle/>
          <a:p>
            <a:endParaRPr/>
          </a:p>
        </p:txBody>
      </p:sp>
      <p:sp>
        <p:nvSpPr>
          <p:cNvPr id="27" name="object 27"/>
          <p:cNvSpPr/>
          <p:nvPr/>
        </p:nvSpPr>
        <p:spPr>
          <a:xfrm>
            <a:off x="6249161" y="3875785"/>
            <a:ext cx="272415" cy="182245"/>
          </a:xfrm>
          <a:custGeom>
            <a:avLst/>
            <a:gdLst/>
            <a:ahLst/>
            <a:cxnLst/>
            <a:rect l="l" t="t" r="r" b="b"/>
            <a:pathLst>
              <a:path w="272415" h="182245">
                <a:moveTo>
                  <a:pt x="272288" y="181863"/>
                </a:moveTo>
                <a:lnTo>
                  <a:pt x="272288" y="0"/>
                </a:lnTo>
                <a:lnTo>
                  <a:pt x="0" y="0"/>
                </a:lnTo>
              </a:path>
            </a:pathLst>
          </a:custGeom>
          <a:ln w="19812">
            <a:solidFill>
              <a:srgbClr val="000000"/>
            </a:solidFill>
          </a:ln>
        </p:spPr>
        <p:txBody>
          <a:bodyPr wrap="square" lIns="0" tIns="0" rIns="0" bIns="0" rtlCol="0"/>
          <a:lstStyle/>
          <a:p>
            <a:endParaRPr/>
          </a:p>
        </p:txBody>
      </p:sp>
      <p:sp>
        <p:nvSpPr>
          <p:cNvPr id="28" name="object 28"/>
          <p:cNvSpPr/>
          <p:nvPr/>
        </p:nvSpPr>
        <p:spPr>
          <a:xfrm>
            <a:off x="9752456" y="3461765"/>
            <a:ext cx="586105" cy="448945"/>
          </a:xfrm>
          <a:custGeom>
            <a:avLst/>
            <a:gdLst/>
            <a:ahLst/>
            <a:cxnLst/>
            <a:rect l="l" t="t" r="r" b="b"/>
            <a:pathLst>
              <a:path w="586104" h="448945">
                <a:moveTo>
                  <a:pt x="0" y="448691"/>
                </a:moveTo>
                <a:lnTo>
                  <a:pt x="7302" y="385492"/>
                </a:lnTo>
                <a:lnTo>
                  <a:pt x="26416" y="324866"/>
                </a:lnTo>
                <a:lnTo>
                  <a:pt x="57245" y="267747"/>
                </a:lnTo>
                <a:lnTo>
                  <a:pt x="98551" y="217678"/>
                </a:lnTo>
                <a:lnTo>
                  <a:pt x="148621" y="176387"/>
                </a:lnTo>
                <a:lnTo>
                  <a:pt x="205740" y="145669"/>
                </a:lnTo>
                <a:lnTo>
                  <a:pt x="269763" y="125777"/>
                </a:lnTo>
                <a:lnTo>
                  <a:pt x="336931" y="119125"/>
                </a:lnTo>
                <a:lnTo>
                  <a:pt x="351762" y="119125"/>
                </a:lnTo>
                <a:lnTo>
                  <a:pt x="359378" y="119125"/>
                </a:lnTo>
                <a:lnTo>
                  <a:pt x="362184" y="119125"/>
                </a:lnTo>
                <a:lnTo>
                  <a:pt x="362585" y="119125"/>
                </a:lnTo>
                <a:lnTo>
                  <a:pt x="362585" y="50256"/>
                </a:lnTo>
                <a:lnTo>
                  <a:pt x="362585" y="14890"/>
                </a:lnTo>
                <a:lnTo>
                  <a:pt x="362585" y="1861"/>
                </a:lnTo>
                <a:lnTo>
                  <a:pt x="362585" y="0"/>
                </a:lnTo>
                <a:lnTo>
                  <a:pt x="491513" y="128855"/>
                </a:lnTo>
                <a:lnTo>
                  <a:pt x="557720" y="195024"/>
                </a:lnTo>
                <a:lnTo>
                  <a:pt x="582112" y="219402"/>
                </a:lnTo>
                <a:lnTo>
                  <a:pt x="585597" y="222885"/>
                </a:lnTo>
                <a:lnTo>
                  <a:pt x="456668" y="351740"/>
                </a:lnTo>
                <a:lnTo>
                  <a:pt x="390461" y="417909"/>
                </a:lnTo>
                <a:lnTo>
                  <a:pt x="366069" y="442287"/>
                </a:lnTo>
                <a:lnTo>
                  <a:pt x="362585" y="445770"/>
                </a:lnTo>
                <a:lnTo>
                  <a:pt x="362585" y="376900"/>
                </a:lnTo>
                <a:lnTo>
                  <a:pt x="362585" y="341534"/>
                </a:lnTo>
                <a:lnTo>
                  <a:pt x="362585" y="328505"/>
                </a:lnTo>
                <a:lnTo>
                  <a:pt x="362585" y="326644"/>
                </a:lnTo>
                <a:lnTo>
                  <a:pt x="347753" y="326644"/>
                </a:lnTo>
                <a:lnTo>
                  <a:pt x="340137" y="326644"/>
                </a:lnTo>
                <a:lnTo>
                  <a:pt x="337331" y="326644"/>
                </a:lnTo>
                <a:lnTo>
                  <a:pt x="336931" y="326644"/>
                </a:lnTo>
                <a:lnTo>
                  <a:pt x="284157" y="329252"/>
                </a:lnTo>
                <a:lnTo>
                  <a:pt x="232478" y="336999"/>
                </a:lnTo>
                <a:lnTo>
                  <a:pt x="182166" y="349767"/>
                </a:lnTo>
                <a:lnTo>
                  <a:pt x="133491" y="367438"/>
                </a:lnTo>
                <a:lnTo>
                  <a:pt x="86724" y="389894"/>
                </a:lnTo>
                <a:lnTo>
                  <a:pt x="42136" y="417017"/>
                </a:lnTo>
                <a:lnTo>
                  <a:pt x="0" y="448691"/>
                </a:lnTo>
                <a:close/>
              </a:path>
            </a:pathLst>
          </a:custGeom>
          <a:ln w="19812">
            <a:solidFill>
              <a:srgbClr val="000000"/>
            </a:solidFill>
          </a:ln>
        </p:spPr>
        <p:txBody>
          <a:bodyPr wrap="square" lIns="0" tIns="0" rIns="0" bIns="0" rtlCol="0"/>
          <a:lstStyle/>
          <a:p>
            <a:endParaRPr/>
          </a:p>
        </p:txBody>
      </p:sp>
      <p:sp>
        <p:nvSpPr>
          <p:cNvPr id="29" name="object 29"/>
          <p:cNvSpPr/>
          <p:nvPr/>
        </p:nvSpPr>
        <p:spPr>
          <a:xfrm>
            <a:off x="9597390" y="3632708"/>
            <a:ext cx="569595" cy="466090"/>
          </a:xfrm>
          <a:custGeom>
            <a:avLst/>
            <a:gdLst/>
            <a:ahLst/>
            <a:cxnLst/>
            <a:rect l="l" t="t" r="r" b="b"/>
            <a:pathLst>
              <a:path w="569595" h="466089">
                <a:moveTo>
                  <a:pt x="0" y="0"/>
                </a:moveTo>
                <a:lnTo>
                  <a:pt x="0" y="269458"/>
                </a:lnTo>
                <a:lnTo>
                  <a:pt x="0" y="407828"/>
                </a:lnTo>
                <a:lnTo>
                  <a:pt x="0" y="458807"/>
                </a:lnTo>
                <a:lnTo>
                  <a:pt x="0" y="466090"/>
                </a:lnTo>
                <a:lnTo>
                  <a:pt x="329223" y="466090"/>
                </a:lnTo>
                <a:lnTo>
                  <a:pt x="498284" y="466090"/>
                </a:lnTo>
                <a:lnTo>
                  <a:pt x="560570" y="466090"/>
                </a:lnTo>
                <a:lnTo>
                  <a:pt x="569467" y="466090"/>
                </a:lnTo>
                <a:lnTo>
                  <a:pt x="569467" y="427396"/>
                </a:lnTo>
                <a:lnTo>
                  <a:pt x="569467" y="407527"/>
                </a:lnTo>
                <a:lnTo>
                  <a:pt x="569467" y="400206"/>
                </a:lnTo>
                <a:lnTo>
                  <a:pt x="569467" y="399161"/>
                </a:lnTo>
              </a:path>
            </a:pathLst>
          </a:custGeom>
          <a:ln w="19812">
            <a:solidFill>
              <a:srgbClr val="000000"/>
            </a:solidFill>
          </a:ln>
        </p:spPr>
        <p:txBody>
          <a:bodyPr wrap="square" lIns="0" tIns="0" rIns="0" bIns="0" rtlCol="0"/>
          <a:lstStyle/>
          <a:p>
            <a:endParaRPr/>
          </a:p>
        </p:txBody>
      </p:sp>
      <p:sp>
        <p:nvSpPr>
          <p:cNvPr id="30" name="object 30"/>
          <p:cNvSpPr/>
          <p:nvPr/>
        </p:nvSpPr>
        <p:spPr>
          <a:xfrm>
            <a:off x="10469880" y="376427"/>
            <a:ext cx="687324" cy="687324"/>
          </a:xfrm>
          <a:prstGeom prst="rect">
            <a:avLst/>
          </a:prstGeom>
          <a:blipFill>
            <a:blip r:embed="rId9" cstate="print"/>
            <a:stretch>
              <a:fillRect/>
            </a:stretch>
          </a:blipFill>
        </p:spPr>
        <p:txBody>
          <a:bodyPr wrap="square" lIns="0" tIns="0" rIns="0" bIns="0" rtlCol="0"/>
          <a:lstStyle/>
          <a:p>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72584" y="1487424"/>
            <a:ext cx="7496556" cy="407212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69535" y="1484375"/>
            <a:ext cx="7503159" cy="4078604"/>
          </a:xfrm>
          <a:custGeom>
            <a:avLst/>
            <a:gdLst/>
            <a:ahLst/>
            <a:cxnLst/>
            <a:rect l="l" t="t" r="r" b="b"/>
            <a:pathLst>
              <a:path w="7503159" h="4078604">
                <a:moveTo>
                  <a:pt x="0" y="4078224"/>
                </a:moveTo>
                <a:lnTo>
                  <a:pt x="7502652" y="4078224"/>
                </a:lnTo>
                <a:lnTo>
                  <a:pt x="7502652" y="0"/>
                </a:lnTo>
                <a:lnTo>
                  <a:pt x="0" y="0"/>
                </a:lnTo>
                <a:lnTo>
                  <a:pt x="0" y="4078224"/>
                </a:lnTo>
                <a:close/>
              </a:path>
            </a:pathLst>
          </a:custGeom>
          <a:ln w="6096">
            <a:solidFill>
              <a:srgbClr val="BCBCBC"/>
            </a:solidFill>
          </a:ln>
        </p:spPr>
        <p:txBody>
          <a:bodyPr wrap="square" lIns="0" tIns="0" rIns="0" bIns="0" rtlCol="0"/>
          <a:lstStyle/>
          <a:p>
            <a:endParaRPr/>
          </a:p>
        </p:txBody>
      </p:sp>
      <p:sp>
        <p:nvSpPr>
          <p:cNvPr id="4" name="object 4"/>
          <p:cNvSpPr txBox="1">
            <a:spLocks noGrp="1"/>
          </p:cNvSpPr>
          <p:nvPr>
            <p:ph type="title"/>
          </p:nvPr>
        </p:nvSpPr>
        <p:spPr>
          <a:xfrm>
            <a:off x="504850" y="395427"/>
            <a:ext cx="8414385" cy="574675"/>
          </a:xfrm>
          <a:prstGeom prst="rect">
            <a:avLst/>
          </a:prstGeom>
        </p:spPr>
        <p:txBody>
          <a:bodyPr vert="horz" wrap="square" lIns="0" tIns="12700" rIns="0" bIns="0" rtlCol="0">
            <a:spAutoFit/>
          </a:bodyPr>
          <a:lstStyle/>
          <a:p>
            <a:pPr marL="12700">
              <a:lnSpc>
                <a:spcPct val="100000"/>
              </a:lnSpc>
              <a:spcBef>
                <a:spcPts val="100"/>
              </a:spcBef>
              <a:tabLst>
                <a:tab pos="1725930" algn="l"/>
                <a:tab pos="4110354" algn="l"/>
                <a:tab pos="6663690" algn="l"/>
              </a:tabLst>
            </a:pPr>
            <a:r>
              <a:rPr sz="3600" b="0" spc="405" dirty="0">
                <a:solidFill>
                  <a:srgbClr val="001F50"/>
                </a:solidFill>
                <a:latin typeface="Segoe UI Semilight"/>
                <a:cs typeface="Segoe UI Semilight"/>
              </a:rPr>
              <a:t>A</a:t>
            </a:r>
            <a:r>
              <a:rPr sz="3600" b="0" spc="295" dirty="0">
                <a:solidFill>
                  <a:srgbClr val="001F50"/>
                </a:solidFill>
                <a:latin typeface="Segoe UI Semilight"/>
                <a:cs typeface="Segoe UI Semilight"/>
              </a:rPr>
              <a:t>Z</a:t>
            </a:r>
            <a:r>
              <a:rPr sz="3600" b="0" spc="290" dirty="0">
                <a:solidFill>
                  <a:srgbClr val="001F50"/>
                </a:solidFill>
                <a:latin typeface="Segoe UI Semilight"/>
                <a:cs typeface="Segoe UI Semilight"/>
              </a:rPr>
              <a:t>U</a:t>
            </a:r>
            <a:r>
              <a:rPr sz="3600" b="0" spc="295" dirty="0">
                <a:solidFill>
                  <a:srgbClr val="001F50"/>
                </a:solidFill>
                <a:latin typeface="Segoe UI Semilight"/>
                <a:cs typeface="Segoe UI Semilight"/>
              </a:rPr>
              <a:t>R</a:t>
            </a:r>
            <a:r>
              <a:rPr sz="3600" b="0" dirty="0">
                <a:solidFill>
                  <a:srgbClr val="001F50"/>
                </a:solidFill>
                <a:latin typeface="Segoe UI Semilight"/>
                <a:cs typeface="Segoe UI Semilight"/>
              </a:rPr>
              <a:t>E	</a:t>
            </a:r>
            <a:r>
              <a:rPr sz="3600" b="0" spc="295" dirty="0">
                <a:solidFill>
                  <a:srgbClr val="001F50"/>
                </a:solidFill>
                <a:latin typeface="Segoe UI Semilight"/>
                <a:cs typeface="Segoe UI Semilight"/>
              </a:rPr>
              <a:t>M</a:t>
            </a:r>
            <a:r>
              <a:rPr sz="3600" b="0" spc="245" dirty="0">
                <a:solidFill>
                  <a:srgbClr val="001F50"/>
                </a:solidFill>
                <a:latin typeface="Segoe UI Semilight"/>
                <a:cs typeface="Segoe UI Semilight"/>
              </a:rPr>
              <a:t>A</a:t>
            </a:r>
            <a:r>
              <a:rPr sz="3600" b="0" spc="295" dirty="0">
                <a:solidFill>
                  <a:srgbClr val="001F50"/>
                </a:solidFill>
                <a:latin typeface="Segoe UI Semilight"/>
                <a:cs typeface="Segoe UI Semilight"/>
              </a:rPr>
              <a:t>C</a:t>
            </a:r>
            <a:r>
              <a:rPr sz="3600" b="0" spc="290" dirty="0">
                <a:solidFill>
                  <a:srgbClr val="001F50"/>
                </a:solidFill>
                <a:latin typeface="Segoe UI Semilight"/>
                <a:cs typeface="Segoe UI Semilight"/>
              </a:rPr>
              <a:t>H</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E	</a:t>
            </a:r>
            <a:r>
              <a:rPr sz="3600" b="0" spc="290" dirty="0">
                <a:solidFill>
                  <a:srgbClr val="001F50"/>
                </a:solidFill>
                <a:latin typeface="Segoe UI Semilight"/>
                <a:cs typeface="Segoe UI Semilight"/>
              </a:rPr>
              <a:t>L</a:t>
            </a:r>
            <a:r>
              <a:rPr sz="3600" b="0" spc="310" dirty="0">
                <a:solidFill>
                  <a:srgbClr val="001F50"/>
                </a:solidFill>
                <a:latin typeface="Segoe UI Semilight"/>
                <a:cs typeface="Segoe UI Semilight"/>
              </a:rPr>
              <a:t>E</a:t>
            </a:r>
            <a:r>
              <a:rPr sz="3600" b="0" spc="295" dirty="0">
                <a:solidFill>
                  <a:srgbClr val="001F50"/>
                </a:solidFill>
                <a:latin typeface="Segoe UI Semilight"/>
                <a:cs typeface="Segoe UI Semilight"/>
              </a:rPr>
              <a:t>AR</a:t>
            </a:r>
            <a:r>
              <a:rPr sz="3600" b="0" spc="300" dirty="0">
                <a:solidFill>
                  <a:srgbClr val="001F50"/>
                </a:solidFill>
                <a:latin typeface="Segoe UI Semilight"/>
                <a:cs typeface="Segoe UI Semilight"/>
              </a:rPr>
              <a:t>N</a:t>
            </a:r>
            <a:r>
              <a:rPr sz="3600" b="0" spc="295" dirty="0">
                <a:solidFill>
                  <a:srgbClr val="001F50"/>
                </a:solidFill>
                <a:latin typeface="Segoe UI Semilight"/>
                <a:cs typeface="Segoe UI Semilight"/>
              </a:rPr>
              <a:t>I</a:t>
            </a:r>
            <a:r>
              <a:rPr sz="3600" b="0" spc="300" dirty="0">
                <a:solidFill>
                  <a:srgbClr val="001F50"/>
                </a:solidFill>
                <a:latin typeface="Segoe UI Semilight"/>
                <a:cs typeface="Segoe UI Semilight"/>
              </a:rPr>
              <a:t>N</a:t>
            </a:r>
            <a:r>
              <a:rPr sz="3600" b="0" dirty="0">
                <a:solidFill>
                  <a:srgbClr val="001F50"/>
                </a:solidFill>
                <a:latin typeface="Segoe UI Semilight"/>
                <a:cs typeface="Segoe UI Semilight"/>
              </a:rPr>
              <a:t>G	</a:t>
            </a:r>
            <a:r>
              <a:rPr sz="3600" b="0" spc="290" dirty="0">
                <a:solidFill>
                  <a:srgbClr val="001F50"/>
                </a:solidFill>
                <a:latin typeface="Segoe UI Semilight"/>
                <a:cs typeface="Segoe UI Semilight"/>
              </a:rPr>
              <a:t>STUD</a:t>
            </a:r>
            <a:r>
              <a:rPr sz="3600" b="0" spc="295" dirty="0">
                <a:solidFill>
                  <a:srgbClr val="001F50"/>
                </a:solidFill>
                <a:latin typeface="Segoe UI Semilight"/>
                <a:cs typeface="Segoe UI Semilight"/>
              </a:rPr>
              <a:t>I</a:t>
            </a:r>
            <a:r>
              <a:rPr sz="3600" b="0" dirty="0">
                <a:solidFill>
                  <a:srgbClr val="001F50"/>
                </a:solidFill>
                <a:latin typeface="Segoe UI Semilight"/>
                <a:cs typeface="Segoe UI Semilight"/>
              </a:rPr>
              <a:t>O</a:t>
            </a:r>
            <a:endParaRPr sz="3600">
              <a:latin typeface="Segoe UI Semilight"/>
              <a:cs typeface="Segoe UI Semilight"/>
            </a:endParaRPr>
          </a:p>
        </p:txBody>
      </p:sp>
      <p:sp>
        <p:nvSpPr>
          <p:cNvPr id="5" name="object 5"/>
          <p:cNvSpPr/>
          <p:nvPr/>
        </p:nvSpPr>
        <p:spPr>
          <a:xfrm>
            <a:off x="4602479" y="2159507"/>
            <a:ext cx="0" cy="3137535"/>
          </a:xfrm>
          <a:custGeom>
            <a:avLst/>
            <a:gdLst/>
            <a:ahLst/>
            <a:cxnLst/>
            <a:rect l="l" t="t" r="r" b="b"/>
            <a:pathLst>
              <a:path h="3137535">
                <a:moveTo>
                  <a:pt x="0" y="0"/>
                </a:moveTo>
                <a:lnTo>
                  <a:pt x="0" y="3137027"/>
                </a:lnTo>
              </a:path>
            </a:pathLst>
          </a:custGeom>
          <a:ln w="9144">
            <a:solidFill>
              <a:srgbClr val="0078D6"/>
            </a:solidFill>
            <a:prstDash val="sysDash"/>
          </a:ln>
        </p:spPr>
        <p:txBody>
          <a:bodyPr wrap="square" lIns="0" tIns="0" rIns="0" bIns="0" rtlCol="0"/>
          <a:lstStyle/>
          <a:p>
            <a:endParaRPr/>
          </a:p>
        </p:txBody>
      </p:sp>
      <p:sp>
        <p:nvSpPr>
          <p:cNvPr id="6" name="object 6"/>
          <p:cNvSpPr txBox="1"/>
          <p:nvPr/>
        </p:nvSpPr>
        <p:spPr>
          <a:xfrm>
            <a:off x="287223" y="1612138"/>
            <a:ext cx="3989070" cy="3910329"/>
          </a:xfrm>
          <a:prstGeom prst="rect">
            <a:avLst/>
          </a:prstGeom>
        </p:spPr>
        <p:txBody>
          <a:bodyPr vert="horz" wrap="square" lIns="0" tIns="12065" rIns="0" bIns="0" rtlCol="0">
            <a:spAutoFit/>
          </a:bodyPr>
          <a:lstStyle/>
          <a:p>
            <a:pPr marL="12700" marR="43180">
              <a:lnSpc>
                <a:spcPct val="100499"/>
              </a:lnSpc>
              <a:spcBef>
                <a:spcPts val="95"/>
              </a:spcBef>
            </a:pPr>
            <a:r>
              <a:rPr sz="1950" b="0" dirty="0">
                <a:latin typeface="Segoe UI Semilight"/>
                <a:cs typeface="Segoe UI Semilight"/>
              </a:rPr>
              <a:t>Platform </a:t>
            </a:r>
            <a:r>
              <a:rPr sz="1950" b="0" spc="-5" dirty="0">
                <a:latin typeface="Segoe UI Semilight"/>
                <a:cs typeface="Segoe UI Semilight"/>
              </a:rPr>
              <a:t>for emerging </a:t>
            </a:r>
            <a:r>
              <a:rPr sz="1950" b="0" dirty="0">
                <a:latin typeface="Segoe UI Semilight"/>
                <a:cs typeface="Segoe UI Semilight"/>
              </a:rPr>
              <a:t>data </a:t>
            </a:r>
            <a:r>
              <a:rPr sz="1950" b="0" spc="-5" dirty="0">
                <a:latin typeface="Segoe UI Semilight"/>
                <a:cs typeface="Segoe UI Semilight"/>
              </a:rPr>
              <a:t>scientists  to graphically build </a:t>
            </a:r>
            <a:r>
              <a:rPr sz="1950" b="0" dirty="0">
                <a:latin typeface="Segoe UI Semilight"/>
                <a:cs typeface="Segoe UI Semilight"/>
              </a:rPr>
              <a:t>and deploy  experiments</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dirty="0">
                <a:latin typeface="Segoe UI Semilight"/>
                <a:cs typeface="Segoe UI Semilight"/>
              </a:rPr>
              <a:t>Rapid experiment</a:t>
            </a:r>
            <a:r>
              <a:rPr sz="1950" b="0" spc="5" dirty="0">
                <a:latin typeface="Segoe UI Semilight"/>
                <a:cs typeface="Segoe UI Semilight"/>
              </a:rPr>
              <a:t> </a:t>
            </a:r>
            <a:r>
              <a:rPr sz="1950" b="0" dirty="0">
                <a:latin typeface="Segoe UI Semilight"/>
                <a:cs typeface="Segoe UI Semilight"/>
              </a:rPr>
              <a:t>composition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&gt; </a:t>
            </a:r>
            <a:r>
              <a:rPr sz="1950" b="0" dirty="0">
                <a:latin typeface="Segoe UI Semilight"/>
                <a:cs typeface="Segoe UI Semilight"/>
              </a:rPr>
              <a:t>100 easily </a:t>
            </a:r>
            <a:r>
              <a:rPr sz="1950" b="0" spc="-5" dirty="0">
                <a:latin typeface="Segoe UI Semilight"/>
                <a:cs typeface="Segoe UI Semilight"/>
              </a:rPr>
              <a:t>configured</a:t>
            </a:r>
            <a:r>
              <a:rPr sz="1950" b="0" spc="25" dirty="0">
                <a:latin typeface="Segoe UI Semilight"/>
                <a:cs typeface="Segoe UI Semilight"/>
              </a:rPr>
              <a:t> </a:t>
            </a:r>
            <a:r>
              <a:rPr sz="1950" b="0" spc="-5" dirty="0">
                <a:latin typeface="Segoe UI Semilight"/>
                <a:cs typeface="Segoe UI Semilight"/>
              </a:rPr>
              <a:t>modules</a:t>
            </a:r>
            <a:endParaRPr sz="1950">
              <a:latin typeface="Segoe UI Semilight"/>
              <a:cs typeface="Segoe UI Semilight"/>
            </a:endParaRPr>
          </a:p>
          <a:p>
            <a:pPr marL="292735">
              <a:lnSpc>
                <a:spcPct val="100000"/>
              </a:lnSpc>
              <a:spcBef>
                <a:spcPts val="30"/>
              </a:spcBef>
            </a:pPr>
            <a:r>
              <a:rPr sz="1950" b="0" spc="-5" dirty="0">
                <a:latin typeface="Segoe UI Semilight"/>
                <a:cs typeface="Segoe UI Semilight"/>
              </a:rPr>
              <a:t>for </a:t>
            </a:r>
            <a:r>
              <a:rPr sz="1950" b="0" dirty="0">
                <a:latin typeface="Segoe UI Semilight"/>
                <a:cs typeface="Segoe UI Semilight"/>
              </a:rPr>
              <a:t>data </a:t>
            </a:r>
            <a:r>
              <a:rPr sz="1950" b="0" spc="-5" dirty="0">
                <a:latin typeface="Segoe UI Semilight"/>
                <a:cs typeface="Segoe UI Semilight"/>
              </a:rPr>
              <a:t>prep, </a:t>
            </a:r>
            <a:r>
              <a:rPr sz="1950" b="0" dirty="0">
                <a:latin typeface="Segoe UI Semilight"/>
                <a:cs typeface="Segoe UI Semilight"/>
              </a:rPr>
              <a:t>training, </a:t>
            </a:r>
            <a:r>
              <a:rPr sz="1950" b="0" spc="-5" dirty="0">
                <a:latin typeface="Segoe UI Semilight"/>
                <a:cs typeface="Segoe UI Semilight"/>
              </a:rPr>
              <a:t>evaluation</a:t>
            </a:r>
            <a:endParaRPr sz="1950">
              <a:latin typeface="Segoe UI Semilight"/>
              <a:cs typeface="Segoe UI Semilight"/>
            </a:endParaRPr>
          </a:p>
          <a:p>
            <a:pPr marL="292735" indent="-280035">
              <a:lnSpc>
                <a:spcPct val="100000"/>
              </a:lnSpc>
              <a:spcBef>
                <a:spcPts val="10"/>
              </a:spcBef>
              <a:buFont typeface="Arial"/>
              <a:buChar char="•"/>
              <a:tabLst>
                <a:tab pos="292735" algn="l"/>
                <a:tab pos="293370" algn="l"/>
              </a:tabLst>
            </a:pPr>
            <a:r>
              <a:rPr sz="1950" b="0" spc="-5" dirty="0">
                <a:latin typeface="Segoe UI Semilight"/>
                <a:cs typeface="Segoe UI Semilight"/>
              </a:rPr>
              <a:t>Extensibility through </a:t>
            </a:r>
            <a:r>
              <a:rPr sz="1950" b="0" dirty="0">
                <a:latin typeface="Segoe UI Semilight"/>
                <a:cs typeface="Segoe UI Semilight"/>
              </a:rPr>
              <a:t>R &amp;</a:t>
            </a:r>
            <a:r>
              <a:rPr sz="1950" b="0" spc="20" dirty="0">
                <a:latin typeface="Segoe UI Semilight"/>
                <a:cs typeface="Segoe UI Semilight"/>
              </a:rPr>
              <a:t> </a:t>
            </a:r>
            <a:r>
              <a:rPr sz="1950" b="0" dirty="0">
                <a:latin typeface="Segoe UI Semilight"/>
                <a:cs typeface="Segoe UI Semilight"/>
              </a:rPr>
              <a:t>Python</a:t>
            </a:r>
            <a:endParaRPr sz="1950">
              <a:latin typeface="Segoe UI Semilight"/>
              <a:cs typeface="Segoe UI Semilight"/>
            </a:endParaRPr>
          </a:p>
          <a:p>
            <a:pPr marL="292735" marR="1264920" indent="-280035">
              <a:lnSpc>
                <a:spcPct val="100499"/>
              </a:lnSpc>
              <a:buFont typeface="Arial"/>
              <a:buChar char="•"/>
              <a:tabLst>
                <a:tab pos="292735" algn="l"/>
                <a:tab pos="293370" algn="l"/>
              </a:tabLst>
            </a:pPr>
            <a:r>
              <a:rPr sz="1950" b="0" spc="5" dirty="0">
                <a:latin typeface="Segoe UI Semilight"/>
                <a:cs typeface="Segoe UI Semilight"/>
              </a:rPr>
              <a:t>Serverless </a:t>
            </a:r>
            <a:r>
              <a:rPr sz="1950" b="0" dirty="0">
                <a:latin typeface="Segoe UI Semilight"/>
                <a:cs typeface="Segoe UI Semilight"/>
              </a:rPr>
              <a:t>training and  deployment</a:t>
            </a:r>
            <a:endParaRPr sz="1950">
              <a:latin typeface="Segoe UI Semilight"/>
              <a:cs typeface="Segoe UI Semilight"/>
            </a:endParaRPr>
          </a:p>
          <a:p>
            <a:pPr>
              <a:lnSpc>
                <a:spcPct val="100000"/>
              </a:lnSpc>
              <a:spcBef>
                <a:spcPts val="10"/>
              </a:spcBef>
              <a:buFont typeface="Arial"/>
              <a:buChar char="•"/>
            </a:pPr>
            <a:endParaRPr sz="2050">
              <a:latin typeface="Times New Roman"/>
              <a:cs typeface="Times New Roman"/>
            </a:endParaRPr>
          </a:p>
          <a:p>
            <a:pPr marL="12700">
              <a:lnSpc>
                <a:spcPct val="100000"/>
              </a:lnSpc>
            </a:pPr>
            <a:r>
              <a:rPr sz="1950" b="0" spc="-5" dirty="0">
                <a:latin typeface="Segoe UI Semilight"/>
                <a:cs typeface="Segoe UI Semilight"/>
              </a:rPr>
              <a:t>Some</a:t>
            </a:r>
            <a:r>
              <a:rPr sz="1950" b="0" spc="20" dirty="0">
                <a:latin typeface="Segoe UI Semilight"/>
                <a:cs typeface="Segoe UI Semilight"/>
              </a:rPr>
              <a:t> </a:t>
            </a:r>
            <a:r>
              <a:rPr sz="1950" b="0" dirty="0">
                <a:latin typeface="Segoe UI Semilight"/>
                <a:cs typeface="Segoe UI Semilight"/>
              </a:rPr>
              <a:t>numbers:</a:t>
            </a:r>
            <a:endParaRPr sz="1950">
              <a:latin typeface="Segoe UI Semilight"/>
              <a:cs typeface="Segoe UI Semilight"/>
            </a:endParaRPr>
          </a:p>
          <a:p>
            <a:pPr marL="292735" marR="5080" indent="-280035">
              <a:lnSpc>
                <a:spcPct val="100499"/>
              </a:lnSpc>
              <a:buFont typeface="Arial"/>
              <a:buChar char="•"/>
              <a:tabLst>
                <a:tab pos="292735" algn="l"/>
                <a:tab pos="293370" algn="l"/>
              </a:tabLst>
            </a:pPr>
            <a:r>
              <a:rPr sz="1950" b="0" spc="-20" dirty="0">
                <a:latin typeface="Segoe UI Semilight"/>
                <a:cs typeface="Segoe UI Semilight"/>
              </a:rPr>
              <a:t>100’s of </a:t>
            </a:r>
            <a:r>
              <a:rPr sz="1950" b="0" dirty="0">
                <a:latin typeface="Segoe UI Semilight"/>
                <a:cs typeface="Segoe UI Semilight"/>
              </a:rPr>
              <a:t>thousands </a:t>
            </a:r>
            <a:r>
              <a:rPr sz="1950" b="0" spc="-20" dirty="0">
                <a:latin typeface="Segoe UI Semilight"/>
                <a:cs typeface="Segoe UI Semilight"/>
              </a:rPr>
              <a:t>of </a:t>
            </a:r>
            <a:r>
              <a:rPr sz="1950" b="0" spc="-5" dirty="0">
                <a:latin typeface="Segoe UI Semilight"/>
                <a:cs typeface="Segoe UI Semilight"/>
              </a:rPr>
              <a:t>deployed  models </a:t>
            </a:r>
            <a:r>
              <a:rPr sz="1950" b="0" spc="10" dirty="0">
                <a:latin typeface="Segoe UI Semilight"/>
                <a:cs typeface="Segoe UI Semilight"/>
              </a:rPr>
              <a:t>serving </a:t>
            </a:r>
            <a:r>
              <a:rPr sz="1950" b="0" spc="-5" dirty="0">
                <a:latin typeface="Segoe UI Semilight"/>
                <a:cs typeface="Segoe UI Semilight"/>
              </a:rPr>
              <a:t>billions </a:t>
            </a:r>
            <a:r>
              <a:rPr sz="1950" b="0" spc="-20" dirty="0">
                <a:latin typeface="Segoe UI Semilight"/>
                <a:cs typeface="Segoe UI Semilight"/>
              </a:rPr>
              <a:t>of</a:t>
            </a:r>
            <a:r>
              <a:rPr sz="1950" b="0" spc="65" dirty="0">
                <a:latin typeface="Segoe UI Semilight"/>
                <a:cs typeface="Segoe UI Semilight"/>
              </a:rPr>
              <a:t> </a:t>
            </a:r>
            <a:r>
              <a:rPr sz="1950" b="0" spc="-5" dirty="0">
                <a:latin typeface="Segoe UI Semilight"/>
                <a:cs typeface="Segoe UI Semilight"/>
              </a:rPr>
              <a:t>requests</a:t>
            </a:r>
            <a:endParaRPr sz="1950">
              <a:latin typeface="Segoe UI Semilight"/>
              <a:cs typeface="Segoe UI Semi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B5063-2E38-4D2A-A9D6-E9B2159AA053}"/>
              </a:ext>
            </a:extLst>
          </p:cNvPr>
          <p:cNvSpPr>
            <a:spLocks noGrp="1"/>
          </p:cNvSpPr>
          <p:nvPr>
            <p:ph type="title"/>
          </p:nvPr>
        </p:nvSpPr>
        <p:spPr/>
        <p:txBody>
          <a:bodyPr/>
          <a:lstStyle/>
          <a:p>
            <a:endParaRPr lang="en-IN"/>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A54520AA-2B14-444C-9EBD-09D442A7B746}"/>
                  </a:ext>
                </a:extLst>
              </p:cNvPr>
              <p:cNvGraphicFramePr>
                <a:graphicFrameLocks noChangeAspect="1"/>
              </p:cNvGraphicFramePr>
              <p:nvPr>
                <p:extLst>
                  <p:ext uri="{D42A27DB-BD31-4B8C-83A1-F6EECF244321}">
                    <p14:modId xmlns:p14="http://schemas.microsoft.com/office/powerpoint/2010/main" val="1022285174"/>
                  </p:ext>
                </p:extLst>
              </p:nvPr>
            </p:nvGraphicFramePr>
            <p:xfrm>
              <a:off x="838200" y="1825625"/>
              <a:ext cx="10515600" cy="4351338"/>
            </p:xfrm>
            <a:graphic>
              <a:graphicData uri="http://schemas.microsoft.com/office/powerpoint/2016/summaryzoom">
                <psuz:summaryZm>
                  <psuz:summaryZmObj sectionId="{A051FBF7-0499-4482-AC1C-7B2C2778DAF5}">
                    <psuz:zmPr id="{12714292-19CE-40CF-9FBA-82DA437F3950}" transitionDur="1000">
                      <p166:blipFill xmlns:p166="http://schemas.microsoft.com/office/powerpoint/2016/6/main">
                        <a:blip r:embed="rId2"/>
                        <a:stretch>
                          <a:fillRect/>
                        </a:stretch>
                      </p166:blipFill>
                      <p166:spPr xmlns:p166="http://schemas.microsoft.com/office/powerpoint/2016/6/main">
                        <a:xfrm>
                          <a:off x="1678827" y="119662"/>
                          <a:ext cx="1740534" cy="979051"/>
                        </a:xfrm>
                        <a:prstGeom prst="rect">
                          <a:avLst/>
                        </a:prstGeom>
                        <a:ln w="3175">
                          <a:solidFill>
                            <a:prstClr val="ltGray"/>
                          </a:solidFill>
                        </a:ln>
                      </p166:spPr>
                    </psuz:zmPr>
                  </psuz:summaryZmObj>
                  <psuz:summaryZmObj sectionId="{0D012748-8DA0-4D3A-B365-86C5826E19F4}">
                    <psuz:zmPr id="{782884B0-190B-403C-A537-C5FA0C5ECAFD}" transitionDur="1000">
                      <p166:blipFill xmlns:p166="http://schemas.microsoft.com/office/powerpoint/2016/6/main">
                        <a:blip r:embed="rId3"/>
                        <a:stretch>
                          <a:fillRect/>
                        </a:stretch>
                      </p166:blipFill>
                      <p166:spPr xmlns:p166="http://schemas.microsoft.com/office/powerpoint/2016/6/main">
                        <a:xfrm>
                          <a:off x="3484631" y="119662"/>
                          <a:ext cx="1740534" cy="979051"/>
                        </a:xfrm>
                        <a:prstGeom prst="rect">
                          <a:avLst/>
                        </a:prstGeom>
                        <a:ln w="3175">
                          <a:solidFill>
                            <a:prstClr val="ltGray"/>
                          </a:solidFill>
                        </a:ln>
                      </p166:spPr>
                    </psuz:zmPr>
                  </psuz:summaryZmObj>
                  <psuz:summaryZmObj sectionId="{66B69257-9664-4D9A-BCC7-E9B00FC5A39E}">
                    <psuz:zmPr id="{9AB5DDBC-5001-4ADF-9810-85243B51B1E6}" transitionDur="1000">
                      <p166:blipFill xmlns:p166="http://schemas.microsoft.com/office/powerpoint/2016/6/main">
                        <a:blip r:embed="rId4"/>
                        <a:stretch>
                          <a:fillRect/>
                        </a:stretch>
                      </p166:blipFill>
                      <p166:spPr xmlns:p166="http://schemas.microsoft.com/office/powerpoint/2016/6/main">
                        <a:xfrm>
                          <a:off x="5290435" y="119662"/>
                          <a:ext cx="1740534" cy="979051"/>
                        </a:xfrm>
                        <a:prstGeom prst="rect">
                          <a:avLst/>
                        </a:prstGeom>
                        <a:ln w="3175">
                          <a:solidFill>
                            <a:prstClr val="ltGray"/>
                          </a:solidFill>
                        </a:ln>
                      </p166:spPr>
                    </psuz:zmPr>
                  </psuz:summaryZmObj>
                  <psuz:summaryZmObj sectionId="{DE208FFF-BA52-4C6A-836A-AD04EAA5EDA1}">
                    <psuz:zmPr id="{026A0425-8C27-4807-8C7C-73E9BD7FCD92}" transitionDur="1000">
                      <p166:blipFill xmlns:p166="http://schemas.microsoft.com/office/powerpoint/2016/6/main">
                        <a:blip r:embed="rId5"/>
                        <a:stretch>
                          <a:fillRect/>
                        </a:stretch>
                      </p166:blipFill>
                      <p166:spPr xmlns:p166="http://schemas.microsoft.com/office/powerpoint/2016/6/main">
                        <a:xfrm>
                          <a:off x="7096239" y="119662"/>
                          <a:ext cx="1740534" cy="979051"/>
                        </a:xfrm>
                        <a:prstGeom prst="rect">
                          <a:avLst/>
                        </a:prstGeom>
                        <a:ln w="3175">
                          <a:solidFill>
                            <a:prstClr val="ltGray"/>
                          </a:solidFill>
                        </a:ln>
                      </p166:spPr>
                    </psuz:zmPr>
                  </psuz:summaryZmObj>
                  <psuz:summaryZmObj sectionId="{0B10523F-A044-4E24-85E6-8C9347841000}">
                    <psuz:zmPr id="{872603D7-F688-40DB-955F-A03763270431}" transitionDur="1000">
                      <p166:blipFill xmlns:p166="http://schemas.microsoft.com/office/powerpoint/2016/6/main">
                        <a:blip r:embed="rId6"/>
                        <a:stretch>
                          <a:fillRect/>
                        </a:stretch>
                      </p166:blipFill>
                      <p166:spPr xmlns:p166="http://schemas.microsoft.com/office/powerpoint/2016/6/main">
                        <a:xfrm>
                          <a:off x="1678827" y="1163983"/>
                          <a:ext cx="1740534" cy="979051"/>
                        </a:xfrm>
                        <a:prstGeom prst="rect">
                          <a:avLst/>
                        </a:prstGeom>
                        <a:ln w="3175">
                          <a:solidFill>
                            <a:prstClr val="ltGray"/>
                          </a:solidFill>
                        </a:ln>
                      </p166:spPr>
                    </psuz:zmPr>
                  </psuz:summaryZmObj>
                  <psuz:summaryZmObj sectionId="{9E099876-B578-490B-A3FA-9E47108015BC}">
                    <psuz:zmPr id="{32D48062-0BF7-4484-872C-2DD05FAD27F2}" transitionDur="1000">
                      <p166:blipFill xmlns:p166="http://schemas.microsoft.com/office/powerpoint/2016/6/main">
                        <a:blip r:embed="rId7"/>
                        <a:stretch>
                          <a:fillRect/>
                        </a:stretch>
                      </p166:blipFill>
                      <p166:spPr xmlns:p166="http://schemas.microsoft.com/office/powerpoint/2016/6/main">
                        <a:xfrm>
                          <a:off x="3484631" y="1163983"/>
                          <a:ext cx="1740534" cy="979051"/>
                        </a:xfrm>
                        <a:prstGeom prst="rect">
                          <a:avLst/>
                        </a:prstGeom>
                        <a:ln w="3175">
                          <a:solidFill>
                            <a:prstClr val="ltGray"/>
                          </a:solidFill>
                        </a:ln>
                      </p166:spPr>
                    </psuz:zmPr>
                  </psuz:summaryZmObj>
                  <psuz:summaryZmObj sectionId="{58E541E5-4783-4EE4-920D-E039650D039C}">
                    <psuz:zmPr id="{FD5BE106-95A5-4753-A1B9-B89F6A7E708D}" transitionDur="1000">
                      <p166:blipFill xmlns:p166="http://schemas.microsoft.com/office/powerpoint/2016/6/main">
                        <a:blip r:embed="rId8"/>
                        <a:stretch>
                          <a:fillRect/>
                        </a:stretch>
                      </p166:blipFill>
                      <p166:spPr xmlns:p166="http://schemas.microsoft.com/office/powerpoint/2016/6/main">
                        <a:xfrm>
                          <a:off x="5290435" y="1163983"/>
                          <a:ext cx="1740534" cy="979051"/>
                        </a:xfrm>
                        <a:prstGeom prst="rect">
                          <a:avLst/>
                        </a:prstGeom>
                        <a:ln w="3175">
                          <a:solidFill>
                            <a:prstClr val="ltGray"/>
                          </a:solidFill>
                        </a:ln>
                      </p166:spPr>
                    </psuz:zmPr>
                  </psuz:summaryZmObj>
                  <psuz:summaryZmObj sectionId="{BB6CBE0D-A3B6-4E85-895C-45F10C56DB2B}">
                    <psuz:zmPr id="{C063F6B7-820D-468D-B223-2E293CB33F11}" transitionDur="1000">
                      <p166:blipFill xmlns:p166="http://schemas.microsoft.com/office/powerpoint/2016/6/main">
                        <a:blip r:embed="rId9"/>
                        <a:stretch>
                          <a:fillRect/>
                        </a:stretch>
                      </p166:blipFill>
                      <p166:spPr xmlns:p166="http://schemas.microsoft.com/office/powerpoint/2016/6/main">
                        <a:xfrm>
                          <a:off x="7096239" y="1163983"/>
                          <a:ext cx="1740534" cy="979051"/>
                        </a:xfrm>
                        <a:prstGeom prst="rect">
                          <a:avLst/>
                        </a:prstGeom>
                        <a:ln w="3175">
                          <a:solidFill>
                            <a:prstClr val="ltGray"/>
                          </a:solidFill>
                        </a:ln>
                      </p166:spPr>
                    </psuz:zmPr>
                  </psuz:summaryZmObj>
                  <psuz:summaryZmObj sectionId="{DEDA253E-599B-4741-A938-80F0F423FBFB}">
                    <psuz:zmPr id="{0F08819B-5BD8-4718-B11E-8014337E1685}" transitionDur="1000">
                      <p166:blipFill xmlns:p166="http://schemas.microsoft.com/office/powerpoint/2016/6/main">
                        <a:blip r:embed="rId10"/>
                        <a:stretch>
                          <a:fillRect/>
                        </a:stretch>
                      </p166:blipFill>
                      <p166:spPr xmlns:p166="http://schemas.microsoft.com/office/powerpoint/2016/6/main">
                        <a:xfrm>
                          <a:off x="1678827" y="2208304"/>
                          <a:ext cx="1740534" cy="979051"/>
                        </a:xfrm>
                        <a:prstGeom prst="rect">
                          <a:avLst/>
                        </a:prstGeom>
                        <a:ln w="3175">
                          <a:solidFill>
                            <a:prstClr val="ltGray"/>
                          </a:solidFill>
                        </a:ln>
                      </p166:spPr>
                    </psuz:zmPr>
                  </psuz:summaryZmObj>
                  <psuz:summaryZmObj sectionId="{F55E5BAF-5783-40B9-9D69-0AB38463F9EA}">
                    <psuz:zmPr id="{599A3175-22CB-4C9D-9F9D-6B6DEF665B61}" transitionDur="1000">
                      <p166:blipFill xmlns:p166="http://schemas.microsoft.com/office/powerpoint/2016/6/main">
                        <a:blip r:embed="rId11"/>
                        <a:stretch>
                          <a:fillRect/>
                        </a:stretch>
                      </p166:blipFill>
                      <p166:spPr xmlns:p166="http://schemas.microsoft.com/office/powerpoint/2016/6/main">
                        <a:xfrm>
                          <a:off x="3484631" y="2208304"/>
                          <a:ext cx="1740534" cy="979051"/>
                        </a:xfrm>
                        <a:prstGeom prst="rect">
                          <a:avLst/>
                        </a:prstGeom>
                        <a:ln w="3175">
                          <a:solidFill>
                            <a:prstClr val="ltGray"/>
                          </a:solidFill>
                        </a:ln>
                      </p166:spPr>
                    </psuz:zmPr>
                  </psuz:summaryZmObj>
                  <psuz:summaryZmObj sectionId="{09E1ABC0-8BE6-4F48-9977-723A0D9938BD}">
                    <psuz:zmPr id="{9C2C4CBB-85BB-4A87-8AAE-713BF52EB187}" transitionDur="1000">
                      <p166:blipFill xmlns:p166="http://schemas.microsoft.com/office/powerpoint/2016/6/main">
                        <a:blip r:embed="rId12"/>
                        <a:stretch>
                          <a:fillRect/>
                        </a:stretch>
                      </p166:blipFill>
                      <p166:spPr xmlns:p166="http://schemas.microsoft.com/office/powerpoint/2016/6/main">
                        <a:xfrm>
                          <a:off x="5290435" y="2208304"/>
                          <a:ext cx="1740534" cy="979051"/>
                        </a:xfrm>
                        <a:prstGeom prst="rect">
                          <a:avLst/>
                        </a:prstGeom>
                        <a:ln w="3175">
                          <a:solidFill>
                            <a:prstClr val="ltGray"/>
                          </a:solidFill>
                        </a:ln>
                      </p166:spPr>
                    </psuz:zmPr>
                  </psuz:summaryZmObj>
                  <psuz:summaryZmObj sectionId="{757F85BE-2502-4EBE-A5AA-EBDD82FDF64E}">
                    <psuz:zmPr id="{BE0F236A-D802-44E2-91B2-50599CAF181D}" transitionDur="1000">
                      <p166:blipFill xmlns:p166="http://schemas.microsoft.com/office/powerpoint/2016/6/main">
                        <a:blip r:embed="rId13"/>
                        <a:stretch>
                          <a:fillRect/>
                        </a:stretch>
                      </p166:blipFill>
                      <p166:spPr xmlns:p166="http://schemas.microsoft.com/office/powerpoint/2016/6/main">
                        <a:xfrm>
                          <a:off x="7096239" y="2208304"/>
                          <a:ext cx="1740534" cy="979051"/>
                        </a:xfrm>
                        <a:prstGeom prst="rect">
                          <a:avLst/>
                        </a:prstGeom>
                        <a:ln w="3175">
                          <a:solidFill>
                            <a:prstClr val="ltGray"/>
                          </a:solidFill>
                        </a:ln>
                      </p166:spPr>
                    </psuz:zmPr>
                  </psuz:summaryZmObj>
                  <psuz:summaryZmObj sectionId="{461F792B-1526-412A-9E9D-4398E771AD78}">
                    <psuz:zmPr id="{FF1E3ACA-0204-4A35-B19C-2223BBFF80BD}" transitionDur="1000">
                      <p166:blipFill xmlns:p166="http://schemas.microsoft.com/office/powerpoint/2016/6/main">
                        <a:blip r:embed="rId14"/>
                        <a:stretch>
                          <a:fillRect/>
                        </a:stretch>
                      </p166:blipFill>
                      <p166:spPr xmlns:p166="http://schemas.microsoft.com/office/powerpoint/2016/6/main">
                        <a:xfrm>
                          <a:off x="1678827" y="3252625"/>
                          <a:ext cx="1740534" cy="979051"/>
                        </a:xfrm>
                        <a:prstGeom prst="rect">
                          <a:avLst/>
                        </a:prstGeom>
                        <a:ln w="3175">
                          <a:solidFill>
                            <a:prstClr val="ltGray"/>
                          </a:solidFill>
                        </a:ln>
                      </p166:spPr>
                    </psuz:zmPr>
                  </psuz:summaryZmObj>
                  <psuz:summaryZmObj sectionId="{4CAF20D0-59BF-42E7-B4D4-45DE5FF364B6}">
                    <psuz:zmPr id="{91FD6E6C-4752-475C-9491-2DD46D6F390A}" transitionDur="1000">
                      <p166:blipFill xmlns:p166="http://schemas.microsoft.com/office/powerpoint/2016/6/main">
                        <a:blip r:embed="rId15"/>
                        <a:stretch>
                          <a:fillRect/>
                        </a:stretch>
                      </p166:blipFill>
                      <p166:spPr xmlns:p166="http://schemas.microsoft.com/office/powerpoint/2016/6/main">
                        <a:xfrm>
                          <a:off x="3484631" y="3252625"/>
                          <a:ext cx="1740534" cy="979051"/>
                        </a:xfrm>
                        <a:prstGeom prst="rect">
                          <a:avLst/>
                        </a:prstGeom>
                        <a:ln w="3175">
                          <a:solidFill>
                            <a:prstClr val="ltGray"/>
                          </a:solidFill>
                        </a:ln>
                      </p166:spPr>
                    </psuz:zmPr>
                  </psuz:summaryZmObj>
                  <psuz:summaryZmObj sectionId="{240D4C96-0572-4F1C-832E-D7CA481B045E}">
                    <psuz:zmPr id="{18B0DE9B-03F0-40FC-B157-BCD099348055}" transitionDur="1000">
                      <p166:blipFill xmlns:p166="http://schemas.microsoft.com/office/powerpoint/2016/6/main">
                        <a:blip r:embed="rId16"/>
                        <a:stretch>
                          <a:fillRect/>
                        </a:stretch>
                      </p166:blipFill>
                      <p166:spPr xmlns:p166="http://schemas.microsoft.com/office/powerpoint/2016/6/main">
                        <a:xfrm>
                          <a:off x="5290435" y="3252625"/>
                          <a:ext cx="1740534" cy="979051"/>
                        </a:xfrm>
                        <a:prstGeom prst="rect">
                          <a:avLst/>
                        </a:prstGeom>
                        <a:ln w="3175">
                          <a:solidFill>
                            <a:prstClr val="ltGray"/>
                          </a:solidFill>
                        </a:ln>
                      </p166:spPr>
                    </psuz:zmPr>
                  </psuz:summaryZmObj>
                  <psuz:summaryZmObj sectionId="{438D4E7C-12AD-4884-9E78-A52E84E270D3}">
                    <psuz:zmPr id="{37EE9453-A122-4C8A-B7BB-2B42099B11FE}" transitionDur="1000">
                      <p166:blipFill xmlns:p166="http://schemas.microsoft.com/office/powerpoint/2016/6/main">
                        <a:blip r:embed="rId17"/>
                        <a:stretch>
                          <a:fillRect/>
                        </a:stretch>
                      </p166:blipFill>
                      <p166:spPr xmlns:p166="http://schemas.microsoft.com/office/powerpoint/2016/6/main">
                        <a:xfrm>
                          <a:off x="7096239" y="3252625"/>
                          <a:ext cx="1740534" cy="97905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A54520AA-2B14-444C-9EBD-09D442A7B746}"/>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Picture 3">
                  <a:hlinkClick r:id="rId18"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17027" y="1945287"/>
                  <a:ext cx="1740534" cy="979051"/>
                </a:xfrm>
                <a:prstGeom prst="rect">
                  <a:avLst/>
                </a:prstGeom>
                <a:ln w="3175">
                  <a:solidFill>
                    <a:prstClr val="ltGray"/>
                  </a:solidFill>
                </a:ln>
              </p:spPr>
            </p:pic>
            <p:pic>
              <p:nvPicPr>
                <p:cNvPr id="4" name="Picture 4">
                  <a:hlinkClick r:id="rId19"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322831" y="1945287"/>
                  <a:ext cx="1740534" cy="979051"/>
                </a:xfrm>
                <a:prstGeom prst="rect">
                  <a:avLst/>
                </a:prstGeom>
                <a:ln w="3175">
                  <a:solidFill>
                    <a:prstClr val="ltGray"/>
                  </a:solidFill>
                </a:ln>
              </p:spPr>
            </p:pic>
            <p:pic>
              <p:nvPicPr>
                <p:cNvPr id="6" name="Picture 6">
                  <a:hlinkClick r:id="rId20"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128635" y="1945287"/>
                  <a:ext cx="1740534" cy="979051"/>
                </a:xfrm>
                <a:prstGeom prst="rect">
                  <a:avLst/>
                </a:prstGeom>
                <a:ln w="3175">
                  <a:solidFill>
                    <a:prstClr val="ltGray"/>
                  </a:solidFill>
                </a:ln>
              </p:spPr>
            </p:pic>
            <p:pic>
              <p:nvPicPr>
                <p:cNvPr id="7" name="Picture 7">
                  <a:hlinkClick r:id="rId21"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7934439" y="1945287"/>
                  <a:ext cx="1740534" cy="979051"/>
                </a:xfrm>
                <a:prstGeom prst="rect">
                  <a:avLst/>
                </a:prstGeom>
                <a:ln w="3175">
                  <a:solidFill>
                    <a:prstClr val="ltGray"/>
                  </a:solidFill>
                </a:ln>
              </p:spPr>
            </p:pic>
            <p:pic>
              <p:nvPicPr>
                <p:cNvPr id="8" name="Picture 8">
                  <a:hlinkClick r:id="rId22"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517027" y="2989608"/>
                  <a:ext cx="1740534" cy="979051"/>
                </a:xfrm>
                <a:prstGeom prst="rect">
                  <a:avLst/>
                </a:prstGeom>
                <a:ln w="3175">
                  <a:solidFill>
                    <a:prstClr val="ltGray"/>
                  </a:solidFill>
                </a:ln>
              </p:spPr>
            </p:pic>
            <p:pic>
              <p:nvPicPr>
                <p:cNvPr id="9" name="Picture 9">
                  <a:hlinkClick r:id="rId23"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4322831" y="2989608"/>
                  <a:ext cx="1740534" cy="979051"/>
                </a:xfrm>
                <a:prstGeom prst="rect">
                  <a:avLst/>
                </a:prstGeom>
                <a:ln w="3175">
                  <a:solidFill>
                    <a:prstClr val="ltGray"/>
                  </a:solidFill>
                </a:ln>
              </p:spPr>
            </p:pic>
            <p:pic>
              <p:nvPicPr>
                <p:cNvPr id="10" name="Picture 10">
                  <a:hlinkClick r:id="rId24"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6128635" y="2989608"/>
                  <a:ext cx="1740534" cy="979051"/>
                </a:xfrm>
                <a:prstGeom prst="rect">
                  <a:avLst/>
                </a:prstGeom>
                <a:ln w="3175">
                  <a:solidFill>
                    <a:prstClr val="ltGray"/>
                  </a:solidFill>
                </a:ln>
              </p:spPr>
            </p:pic>
            <p:pic>
              <p:nvPicPr>
                <p:cNvPr id="11" name="Picture 11">
                  <a:hlinkClick r:id="rId25"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7934439" y="2989608"/>
                  <a:ext cx="1740534" cy="979051"/>
                </a:xfrm>
                <a:prstGeom prst="rect">
                  <a:avLst/>
                </a:prstGeom>
                <a:ln w="3175">
                  <a:solidFill>
                    <a:prstClr val="ltGray"/>
                  </a:solidFill>
                </a:ln>
              </p:spPr>
            </p:pic>
            <p:pic>
              <p:nvPicPr>
                <p:cNvPr id="12" name="Picture 12">
                  <a:hlinkClick r:id="rId26"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2517027" y="4033929"/>
                  <a:ext cx="1740534" cy="979051"/>
                </a:xfrm>
                <a:prstGeom prst="rect">
                  <a:avLst/>
                </a:prstGeom>
                <a:ln w="3175">
                  <a:solidFill>
                    <a:prstClr val="ltGray"/>
                  </a:solidFill>
                </a:ln>
              </p:spPr>
            </p:pic>
            <p:pic>
              <p:nvPicPr>
                <p:cNvPr id="13" name="Picture 13">
                  <a:hlinkClick r:id="rId27"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4322831" y="4033929"/>
                  <a:ext cx="1740534" cy="979051"/>
                </a:xfrm>
                <a:prstGeom prst="rect">
                  <a:avLst/>
                </a:prstGeom>
                <a:ln w="3175">
                  <a:solidFill>
                    <a:prstClr val="ltGray"/>
                  </a:solidFill>
                </a:ln>
              </p:spPr>
            </p:pic>
            <p:pic>
              <p:nvPicPr>
                <p:cNvPr id="14" name="Picture 14">
                  <a:hlinkClick r:id="rId28"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6128635" y="4033929"/>
                  <a:ext cx="1740534" cy="979051"/>
                </a:xfrm>
                <a:prstGeom prst="rect">
                  <a:avLst/>
                </a:prstGeom>
                <a:ln w="3175">
                  <a:solidFill>
                    <a:prstClr val="ltGray"/>
                  </a:solidFill>
                </a:ln>
              </p:spPr>
            </p:pic>
            <p:pic>
              <p:nvPicPr>
                <p:cNvPr id="15" name="Picture 15">
                  <a:hlinkClick r:id="rId29"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7934439" y="4033929"/>
                  <a:ext cx="1740534" cy="979051"/>
                </a:xfrm>
                <a:prstGeom prst="rect">
                  <a:avLst/>
                </a:prstGeom>
                <a:ln w="3175">
                  <a:solidFill>
                    <a:prstClr val="ltGray"/>
                  </a:solidFill>
                </a:ln>
              </p:spPr>
            </p:pic>
            <p:pic>
              <p:nvPicPr>
                <p:cNvPr id="16" name="Picture 16">
                  <a:hlinkClick r:id="rId30"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2517027" y="5078250"/>
                  <a:ext cx="1740534" cy="979051"/>
                </a:xfrm>
                <a:prstGeom prst="rect">
                  <a:avLst/>
                </a:prstGeom>
                <a:ln w="3175">
                  <a:solidFill>
                    <a:prstClr val="ltGray"/>
                  </a:solidFill>
                </a:ln>
              </p:spPr>
            </p:pic>
            <p:pic>
              <p:nvPicPr>
                <p:cNvPr id="17" name="Picture 17">
                  <a:hlinkClick r:id="rId31"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4322831" y="5078250"/>
                  <a:ext cx="1740534" cy="979051"/>
                </a:xfrm>
                <a:prstGeom prst="rect">
                  <a:avLst/>
                </a:prstGeom>
                <a:ln w="3175">
                  <a:solidFill>
                    <a:prstClr val="ltGray"/>
                  </a:solidFill>
                </a:ln>
              </p:spPr>
            </p:pic>
            <p:pic>
              <p:nvPicPr>
                <p:cNvPr id="18" name="Picture 18">
                  <a:hlinkClick r:id="rId32"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6128635" y="5078250"/>
                  <a:ext cx="1740534" cy="979051"/>
                </a:xfrm>
                <a:prstGeom prst="rect">
                  <a:avLst/>
                </a:prstGeom>
                <a:ln w="3175">
                  <a:solidFill>
                    <a:prstClr val="ltGray"/>
                  </a:solidFill>
                </a:ln>
              </p:spPr>
            </p:pic>
            <p:pic>
              <p:nvPicPr>
                <p:cNvPr id="19" name="Picture 19">
                  <a:hlinkClick r:id="rId33"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7934439" y="5078250"/>
                  <a:ext cx="1740534" cy="979051"/>
                </a:xfrm>
                <a:prstGeom prst="rect">
                  <a:avLst/>
                </a:prstGeom>
                <a:ln w="3175">
                  <a:solidFill>
                    <a:prstClr val="ltGray"/>
                  </a:solidFill>
                </a:ln>
              </p:spPr>
            </p:pic>
          </p:grpSp>
        </mc:Fallback>
      </mc:AlternateContent>
    </p:spTree>
    <p:extLst>
      <p:ext uri="{BB962C8B-B14F-4D97-AF65-F5344CB8AC3E}">
        <p14:creationId xmlns:p14="http://schemas.microsoft.com/office/powerpoint/2010/main" val="2848902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56129-0145-4723-BC6D-7F9078E1612B}"/>
              </a:ext>
            </a:extLst>
          </p:cNvPr>
          <p:cNvSpPr>
            <a:spLocks noGrp="1"/>
          </p:cNvSpPr>
          <p:nvPr>
            <p:ph type="title"/>
          </p:nvPr>
        </p:nvSpPr>
        <p:spPr>
          <a:xfrm>
            <a:off x="419100" y="2759848"/>
            <a:ext cx="11353800" cy="3066444"/>
          </a:xfrm>
        </p:spPr>
        <p:txBody>
          <a:bodyPr/>
          <a:lstStyle/>
          <a:p>
            <a:r>
              <a:rPr lang="en-IN" dirty="0"/>
              <a:t>   What is Machine Learning?</a:t>
            </a:r>
          </a:p>
        </p:txBody>
      </p:sp>
    </p:spTree>
    <p:extLst>
      <p:ext uri="{BB962C8B-B14F-4D97-AF65-F5344CB8AC3E}">
        <p14:creationId xmlns:p14="http://schemas.microsoft.com/office/powerpoint/2010/main" val="35408648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F9988C-3058-4D20-8816-648821A6AF09}"/>
              </a:ext>
            </a:extLst>
          </p:cNvPr>
          <p:cNvSpPr txBox="1">
            <a:spLocks/>
          </p:cNvSpPr>
          <p:nvPr/>
        </p:nvSpPr>
        <p:spPr>
          <a:xfrm>
            <a:off x="463464" y="32497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t>              </a:t>
            </a:r>
            <a:r>
              <a:rPr lang="en-IN" dirty="0">
                <a:solidFill>
                  <a:schemeClr val="bg1"/>
                </a:solidFill>
              </a:rPr>
              <a:t>   Machine Learning</a:t>
            </a:r>
          </a:p>
        </p:txBody>
      </p:sp>
      <p:sp>
        <p:nvSpPr>
          <p:cNvPr id="6" name="TextBox 5">
            <a:extLst>
              <a:ext uri="{FF2B5EF4-FFF2-40B4-BE49-F238E27FC236}">
                <a16:creationId xmlns:a16="http://schemas.microsoft.com/office/drawing/2014/main" id="{D96BF3DF-F4AE-40A8-A32C-6BB77AD44573}"/>
              </a:ext>
            </a:extLst>
          </p:cNvPr>
          <p:cNvSpPr txBox="1"/>
          <p:nvPr/>
        </p:nvSpPr>
        <p:spPr>
          <a:xfrm>
            <a:off x="463464" y="1451429"/>
            <a:ext cx="10985325" cy="954107"/>
          </a:xfrm>
          <a:prstGeom prst="rect">
            <a:avLst/>
          </a:prstGeom>
          <a:noFill/>
        </p:spPr>
        <p:txBody>
          <a:bodyPr wrap="square" rtlCol="0">
            <a:spAutoFit/>
          </a:bodyPr>
          <a:lstStyle/>
          <a:p>
            <a:pPr marL="457200" indent="-457200">
              <a:buFont typeface="Arial" panose="020B0604020202020204" pitchFamily="34" charset="0"/>
              <a:buChar char="•"/>
            </a:pPr>
            <a:r>
              <a:rPr lang="en-IN" sz="2800" dirty="0"/>
              <a:t>Machine learning is the subfield of computer science that gives “computers the ability to learn without being explicitly programmed“.</a:t>
            </a:r>
          </a:p>
        </p:txBody>
      </p:sp>
      <p:pic>
        <p:nvPicPr>
          <p:cNvPr id="3" name="Picture 2">
            <a:extLst>
              <a:ext uri="{FF2B5EF4-FFF2-40B4-BE49-F238E27FC236}">
                <a16:creationId xmlns:a16="http://schemas.microsoft.com/office/drawing/2014/main" id="{2A63487F-EDAC-42E9-AA22-193C71E7F3FF}"/>
              </a:ext>
            </a:extLst>
          </p:cNvPr>
          <p:cNvPicPr>
            <a:picLocks noChangeAspect="1"/>
          </p:cNvPicPr>
          <p:nvPr/>
        </p:nvPicPr>
        <p:blipFill>
          <a:blip r:embed="rId2"/>
          <a:stretch>
            <a:fillRect/>
          </a:stretch>
        </p:blipFill>
        <p:spPr>
          <a:xfrm>
            <a:off x="5497286" y="2640897"/>
            <a:ext cx="3138714" cy="2882492"/>
          </a:xfrm>
          <a:prstGeom prst="rect">
            <a:avLst/>
          </a:prstGeom>
        </p:spPr>
      </p:pic>
      <p:pic>
        <p:nvPicPr>
          <p:cNvPr id="4" name="Picture 3">
            <a:extLst>
              <a:ext uri="{FF2B5EF4-FFF2-40B4-BE49-F238E27FC236}">
                <a16:creationId xmlns:a16="http://schemas.microsoft.com/office/drawing/2014/main" id="{ACD20DCB-84DF-4C3B-B82E-8FE477C1362A}"/>
              </a:ext>
            </a:extLst>
          </p:cNvPr>
          <p:cNvPicPr>
            <a:picLocks noChangeAspect="1"/>
          </p:cNvPicPr>
          <p:nvPr/>
        </p:nvPicPr>
        <p:blipFill>
          <a:blip r:embed="rId3"/>
          <a:stretch>
            <a:fillRect/>
          </a:stretch>
        </p:blipFill>
        <p:spPr>
          <a:xfrm>
            <a:off x="8985704" y="3738562"/>
            <a:ext cx="1390650" cy="1209675"/>
          </a:xfrm>
          <a:prstGeom prst="rect">
            <a:avLst/>
          </a:prstGeom>
        </p:spPr>
      </p:pic>
      <p:pic>
        <p:nvPicPr>
          <p:cNvPr id="9" name="Picture 8">
            <a:extLst>
              <a:ext uri="{FF2B5EF4-FFF2-40B4-BE49-F238E27FC236}">
                <a16:creationId xmlns:a16="http://schemas.microsoft.com/office/drawing/2014/main" id="{FA7ADDCB-A540-49BA-A9B2-AC6B18859260}"/>
              </a:ext>
            </a:extLst>
          </p:cNvPr>
          <p:cNvPicPr>
            <a:picLocks noChangeAspect="1"/>
          </p:cNvPicPr>
          <p:nvPr/>
        </p:nvPicPr>
        <p:blipFill>
          <a:blip r:embed="rId4"/>
          <a:stretch>
            <a:fillRect/>
          </a:stretch>
        </p:blipFill>
        <p:spPr>
          <a:xfrm>
            <a:off x="449036" y="3043918"/>
            <a:ext cx="5048250" cy="2076450"/>
          </a:xfrm>
          <a:prstGeom prst="rect">
            <a:avLst/>
          </a:prstGeom>
        </p:spPr>
      </p:pic>
      <p:pic>
        <p:nvPicPr>
          <p:cNvPr id="10" name="Picture 9">
            <a:extLst>
              <a:ext uri="{FF2B5EF4-FFF2-40B4-BE49-F238E27FC236}">
                <a16:creationId xmlns:a16="http://schemas.microsoft.com/office/drawing/2014/main" id="{CA0F8563-027F-4ED8-A482-285EE8EC5A07}"/>
              </a:ext>
            </a:extLst>
          </p:cNvPr>
          <p:cNvPicPr>
            <a:picLocks noChangeAspect="1"/>
          </p:cNvPicPr>
          <p:nvPr/>
        </p:nvPicPr>
        <p:blipFill>
          <a:blip r:embed="rId5"/>
          <a:stretch>
            <a:fillRect/>
          </a:stretch>
        </p:blipFill>
        <p:spPr>
          <a:xfrm>
            <a:off x="449036" y="2492624"/>
            <a:ext cx="8355046" cy="3179037"/>
          </a:xfrm>
          <a:prstGeom prst="rect">
            <a:avLst/>
          </a:prstGeom>
        </p:spPr>
      </p:pic>
      <p:pic>
        <p:nvPicPr>
          <p:cNvPr id="11" name="Picture 10">
            <a:extLst>
              <a:ext uri="{FF2B5EF4-FFF2-40B4-BE49-F238E27FC236}">
                <a16:creationId xmlns:a16="http://schemas.microsoft.com/office/drawing/2014/main" id="{5B69CB46-C8D2-4EA2-9792-28985495CA86}"/>
              </a:ext>
            </a:extLst>
          </p:cNvPr>
          <p:cNvPicPr>
            <a:picLocks noChangeAspect="1"/>
          </p:cNvPicPr>
          <p:nvPr/>
        </p:nvPicPr>
        <p:blipFill>
          <a:blip r:embed="rId6"/>
          <a:stretch>
            <a:fillRect/>
          </a:stretch>
        </p:blipFill>
        <p:spPr>
          <a:xfrm>
            <a:off x="8934189" y="2720521"/>
            <a:ext cx="2514600" cy="2686050"/>
          </a:xfrm>
          <a:prstGeom prst="rect">
            <a:avLst/>
          </a:prstGeom>
        </p:spPr>
      </p:pic>
    </p:spTree>
    <p:extLst>
      <p:ext uri="{BB962C8B-B14F-4D97-AF65-F5344CB8AC3E}">
        <p14:creationId xmlns:p14="http://schemas.microsoft.com/office/powerpoint/2010/main" val="13218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Creating Azure </a:t>
            </a:r>
            <a:r>
              <a:rPr lang="en-IN" dirty="0"/>
              <a:t>ML Account </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10438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Workflow of Azure </a:t>
            </a:r>
            <a:r>
              <a:rPr lang="en-IN" dirty="0"/>
              <a:t>ML</a:t>
            </a:r>
            <a:br>
              <a:rPr lang="en-IN" dirty="0"/>
            </a:br>
            <a:r>
              <a:rPr lang="en-IN" dirty="0"/>
              <a:t>          project/experiment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27168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0F735D-7A08-4B93-8122-9AA5A48B225F}"/>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sp>
        <p:nvSpPr>
          <p:cNvPr id="5" name="Rectangle 4">
            <a:extLst>
              <a:ext uri="{FF2B5EF4-FFF2-40B4-BE49-F238E27FC236}">
                <a16:creationId xmlns:a16="http://schemas.microsoft.com/office/drawing/2014/main" id="{5C0A4D2A-2067-43DB-B7F0-CDDAE48ABCE2}"/>
              </a:ext>
            </a:extLst>
          </p:cNvPr>
          <p:cNvSpPr/>
          <p:nvPr/>
        </p:nvSpPr>
        <p:spPr>
          <a:xfrm>
            <a:off x="2980697" y="2409224"/>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PREPARE THE DATA</a:t>
            </a:r>
          </a:p>
        </p:txBody>
      </p:sp>
      <p:sp>
        <p:nvSpPr>
          <p:cNvPr id="6" name="Rectangle 5">
            <a:extLst>
              <a:ext uri="{FF2B5EF4-FFF2-40B4-BE49-F238E27FC236}">
                <a16:creationId xmlns:a16="http://schemas.microsoft.com/office/drawing/2014/main" id="{8E23516E-4D49-458F-B888-5CD63615E9AA}"/>
              </a:ext>
            </a:extLst>
          </p:cNvPr>
          <p:cNvSpPr/>
          <p:nvPr/>
        </p:nvSpPr>
        <p:spPr>
          <a:xfrm>
            <a:off x="2924629" y="1357086"/>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GET THE DATA</a:t>
            </a:r>
          </a:p>
        </p:txBody>
      </p:sp>
      <p:sp>
        <p:nvSpPr>
          <p:cNvPr id="7" name="Rectangle 6">
            <a:extLst>
              <a:ext uri="{FF2B5EF4-FFF2-40B4-BE49-F238E27FC236}">
                <a16:creationId xmlns:a16="http://schemas.microsoft.com/office/drawing/2014/main" id="{91FB2D96-83B7-4094-ADBF-567800AA7B16}"/>
              </a:ext>
            </a:extLst>
          </p:cNvPr>
          <p:cNvSpPr/>
          <p:nvPr/>
        </p:nvSpPr>
        <p:spPr>
          <a:xfrm>
            <a:off x="2980696" y="3461362"/>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FEATURE SELECTION</a:t>
            </a:r>
          </a:p>
        </p:txBody>
      </p:sp>
      <p:sp>
        <p:nvSpPr>
          <p:cNvPr id="8" name="Rectangle 7">
            <a:extLst>
              <a:ext uri="{FF2B5EF4-FFF2-40B4-BE49-F238E27FC236}">
                <a16:creationId xmlns:a16="http://schemas.microsoft.com/office/drawing/2014/main" id="{597BEA38-C786-4289-A630-4564C0271643}"/>
              </a:ext>
            </a:extLst>
          </p:cNvPr>
          <p:cNvSpPr/>
          <p:nvPr/>
        </p:nvSpPr>
        <p:spPr>
          <a:xfrm>
            <a:off x="2980695" y="4513500"/>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CHOOSE AND APPLY LEARNING ALGORITHMS</a:t>
            </a:r>
          </a:p>
        </p:txBody>
      </p:sp>
      <p:sp>
        <p:nvSpPr>
          <p:cNvPr id="9" name="Rectangle 8">
            <a:extLst>
              <a:ext uri="{FF2B5EF4-FFF2-40B4-BE49-F238E27FC236}">
                <a16:creationId xmlns:a16="http://schemas.microsoft.com/office/drawing/2014/main" id="{EE987B42-2A0A-4FA1-8885-31F786D172A4}"/>
              </a:ext>
            </a:extLst>
          </p:cNvPr>
          <p:cNvSpPr/>
          <p:nvPr/>
        </p:nvSpPr>
        <p:spPr>
          <a:xfrm>
            <a:off x="2980694" y="5565638"/>
            <a:ext cx="5950857" cy="6386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TRAIN AND EVALUATE THE MODEL</a:t>
            </a:r>
          </a:p>
        </p:txBody>
      </p:sp>
      <p:sp>
        <p:nvSpPr>
          <p:cNvPr id="10" name="Arrow: Down 9">
            <a:extLst>
              <a:ext uri="{FF2B5EF4-FFF2-40B4-BE49-F238E27FC236}">
                <a16:creationId xmlns:a16="http://schemas.microsoft.com/office/drawing/2014/main" id="{E0EE7A7A-87FC-4BEC-9E31-2CFE5DAAB3C1}"/>
              </a:ext>
            </a:extLst>
          </p:cNvPr>
          <p:cNvSpPr/>
          <p:nvPr/>
        </p:nvSpPr>
        <p:spPr>
          <a:xfrm>
            <a:off x="5609771" y="1995714"/>
            <a:ext cx="484632" cy="40862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1" name="Arrow: Down 10">
            <a:extLst>
              <a:ext uri="{FF2B5EF4-FFF2-40B4-BE49-F238E27FC236}">
                <a16:creationId xmlns:a16="http://schemas.microsoft.com/office/drawing/2014/main" id="{58B558D9-2B8A-4657-83C6-64894991EF77}"/>
              </a:ext>
            </a:extLst>
          </p:cNvPr>
          <p:cNvSpPr/>
          <p:nvPr/>
        </p:nvSpPr>
        <p:spPr>
          <a:xfrm>
            <a:off x="5590830" y="3057626"/>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2" name="Arrow: Down 11">
            <a:extLst>
              <a:ext uri="{FF2B5EF4-FFF2-40B4-BE49-F238E27FC236}">
                <a16:creationId xmlns:a16="http://schemas.microsoft.com/office/drawing/2014/main" id="{CE55CC2E-FE16-4E33-82F5-A9099A7BB0AE}"/>
              </a:ext>
            </a:extLst>
          </p:cNvPr>
          <p:cNvSpPr/>
          <p:nvPr/>
        </p:nvSpPr>
        <p:spPr>
          <a:xfrm>
            <a:off x="5638800" y="4069332"/>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
        <p:nvSpPr>
          <p:cNvPr id="13" name="Arrow: Down 12">
            <a:extLst>
              <a:ext uri="{FF2B5EF4-FFF2-40B4-BE49-F238E27FC236}">
                <a16:creationId xmlns:a16="http://schemas.microsoft.com/office/drawing/2014/main" id="{0E4D2E0D-6175-4236-BF6C-FBDDC2964B4E}"/>
              </a:ext>
            </a:extLst>
          </p:cNvPr>
          <p:cNvSpPr/>
          <p:nvPr/>
        </p:nvSpPr>
        <p:spPr>
          <a:xfrm>
            <a:off x="5638800" y="5152128"/>
            <a:ext cx="484632" cy="408623"/>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spTree>
    <p:extLst>
      <p:ext uri="{BB962C8B-B14F-4D97-AF65-F5344CB8AC3E}">
        <p14:creationId xmlns:p14="http://schemas.microsoft.com/office/powerpoint/2010/main" val="404165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CFD38-EA87-46D6-92BE-724F2A0E0027}"/>
              </a:ext>
            </a:extLst>
          </p:cNvPr>
          <p:cNvSpPr txBox="1">
            <a:spLocks/>
          </p:cNvSpPr>
          <p:nvPr/>
        </p:nvSpPr>
        <p:spPr>
          <a:xfrm>
            <a:off x="463464" y="186429"/>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Workflow of Azure ML</a:t>
            </a:r>
          </a:p>
        </p:txBody>
      </p:sp>
      <p:pic>
        <p:nvPicPr>
          <p:cNvPr id="3" name="Picture 2">
            <a:extLst>
              <a:ext uri="{FF2B5EF4-FFF2-40B4-BE49-F238E27FC236}">
                <a16:creationId xmlns:a16="http://schemas.microsoft.com/office/drawing/2014/main" id="{2CAFCB86-7C56-4100-BDED-C4EBDA4CDE57}"/>
              </a:ext>
            </a:extLst>
          </p:cNvPr>
          <p:cNvPicPr>
            <a:picLocks noChangeAspect="1"/>
          </p:cNvPicPr>
          <p:nvPr/>
        </p:nvPicPr>
        <p:blipFill>
          <a:blip r:embed="rId2"/>
          <a:stretch>
            <a:fillRect/>
          </a:stretch>
        </p:blipFill>
        <p:spPr>
          <a:xfrm>
            <a:off x="1628775" y="1185862"/>
            <a:ext cx="8934450" cy="4486275"/>
          </a:xfrm>
          <a:prstGeom prst="rect">
            <a:avLst/>
          </a:prstGeom>
        </p:spPr>
      </p:pic>
      <p:pic>
        <p:nvPicPr>
          <p:cNvPr id="4" name="Picture 3">
            <a:extLst>
              <a:ext uri="{FF2B5EF4-FFF2-40B4-BE49-F238E27FC236}">
                <a16:creationId xmlns:a16="http://schemas.microsoft.com/office/drawing/2014/main" id="{E1FA5DFD-4390-4308-81B6-22401D81EA31}"/>
              </a:ext>
            </a:extLst>
          </p:cNvPr>
          <p:cNvPicPr>
            <a:picLocks noChangeAspect="1"/>
          </p:cNvPicPr>
          <p:nvPr/>
        </p:nvPicPr>
        <p:blipFill>
          <a:blip r:embed="rId3"/>
          <a:stretch>
            <a:fillRect/>
          </a:stretch>
        </p:blipFill>
        <p:spPr>
          <a:xfrm>
            <a:off x="1509712" y="1204912"/>
            <a:ext cx="9172575" cy="4448175"/>
          </a:xfrm>
          <a:prstGeom prst="rect">
            <a:avLst/>
          </a:prstGeom>
        </p:spPr>
      </p:pic>
      <p:pic>
        <p:nvPicPr>
          <p:cNvPr id="5" name="Picture 4">
            <a:extLst>
              <a:ext uri="{FF2B5EF4-FFF2-40B4-BE49-F238E27FC236}">
                <a16:creationId xmlns:a16="http://schemas.microsoft.com/office/drawing/2014/main" id="{DA6F6183-9D5E-43BF-8DE4-021BCB26D1AD}"/>
              </a:ext>
            </a:extLst>
          </p:cNvPr>
          <p:cNvPicPr>
            <a:picLocks noChangeAspect="1"/>
          </p:cNvPicPr>
          <p:nvPr/>
        </p:nvPicPr>
        <p:blipFill>
          <a:blip r:embed="rId4"/>
          <a:stretch>
            <a:fillRect/>
          </a:stretch>
        </p:blipFill>
        <p:spPr>
          <a:xfrm>
            <a:off x="1447800" y="1238250"/>
            <a:ext cx="9296400" cy="4381500"/>
          </a:xfrm>
          <a:prstGeom prst="rect">
            <a:avLst/>
          </a:prstGeom>
        </p:spPr>
      </p:pic>
      <p:pic>
        <p:nvPicPr>
          <p:cNvPr id="6" name="Picture 5">
            <a:extLst>
              <a:ext uri="{FF2B5EF4-FFF2-40B4-BE49-F238E27FC236}">
                <a16:creationId xmlns:a16="http://schemas.microsoft.com/office/drawing/2014/main" id="{0725ACC5-E6F9-4752-8CC1-2D1528D06BDD}"/>
              </a:ext>
            </a:extLst>
          </p:cNvPr>
          <p:cNvPicPr>
            <a:picLocks noChangeAspect="1"/>
          </p:cNvPicPr>
          <p:nvPr/>
        </p:nvPicPr>
        <p:blipFill>
          <a:blip r:embed="rId5"/>
          <a:stretch>
            <a:fillRect/>
          </a:stretch>
        </p:blipFill>
        <p:spPr>
          <a:xfrm>
            <a:off x="1209675" y="1128712"/>
            <a:ext cx="9772650" cy="4600575"/>
          </a:xfrm>
          <a:prstGeom prst="rect">
            <a:avLst/>
          </a:prstGeom>
        </p:spPr>
      </p:pic>
      <p:pic>
        <p:nvPicPr>
          <p:cNvPr id="7" name="Picture 6">
            <a:extLst>
              <a:ext uri="{FF2B5EF4-FFF2-40B4-BE49-F238E27FC236}">
                <a16:creationId xmlns:a16="http://schemas.microsoft.com/office/drawing/2014/main" id="{891942F6-6711-45EE-8ECE-CD373FB7A2DE}"/>
              </a:ext>
            </a:extLst>
          </p:cNvPr>
          <p:cNvPicPr>
            <a:picLocks noChangeAspect="1"/>
          </p:cNvPicPr>
          <p:nvPr/>
        </p:nvPicPr>
        <p:blipFill>
          <a:blip r:embed="rId6"/>
          <a:stretch>
            <a:fillRect/>
          </a:stretch>
        </p:blipFill>
        <p:spPr>
          <a:xfrm>
            <a:off x="1414462" y="1138237"/>
            <a:ext cx="9363075" cy="4581525"/>
          </a:xfrm>
          <a:prstGeom prst="rect">
            <a:avLst/>
          </a:prstGeom>
        </p:spPr>
      </p:pic>
      <p:pic>
        <p:nvPicPr>
          <p:cNvPr id="8" name="Picture 7">
            <a:extLst>
              <a:ext uri="{FF2B5EF4-FFF2-40B4-BE49-F238E27FC236}">
                <a16:creationId xmlns:a16="http://schemas.microsoft.com/office/drawing/2014/main" id="{A0D17F6A-1E03-497C-81BB-EC1502FA98E0}"/>
              </a:ext>
            </a:extLst>
          </p:cNvPr>
          <p:cNvPicPr>
            <a:picLocks noChangeAspect="1"/>
          </p:cNvPicPr>
          <p:nvPr/>
        </p:nvPicPr>
        <p:blipFill>
          <a:blip r:embed="rId7"/>
          <a:stretch>
            <a:fillRect/>
          </a:stretch>
        </p:blipFill>
        <p:spPr>
          <a:xfrm>
            <a:off x="1166812" y="1128712"/>
            <a:ext cx="9858375" cy="4600575"/>
          </a:xfrm>
          <a:prstGeom prst="rect">
            <a:avLst/>
          </a:prstGeom>
        </p:spPr>
      </p:pic>
      <p:pic>
        <p:nvPicPr>
          <p:cNvPr id="9" name="Picture 8">
            <a:extLst>
              <a:ext uri="{FF2B5EF4-FFF2-40B4-BE49-F238E27FC236}">
                <a16:creationId xmlns:a16="http://schemas.microsoft.com/office/drawing/2014/main" id="{904C0871-DD03-4A73-8E07-2F8303A56EDA}"/>
              </a:ext>
            </a:extLst>
          </p:cNvPr>
          <p:cNvPicPr>
            <a:picLocks noChangeAspect="1"/>
          </p:cNvPicPr>
          <p:nvPr/>
        </p:nvPicPr>
        <p:blipFill>
          <a:blip r:embed="rId8"/>
          <a:stretch>
            <a:fillRect/>
          </a:stretch>
        </p:blipFill>
        <p:spPr>
          <a:xfrm>
            <a:off x="1295400" y="1147762"/>
            <a:ext cx="9601200" cy="4562475"/>
          </a:xfrm>
          <a:prstGeom prst="rect">
            <a:avLst/>
          </a:prstGeom>
        </p:spPr>
      </p:pic>
      <p:pic>
        <p:nvPicPr>
          <p:cNvPr id="10" name="Picture 9">
            <a:extLst>
              <a:ext uri="{FF2B5EF4-FFF2-40B4-BE49-F238E27FC236}">
                <a16:creationId xmlns:a16="http://schemas.microsoft.com/office/drawing/2014/main" id="{4C1EE10B-CD64-4AC5-A1C6-8723C0911A81}"/>
              </a:ext>
            </a:extLst>
          </p:cNvPr>
          <p:cNvPicPr>
            <a:picLocks noChangeAspect="1"/>
          </p:cNvPicPr>
          <p:nvPr/>
        </p:nvPicPr>
        <p:blipFill>
          <a:blip r:embed="rId9"/>
          <a:stretch>
            <a:fillRect/>
          </a:stretch>
        </p:blipFill>
        <p:spPr>
          <a:xfrm>
            <a:off x="1309687" y="1128711"/>
            <a:ext cx="9572625" cy="4729163"/>
          </a:xfrm>
          <a:prstGeom prst="rect">
            <a:avLst/>
          </a:prstGeom>
        </p:spPr>
      </p:pic>
      <p:pic>
        <p:nvPicPr>
          <p:cNvPr id="11" name="Picture 10">
            <a:extLst>
              <a:ext uri="{FF2B5EF4-FFF2-40B4-BE49-F238E27FC236}">
                <a16:creationId xmlns:a16="http://schemas.microsoft.com/office/drawing/2014/main" id="{5C3976A4-FD7B-4CC0-A72C-2B27AF6A2003}"/>
              </a:ext>
            </a:extLst>
          </p:cNvPr>
          <p:cNvPicPr>
            <a:picLocks noChangeAspect="1"/>
          </p:cNvPicPr>
          <p:nvPr/>
        </p:nvPicPr>
        <p:blipFill>
          <a:blip r:embed="rId10"/>
          <a:stretch>
            <a:fillRect/>
          </a:stretch>
        </p:blipFill>
        <p:spPr>
          <a:xfrm>
            <a:off x="1209675" y="1014412"/>
            <a:ext cx="9772650" cy="4829175"/>
          </a:xfrm>
          <a:prstGeom prst="rect">
            <a:avLst/>
          </a:prstGeom>
        </p:spPr>
      </p:pic>
      <p:pic>
        <p:nvPicPr>
          <p:cNvPr id="12" name="Picture 11">
            <a:extLst>
              <a:ext uri="{FF2B5EF4-FFF2-40B4-BE49-F238E27FC236}">
                <a16:creationId xmlns:a16="http://schemas.microsoft.com/office/drawing/2014/main" id="{0C32D7D3-B4A7-4946-B159-1BC816B75944}"/>
              </a:ext>
            </a:extLst>
          </p:cNvPr>
          <p:cNvPicPr>
            <a:picLocks noChangeAspect="1"/>
          </p:cNvPicPr>
          <p:nvPr/>
        </p:nvPicPr>
        <p:blipFill>
          <a:blip r:embed="rId11"/>
          <a:stretch>
            <a:fillRect/>
          </a:stretch>
        </p:blipFill>
        <p:spPr>
          <a:xfrm>
            <a:off x="1271587" y="1100137"/>
            <a:ext cx="9648825" cy="4657725"/>
          </a:xfrm>
          <a:prstGeom prst="rect">
            <a:avLst/>
          </a:prstGeom>
        </p:spPr>
      </p:pic>
    </p:spTree>
    <p:extLst>
      <p:ext uri="{BB962C8B-B14F-4D97-AF65-F5344CB8AC3E}">
        <p14:creationId xmlns:p14="http://schemas.microsoft.com/office/powerpoint/2010/main" val="686673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92578"/>
            <a:ext cx="11762509" cy="3066444"/>
          </a:xfrm>
        </p:spPr>
        <p:txBody>
          <a:bodyPr>
            <a:noAutofit/>
          </a:bodyPr>
          <a:lstStyle/>
          <a:p>
            <a:r>
              <a:rPr lang="en-US" dirty="0"/>
              <a:t>  </a:t>
            </a:r>
            <a:br>
              <a:rPr lang="en-US" dirty="0"/>
            </a:br>
            <a:r>
              <a:rPr lang="en-US" dirty="0"/>
              <a:t>       Azure </a:t>
            </a:r>
            <a:r>
              <a:rPr lang="en-IN" dirty="0"/>
              <a:t>ML Algorithm </a:t>
            </a:r>
            <a:br>
              <a:rPr lang="en-IN" dirty="0"/>
            </a:br>
            <a:r>
              <a:rPr lang="en-IN" dirty="0"/>
              <a:t>               </a:t>
            </a:r>
            <a:r>
              <a:rPr lang="en-IN" dirty="0" err="1"/>
              <a:t>CheatSheet</a:t>
            </a:r>
            <a:br>
              <a:rPr lang="en-IN" dirty="0"/>
            </a:br>
            <a:endParaRPr lang="en-US" sz="3600" dirty="0">
              <a:solidFill>
                <a:schemeClr val="accent5">
                  <a:lumMod val="10000"/>
                  <a:lumOff val="90000"/>
                </a:schemeClr>
              </a:solidFill>
              <a:latin typeface="+mn-lt"/>
            </a:endParaRPr>
          </a:p>
        </p:txBody>
      </p:sp>
      <p:sp>
        <p:nvSpPr>
          <p:cNvPr id="4" name="Footer Placeholder 3"/>
          <p:cNvSpPr>
            <a:spLocks noGrp="1"/>
          </p:cNvSpPr>
          <p:nvPr>
            <p:ph type="ftr" sz="quarter" idx="4294967295"/>
          </p:nvPr>
        </p:nvSpPr>
        <p:spPr>
          <a:xfrm>
            <a:off x="0" y="6356350"/>
            <a:ext cx="4114800" cy="365125"/>
          </a:xfrm>
        </p:spPr>
        <p:txBody>
          <a:bodyPr/>
          <a:lstStyle/>
          <a:p>
            <a:r>
              <a:rPr lang="en-US" dirty="0"/>
              <a:t> </a:t>
            </a:r>
          </a:p>
        </p:txBody>
      </p:sp>
    </p:spTree>
    <p:extLst>
      <p:ext uri="{BB962C8B-B14F-4D97-AF65-F5344CB8AC3E}">
        <p14:creationId xmlns:p14="http://schemas.microsoft.com/office/powerpoint/2010/main" val="1866403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93EF12-2CC4-4142-BB1C-C71A4737C564}"/>
              </a:ext>
            </a:extLst>
          </p:cNvPr>
          <p:cNvPicPr>
            <a:picLocks noChangeAspect="1"/>
          </p:cNvPicPr>
          <p:nvPr/>
        </p:nvPicPr>
        <p:blipFill>
          <a:blip r:embed="rId2"/>
          <a:stretch>
            <a:fillRect/>
          </a:stretch>
        </p:blipFill>
        <p:spPr>
          <a:xfrm>
            <a:off x="952500" y="614362"/>
            <a:ext cx="10287000" cy="5629275"/>
          </a:xfrm>
          <a:prstGeom prst="rect">
            <a:avLst/>
          </a:prstGeom>
        </p:spPr>
      </p:pic>
    </p:spTree>
    <p:extLst>
      <p:ext uri="{BB962C8B-B14F-4D97-AF65-F5344CB8AC3E}">
        <p14:creationId xmlns:p14="http://schemas.microsoft.com/office/powerpoint/2010/main" val="9635947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C2A8E3-592F-4935-9618-74227B9F6818}"/>
              </a:ext>
            </a:extLst>
          </p:cNvPr>
          <p:cNvPicPr>
            <a:picLocks noChangeAspect="1"/>
          </p:cNvPicPr>
          <p:nvPr/>
        </p:nvPicPr>
        <p:blipFill>
          <a:blip r:embed="rId2"/>
          <a:stretch>
            <a:fillRect/>
          </a:stretch>
        </p:blipFill>
        <p:spPr>
          <a:xfrm>
            <a:off x="203201" y="351951"/>
            <a:ext cx="12192000" cy="6221165"/>
          </a:xfrm>
          <a:prstGeom prst="rect">
            <a:avLst/>
          </a:prstGeom>
        </p:spPr>
      </p:pic>
      <p:pic>
        <p:nvPicPr>
          <p:cNvPr id="3" name="Picture 2">
            <a:extLst>
              <a:ext uri="{FF2B5EF4-FFF2-40B4-BE49-F238E27FC236}">
                <a16:creationId xmlns:a16="http://schemas.microsoft.com/office/drawing/2014/main" id="{0B3B13B1-D3B2-4712-B2D0-2AD797309F0F}"/>
              </a:ext>
            </a:extLst>
          </p:cNvPr>
          <p:cNvPicPr>
            <a:picLocks noChangeAspect="1"/>
          </p:cNvPicPr>
          <p:nvPr/>
        </p:nvPicPr>
        <p:blipFill>
          <a:blip r:embed="rId3"/>
          <a:stretch>
            <a:fillRect/>
          </a:stretch>
        </p:blipFill>
        <p:spPr>
          <a:xfrm>
            <a:off x="436899" y="346570"/>
            <a:ext cx="9893745" cy="5529964"/>
          </a:xfrm>
          <a:prstGeom prst="rect">
            <a:avLst/>
          </a:prstGeom>
        </p:spPr>
      </p:pic>
    </p:spTree>
    <p:extLst>
      <p:ext uri="{BB962C8B-B14F-4D97-AF65-F5344CB8AC3E}">
        <p14:creationId xmlns:p14="http://schemas.microsoft.com/office/powerpoint/2010/main" val="300992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43F59F-8E21-4699-A132-D20FA1AD225E}"/>
              </a:ext>
            </a:extLst>
          </p:cNvPr>
          <p:cNvSpPr>
            <a:spLocks noGrp="1"/>
          </p:cNvSpPr>
          <p:nvPr>
            <p:ph type="ctrTitle"/>
          </p:nvPr>
        </p:nvSpPr>
        <p:spPr/>
        <p:txBody>
          <a:bodyPr/>
          <a:lstStyle/>
          <a:p>
            <a:r>
              <a:rPr lang="en-IN" dirty="0"/>
              <a:t>Hands on</a:t>
            </a:r>
          </a:p>
        </p:txBody>
      </p:sp>
      <p:sp>
        <p:nvSpPr>
          <p:cNvPr id="5" name="Subtitle 4">
            <a:extLst>
              <a:ext uri="{FF2B5EF4-FFF2-40B4-BE49-F238E27FC236}">
                <a16:creationId xmlns:a16="http://schemas.microsoft.com/office/drawing/2014/main" id="{59DDC1A6-9444-4D84-B776-D278732A5D37}"/>
              </a:ext>
            </a:extLst>
          </p:cNvPr>
          <p:cNvSpPr>
            <a:spLocks noGrp="1"/>
          </p:cNvSpPr>
          <p:nvPr>
            <p:ph type="subTitle" idx="1"/>
          </p:nvPr>
        </p:nvSpPr>
        <p:spPr/>
        <p:txBody>
          <a:bodyPr/>
          <a:lstStyle/>
          <a:p>
            <a:endParaRPr lang="en-IN" dirty="0"/>
          </a:p>
        </p:txBody>
      </p:sp>
    </p:spTree>
    <p:extLst>
      <p:ext uri="{BB962C8B-B14F-4D97-AF65-F5344CB8AC3E}">
        <p14:creationId xmlns:p14="http://schemas.microsoft.com/office/powerpoint/2010/main" val="3884531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CE610A-9F8C-48A8-8552-C9EDC2966020}"/>
              </a:ext>
            </a:extLst>
          </p:cNvPr>
          <p:cNvSpPr>
            <a:spLocks noGrp="1"/>
          </p:cNvSpPr>
          <p:nvPr>
            <p:ph type="title"/>
          </p:nvPr>
        </p:nvSpPr>
        <p:spPr>
          <a:xfrm>
            <a:off x="863029" y="1012004"/>
            <a:ext cx="3416158" cy="4795408"/>
          </a:xfrm>
        </p:spPr>
        <p:txBody>
          <a:bodyPr>
            <a:normAutofit/>
          </a:bodyPr>
          <a:lstStyle/>
          <a:p>
            <a:r>
              <a:rPr lang="en-IN">
                <a:solidFill>
                  <a:srgbClr val="FFFFFF"/>
                </a:solidFill>
              </a:rPr>
              <a:t>AGENDA</a:t>
            </a:r>
          </a:p>
        </p:txBody>
      </p:sp>
      <p:graphicFrame>
        <p:nvGraphicFramePr>
          <p:cNvPr id="5" name="Content Placeholder 2">
            <a:extLst>
              <a:ext uri="{FF2B5EF4-FFF2-40B4-BE49-F238E27FC236}">
                <a16:creationId xmlns:a16="http://schemas.microsoft.com/office/drawing/2014/main" id="{D6B508BD-0777-4EF2-BD20-A4824CA327E8}"/>
              </a:ext>
            </a:extLst>
          </p:cNvPr>
          <p:cNvGraphicFramePr>
            <a:graphicFrameLocks noGrp="1"/>
          </p:cNvGraphicFramePr>
          <p:nvPr>
            <p:ph idx="1"/>
            <p:extLst>
              <p:ext uri="{D42A27DB-BD31-4B8C-83A1-F6EECF244321}">
                <p14:modId xmlns:p14="http://schemas.microsoft.com/office/powerpoint/2010/main" val="1361875253"/>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15955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1D9F8-D916-409B-A62C-CCFC32BFD36D}"/>
              </a:ext>
            </a:extLst>
          </p:cNvPr>
          <p:cNvSpPr txBox="1">
            <a:spLocks/>
          </p:cNvSpPr>
          <p:nvPr/>
        </p:nvSpPr>
        <p:spPr>
          <a:xfrm>
            <a:off x="463464" y="113858"/>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Problem Statement</a:t>
            </a:r>
          </a:p>
        </p:txBody>
      </p:sp>
      <p:sp>
        <p:nvSpPr>
          <p:cNvPr id="3" name="Rectangle 2">
            <a:extLst>
              <a:ext uri="{FF2B5EF4-FFF2-40B4-BE49-F238E27FC236}">
                <a16:creationId xmlns:a16="http://schemas.microsoft.com/office/drawing/2014/main" id="{54813070-210B-4D2C-8CED-D3313CF368F3}"/>
              </a:ext>
            </a:extLst>
          </p:cNvPr>
          <p:cNvSpPr/>
          <p:nvPr/>
        </p:nvSpPr>
        <p:spPr>
          <a:xfrm>
            <a:off x="943429" y="1480457"/>
            <a:ext cx="10116457" cy="1569660"/>
          </a:xfrm>
          <a:prstGeom prst="rect">
            <a:avLst/>
          </a:prstGeom>
        </p:spPr>
        <p:txBody>
          <a:bodyPr wrap="square">
            <a:spAutoFit/>
          </a:bodyPr>
          <a:lstStyle/>
          <a:p>
            <a:pPr marL="285750" indent="-285750">
              <a:buFont typeface="Arial" panose="020B0604020202020204" pitchFamily="34" charset="0"/>
              <a:buChar char="•"/>
            </a:pPr>
            <a:r>
              <a:rPr lang="en-IN" sz="3200" dirty="0"/>
              <a:t>Automate loan eligibility process </a:t>
            </a:r>
          </a:p>
          <a:p>
            <a:endParaRPr lang="en-IN" sz="3200" dirty="0"/>
          </a:p>
          <a:p>
            <a:pPr marL="285750" indent="-285750">
              <a:buFont typeface="Arial" panose="020B0604020202020204" pitchFamily="34" charset="0"/>
              <a:buChar char="•"/>
            </a:pPr>
            <a:r>
              <a:rPr lang="en-IN" sz="3200" dirty="0"/>
              <a:t>Identify customers whose loan will be approved</a:t>
            </a:r>
          </a:p>
        </p:txBody>
      </p:sp>
      <p:pic>
        <p:nvPicPr>
          <p:cNvPr id="4" name="Picture 3">
            <a:extLst>
              <a:ext uri="{FF2B5EF4-FFF2-40B4-BE49-F238E27FC236}">
                <a16:creationId xmlns:a16="http://schemas.microsoft.com/office/drawing/2014/main" id="{5F16DE96-2B41-448A-9B1D-F128FD60D282}"/>
              </a:ext>
            </a:extLst>
          </p:cNvPr>
          <p:cNvPicPr>
            <a:picLocks noChangeAspect="1"/>
          </p:cNvPicPr>
          <p:nvPr/>
        </p:nvPicPr>
        <p:blipFill>
          <a:blip r:embed="rId2"/>
          <a:stretch>
            <a:fillRect/>
          </a:stretch>
        </p:blipFill>
        <p:spPr>
          <a:xfrm>
            <a:off x="159657" y="3807884"/>
            <a:ext cx="11872686" cy="1675940"/>
          </a:xfrm>
          <a:prstGeom prst="rect">
            <a:avLst/>
          </a:prstGeom>
        </p:spPr>
      </p:pic>
    </p:spTree>
    <p:extLst>
      <p:ext uri="{BB962C8B-B14F-4D97-AF65-F5344CB8AC3E}">
        <p14:creationId xmlns:p14="http://schemas.microsoft.com/office/powerpoint/2010/main" val="29686349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753F18-8ADE-4C58-B93B-8A634E0EE0B7}"/>
              </a:ext>
            </a:extLst>
          </p:cNvPr>
          <p:cNvPicPr>
            <a:picLocks noChangeAspect="1"/>
          </p:cNvPicPr>
          <p:nvPr/>
        </p:nvPicPr>
        <p:blipFill>
          <a:blip r:embed="rId2"/>
          <a:stretch>
            <a:fillRect/>
          </a:stretch>
        </p:blipFill>
        <p:spPr>
          <a:xfrm>
            <a:off x="300037" y="891841"/>
            <a:ext cx="11591925" cy="5819775"/>
          </a:xfrm>
          <a:prstGeom prst="rect">
            <a:avLst/>
          </a:prstGeom>
        </p:spPr>
      </p:pic>
      <p:sp>
        <p:nvSpPr>
          <p:cNvPr id="4" name="Title 1">
            <a:extLst>
              <a:ext uri="{FF2B5EF4-FFF2-40B4-BE49-F238E27FC236}">
                <a16:creationId xmlns:a16="http://schemas.microsoft.com/office/drawing/2014/main" id="{8CB76D86-F140-4C71-BE71-4EB176D3C1B8}"/>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Logistic Regression in Azure ML</a:t>
            </a:r>
          </a:p>
        </p:txBody>
      </p:sp>
    </p:spTree>
    <p:extLst>
      <p:ext uri="{BB962C8B-B14F-4D97-AF65-F5344CB8AC3E}">
        <p14:creationId xmlns:p14="http://schemas.microsoft.com/office/powerpoint/2010/main" val="2694321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A192-DD83-432C-81EA-440CA2332773}"/>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are Hyperparameters?</a:t>
            </a:r>
          </a:p>
        </p:txBody>
      </p:sp>
      <p:pic>
        <p:nvPicPr>
          <p:cNvPr id="3" name="Picture 2">
            <a:extLst>
              <a:ext uri="{FF2B5EF4-FFF2-40B4-BE49-F238E27FC236}">
                <a16:creationId xmlns:a16="http://schemas.microsoft.com/office/drawing/2014/main" id="{E8EDEA01-B445-4B53-81DB-D48D7E3F0646}"/>
              </a:ext>
            </a:extLst>
          </p:cNvPr>
          <p:cNvPicPr>
            <a:picLocks noChangeAspect="1"/>
          </p:cNvPicPr>
          <p:nvPr/>
        </p:nvPicPr>
        <p:blipFill>
          <a:blip r:embed="rId2"/>
          <a:stretch>
            <a:fillRect/>
          </a:stretch>
        </p:blipFill>
        <p:spPr>
          <a:xfrm>
            <a:off x="888826" y="993439"/>
            <a:ext cx="10134600" cy="5600700"/>
          </a:xfrm>
          <a:prstGeom prst="rect">
            <a:avLst/>
          </a:prstGeom>
        </p:spPr>
      </p:pic>
    </p:spTree>
    <p:extLst>
      <p:ext uri="{BB962C8B-B14F-4D97-AF65-F5344CB8AC3E}">
        <p14:creationId xmlns:p14="http://schemas.microsoft.com/office/powerpoint/2010/main" val="11626600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04FB3B0-DFA7-420A-B947-1F13EF5CA4FF}"/>
              </a:ext>
            </a:extLst>
          </p:cNvPr>
          <p:cNvSpPr txBox="1">
            <a:spLocks/>
          </p:cNvSpPr>
          <p:nvPr/>
        </p:nvSpPr>
        <p:spPr>
          <a:xfrm>
            <a:off x="463464" y="139581"/>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Parameters to Logistic Regression</a:t>
            </a:r>
          </a:p>
        </p:txBody>
      </p:sp>
      <p:pic>
        <p:nvPicPr>
          <p:cNvPr id="4" name="Picture 3">
            <a:extLst>
              <a:ext uri="{FF2B5EF4-FFF2-40B4-BE49-F238E27FC236}">
                <a16:creationId xmlns:a16="http://schemas.microsoft.com/office/drawing/2014/main" id="{B120BC6D-50F0-4EA4-85CD-54D333446EFC}"/>
              </a:ext>
            </a:extLst>
          </p:cNvPr>
          <p:cNvPicPr>
            <a:picLocks noChangeAspect="1"/>
          </p:cNvPicPr>
          <p:nvPr/>
        </p:nvPicPr>
        <p:blipFill>
          <a:blip r:embed="rId2"/>
          <a:stretch>
            <a:fillRect/>
          </a:stretch>
        </p:blipFill>
        <p:spPr>
          <a:xfrm>
            <a:off x="7588896" y="1095041"/>
            <a:ext cx="4019550" cy="5476875"/>
          </a:xfrm>
          <a:prstGeom prst="rect">
            <a:avLst/>
          </a:prstGeom>
        </p:spPr>
      </p:pic>
      <p:sp>
        <p:nvSpPr>
          <p:cNvPr id="5" name="Rectangle 4">
            <a:extLst>
              <a:ext uri="{FF2B5EF4-FFF2-40B4-BE49-F238E27FC236}">
                <a16:creationId xmlns:a16="http://schemas.microsoft.com/office/drawing/2014/main" id="{42EDFBEF-6A76-4A4B-9CA5-4F8674A01784}"/>
              </a:ext>
            </a:extLst>
          </p:cNvPr>
          <p:cNvSpPr/>
          <p:nvPr/>
        </p:nvSpPr>
        <p:spPr>
          <a:xfrm>
            <a:off x="583554" y="1095041"/>
            <a:ext cx="7005342" cy="5016758"/>
          </a:xfrm>
          <a:prstGeom prst="rect">
            <a:avLst/>
          </a:prstGeom>
        </p:spPr>
        <p:txBody>
          <a:bodyPr wrap="square">
            <a:spAutoFit/>
          </a:bodyPr>
          <a:lstStyle/>
          <a:p>
            <a:pPr marL="342900" indent="-342900">
              <a:buFont typeface="Arial" panose="020B0604020202020204" pitchFamily="34" charset="0"/>
              <a:buChar char="•"/>
            </a:pPr>
            <a:r>
              <a:rPr lang="en-IN" sz="2000" dirty="0"/>
              <a:t>Create Trainer Mode 	</a:t>
            </a:r>
          </a:p>
          <a:p>
            <a:r>
              <a:rPr lang="en-IN" sz="2000" dirty="0"/>
              <a:t>	• Single Parameter - Provide specific set of values </a:t>
            </a:r>
          </a:p>
          <a:p>
            <a:r>
              <a:rPr lang="en-IN" sz="2000" dirty="0"/>
              <a:t>	• Parameter Range - specify multiple values and get    	the optimum set for given configuration </a:t>
            </a:r>
          </a:p>
          <a:p>
            <a:endParaRPr lang="en-IN" sz="2000" dirty="0"/>
          </a:p>
          <a:p>
            <a:pPr marL="342900" indent="-342900">
              <a:buFont typeface="Arial" panose="020B0604020202020204" pitchFamily="34" charset="0"/>
              <a:buChar char="•"/>
            </a:pPr>
            <a:r>
              <a:rPr lang="en-IN" sz="2000" dirty="0"/>
              <a:t>Optimization Tolerance - Threshold Value to stop the model iterations on trained dataset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Memory Size for L-BFGS - Amount of memory to use for next steps and direction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Random Number Seed - Random integer number that is used for reproducing the same results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Allow Unknown Categorical Levels - Creates an additional "Unknown" level </a:t>
            </a:r>
          </a:p>
        </p:txBody>
      </p:sp>
    </p:spTree>
    <p:extLst>
      <p:ext uri="{BB962C8B-B14F-4D97-AF65-F5344CB8AC3E}">
        <p14:creationId xmlns:p14="http://schemas.microsoft.com/office/powerpoint/2010/main" val="7254406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Up 4">
            <a:extLst>
              <a:ext uri="{FF2B5EF4-FFF2-40B4-BE49-F238E27FC236}">
                <a16:creationId xmlns:a16="http://schemas.microsoft.com/office/drawing/2014/main" id="{C0E0B6AF-382A-4571-88D6-C9362AFC31B9}"/>
              </a:ext>
            </a:extLst>
          </p:cNvPr>
          <p:cNvSpPr/>
          <p:nvPr/>
        </p:nvSpPr>
        <p:spPr>
          <a:xfrm rot="2684384">
            <a:off x="9530006" y="5019017"/>
            <a:ext cx="444196" cy="1219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407603E-0A5D-463D-A467-666F8A3D5235}"/>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pic>
        <p:nvPicPr>
          <p:cNvPr id="3" name="Picture 2">
            <a:extLst>
              <a:ext uri="{FF2B5EF4-FFF2-40B4-BE49-F238E27FC236}">
                <a16:creationId xmlns:a16="http://schemas.microsoft.com/office/drawing/2014/main" id="{D4B9106B-4AF6-4D09-97A5-01F1DACDE496}"/>
              </a:ext>
            </a:extLst>
          </p:cNvPr>
          <p:cNvPicPr>
            <a:picLocks noChangeAspect="1"/>
          </p:cNvPicPr>
          <p:nvPr/>
        </p:nvPicPr>
        <p:blipFill>
          <a:blip r:embed="rId3"/>
          <a:stretch>
            <a:fillRect/>
          </a:stretch>
        </p:blipFill>
        <p:spPr>
          <a:xfrm>
            <a:off x="0" y="1335316"/>
            <a:ext cx="11836709" cy="3209655"/>
          </a:xfrm>
          <a:prstGeom prst="rect">
            <a:avLst/>
          </a:prstGeom>
        </p:spPr>
      </p:pic>
      <p:sp>
        <p:nvSpPr>
          <p:cNvPr id="4" name="TextBox 3">
            <a:extLst>
              <a:ext uri="{FF2B5EF4-FFF2-40B4-BE49-F238E27FC236}">
                <a16:creationId xmlns:a16="http://schemas.microsoft.com/office/drawing/2014/main" id="{253707D4-2CDD-4CA2-8AC8-085701F03494}"/>
              </a:ext>
            </a:extLst>
          </p:cNvPr>
          <p:cNvSpPr txBox="1"/>
          <p:nvPr/>
        </p:nvSpPr>
        <p:spPr>
          <a:xfrm>
            <a:off x="264543" y="4544971"/>
            <a:ext cx="11307621" cy="2369880"/>
          </a:xfrm>
          <a:prstGeom prst="rect">
            <a:avLst/>
          </a:prstGeom>
          <a:noFill/>
        </p:spPr>
        <p:txBody>
          <a:bodyPr wrap="square" rtlCol="0">
            <a:spAutoFit/>
          </a:bodyPr>
          <a:lstStyle/>
          <a:p>
            <a:r>
              <a:rPr lang="en-IN" sz="2000" b="1" dirty="0"/>
              <a:t>                                                            </a:t>
            </a:r>
          </a:p>
          <a:p>
            <a:r>
              <a:rPr lang="en-IN" sz="2000" b="1" dirty="0"/>
              <a:t>  b0 + b1X	                               b0 + b1X1 </a:t>
            </a:r>
            <a:r>
              <a:rPr lang="en-IN" sz="2000" b="1" baseline="30000" dirty="0"/>
              <a:t>2                                                                   </a:t>
            </a:r>
            <a:r>
              <a:rPr lang="en-IN" sz="2000" b="1" dirty="0"/>
              <a:t>b0 + b1X1 </a:t>
            </a:r>
            <a:r>
              <a:rPr lang="en-IN" sz="2000" b="1" baseline="30000" dirty="0"/>
              <a:t>2  </a:t>
            </a:r>
            <a:r>
              <a:rPr lang="en-IN" sz="2000" b="1" dirty="0"/>
              <a:t>+ b2X2</a:t>
            </a:r>
            <a:r>
              <a:rPr lang="en-IN" sz="2000" b="1" baseline="30000" dirty="0"/>
              <a:t>3</a:t>
            </a:r>
          </a:p>
          <a:p>
            <a:endParaRPr lang="en-IN" sz="2000" b="1" baseline="30000" dirty="0"/>
          </a:p>
          <a:p>
            <a:r>
              <a:rPr lang="en-IN" sz="2000" b="1" baseline="30000" dirty="0"/>
              <a:t>   </a:t>
            </a:r>
            <a:r>
              <a:rPr lang="en-IN" sz="2000" b="1" dirty="0">
                <a:solidFill>
                  <a:srgbClr val="FF0000"/>
                </a:solidFill>
              </a:rPr>
              <a:t>Under-fit			      Right				       Over Fit</a:t>
            </a:r>
          </a:p>
          <a:p>
            <a:endParaRPr lang="en-IN" sz="2000" b="1" baseline="30000" dirty="0">
              <a:solidFill>
                <a:srgbClr val="FF0000"/>
              </a:solidFill>
            </a:endParaRPr>
          </a:p>
          <a:p>
            <a:endParaRPr lang="en-IN" sz="2000" b="1" baseline="30000" dirty="0">
              <a:solidFill>
                <a:srgbClr val="FF0000"/>
              </a:solidFill>
            </a:endParaRPr>
          </a:p>
          <a:p>
            <a:r>
              <a:rPr lang="en-IN" sz="2000" b="1" baseline="30000" dirty="0">
                <a:solidFill>
                  <a:srgbClr val="FF0000"/>
                </a:solidFill>
              </a:rPr>
              <a:t>			</a:t>
            </a:r>
            <a:r>
              <a:rPr lang="en-IN" sz="2400" b="1" dirty="0">
                <a:solidFill>
                  <a:schemeClr val="tx1">
                    <a:lumMod val="50000"/>
                  </a:schemeClr>
                </a:solidFill>
              </a:rPr>
              <a:t>What if the effect of such weights is reduced significantly</a:t>
            </a:r>
          </a:p>
          <a:p>
            <a:r>
              <a:rPr lang="en-IN" sz="2400" b="1" baseline="30000" dirty="0">
                <a:solidFill>
                  <a:schemeClr val="tx1">
                    <a:lumMod val="50000"/>
                  </a:schemeClr>
                </a:solidFill>
              </a:rPr>
              <a:t>			</a:t>
            </a:r>
            <a:r>
              <a:rPr lang="en-IN" sz="2400" b="1" dirty="0">
                <a:solidFill>
                  <a:schemeClr val="tx1">
                    <a:lumMod val="50000"/>
                  </a:schemeClr>
                </a:solidFill>
              </a:rPr>
              <a:t>Or reduced to zero</a:t>
            </a:r>
            <a:endParaRPr lang="en-IN" sz="2400" b="1" baseline="30000" dirty="0">
              <a:solidFill>
                <a:schemeClr val="tx1">
                  <a:lumMod val="50000"/>
                </a:schemeClr>
              </a:solidFill>
            </a:endParaRPr>
          </a:p>
        </p:txBody>
      </p:sp>
    </p:spTree>
    <p:extLst>
      <p:ext uri="{BB962C8B-B14F-4D97-AF65-F5344CB8AC3E}">
        <p14:creationId xmlns:p14="http://schemas.microsoft.com/office/powerpoint/2010/main" val="17820451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F47A2-78E1-40BF-93D5-DDEE7EA30BFB}"/>
              </a:ext>
            </a:extLst>
          </p:cNvPr>
          <p:cNvSpPr txBox="1">
            <a:spLocks/>
          </p:cNvSpPr>
          <p:nvPr/>
        </p:nvSpPr>
        <p:spPr>
          <a:xfrm>
            <a:off x="492493" y="2612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Regularization Weight</a:t>
            </a:r>
          </a:p>
        </p:txBody>
      </p:sp>
      <p:sp>
        <p:nvSpPr>
          <p:cNvPr id="3" name="Rectangle 2">
            <a:extLst>
              <a:ext uri="{FF2B5EF4-FFF2-40B4-BE49-F238E27FC236}">
                <a16:creationId xmlns:a16="http://schemas.microsoft.com/office/drawing/2014/main" id="{3BD92D98-010C-4447-ACEF-2155CDC6C241}"/>
              </a:ext>
            </a:extLst>
          </p:cNvPr>
          <p:cNvSpPr/>
          <p:nvPr/>
        </p:nvSpPr>
        <p:spPr>
          <a:xfrm>
            <a:off x="868869" y="1520785"/>
            <a:ext cx="10232572" cy="3816429"/>
          </a:xfrm>
          <a:prstGeom prst="rect">
            <a:avLst/>
          </a:prstGeom>
        </p:spPr>
        <p:txBody>
          <a:bodyPr wrap="square">
            <a:spAutoFit/>
          </a:bodyPr>
          <a:lstStyle/>
          <a:p>
            <a:pPr marL="285750" indent="-285750">
              <a:buFont typeface="Arial" panose="020B0604020202020204" pitchFamily="34" charset="0"/>
              <a:buChar char="•"/>
            </a:pPr>
            <a:r>
              <a:rPr lang="en-IN" sz="2200" dirty="0"/>
              <a:t>L2 (Ridge) shrinks all the coefficient by the same proportions but eliminates none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L1(Lasso) can shrink some coefficients to zero, performing variable selection.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Both L1 and L2 regularization prevents overfitting by shrinking (imposing a penalty) on the coefficients.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L2 penalizes one big weight more than many small weights. </a:t>
            </a:r>
          </a:p>
          <a:p>
            <a:pPr marL="285750" indent="-285750">
              <a:buFont typeface="Arial" panose="020B0604020202020204" pitchFamily="34" charset="0"/>
              <a:buChar char="•"/>
            </a:pPr>
            <a:endParaRPr lang="en-IN" sz="2200" dirty="0"/>
          </a:p>
          <a:p>
            <a:pPr marL="285750" indent="-285750">
              <a:buFont typeface="Arial" panose="020B0604020202020204" pitchFamily="34" charset="0"/>
              <a:buChar char="•"/>
            </a:pPr>
            <a:r>
              <a:rPr lang="en-IN" sz="2200" dirty="0"/>
              <a:t>With L2, you tend to end up with many small weights, while with L1, you tend to end up with larger weights, but more zeros. </a:t>
            </a:r>
          </a:p>
        </p:txBody>
      </p:sp>
    </p:spTree>
    <p:extLst>
      <p:ext uri="{BB962C8B-B14F-4D97-AF65-F5344CB8AC3E}">
        <p14:creationId xmlns:p14="http://schemas.microsoft.com/office/powerpoint/2010/main" val="3215793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B84D1-A120-40A2-AA02-D6B2674F9E9D}"/>
              </a:ext>
            </a:extLst>
          </p:cNvPr>
          <p:cNvSpPr>
            <a:spLocks noGrp="1"/>
          </p:cNvSpPr>
          <p:nvPr>
            <p:ph type="ctrTitle"/>
          </p:nvPr>
        </p:nvSpPr>
        <p:spPr/>
        <p:txBody>
          <a:bodyPr/>
          <a:lstStyle/>
          <a:p>
            <a:r>
              <a:rPr lang="en-IN" dirty="0"/>
              <a:t>Hands on – Hyper Tuning</a:t>
            </a:r>
          </a:p>
        </p:txBody>
      </p:sp>
      <p:sp>
        <p:nvSpPr>
          <p:cNvPr id="3" name="Subtitle 2">
            <a:extLst>
              <a:ext uri="{FF2B5EF4-FFF2-40B4-BE49-F238E27FC236}">
                <a16:creationId xmlns:a16="http://schemas.microsoft.com/office/drawing/2014/main" id="{2972FAA0-E48E-4812-863A-2ABBD9E0F729}"/>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8503596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What is a Decision Tree? </a:t>
            </a:r>
          </a:p>
        </p:txBody>
      </p:sp>
    </p:spTree>
    <p:extLst>
      <p:ext uri="{BB962C8B-B14F-4D97-AF65-F5344CB8AC3E}">
        <p14:creationId xmlns:p14="http://schemas.microsoft.com/office/powerpoint/2010/main" val="1820384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1B49722-3B36-4B53-A9C8-51DF77A5AE39}"/>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What is Decision Tree?</a:t>
            </a:r>
          </a:p>
        </p:txBody>
      </p:sp>
      <p:sp>
        <p:nvSpPr>
          <p:cNvPr id="4" name="Rectangle 3">
            <a:extLst>
              <a:ext uri="{FF2B5EF4-FFF2-40B4-BE49-F238E27FC236}">
                <a16:creationId xmlns:a16="http://schemas.microsoft.com/office/drawing/2014/main" id="{38E70265-0F21-4BF4-A8D2-7395439FD1F1}"/>
              </a:ext>
            </a:extLst>
          </p:cNvPr>
          <p:cNvSpPr/>
          <p:nvPr/>
        </p:nvSpPr>
        <p:spPr>
          <a:xfrm>
            <a:off x="609601" y="1233714"/>
            <a:ext cx="8534400" cy="4401205"/>
          </a:xfrm>
          <a:prstGeom prst="rect">
            <a:avLst/>
          </a:prstGeom>
        </p:spPr>
        <p:txBody>
          <a:bodyPr wrap="square">
            <a:spAutoFit/>
          </a:bodyPr>
          <a:lstStyle/>
          <a:p>
            <a:pPr marL="342900" indent="-342900">
              <a:buFont typeface="Arial" panose="020B0604020202020204" pitchFamily="34" charset="0"/>
              <a:buChar char="•"/>
            </a:pPr>
            <a:r>
              <a:rPr lang="en-IN" sz="2800" dirty="0"/>
              <a:t>Supervised learning method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Decision support tool that uses a tree-like graph or model of decisions and their possible consequences</a:t>
            </a:r>
          </a:p>
          <a:p>
            <a:r>
              <a:rPr lang="en-IN" sz="2800" dirty="0"/>
              <a:t> </a:t>
            </a:r>
          </a:p>
          <a:p>
            <a:pPr marL="342900" indent="-342900">
              <a:buFont typeface="Arial" panose="020B0604020202020204" pitchFamily="34" charset="0"/>
              <a:buChar char="•"/>
            </a:pPr>
            <a:r>
              <a:rPr lang="en-IN" sz="2800" dirty="0"/>
              <a:t>Various variations such as Boosted Decision Tree, Decision Forest, Decision Jungle </a:t>
            </a:r>
          </a:p>
          <a:p>
            <a:pPr marL="342900" indent="-342900">
              <a:buFont typeface="Arial" panose="020B0604020202020204" pitchFamily="34" charset="0"/>
              <a:buChar char="•"/>
            </a:pPr>
            <a:endParaRPr lang="en-IN" sz="2800" dirty="0"/>
          </a:p>
          <a:p>
            <a:pPr marL="342900" indent="-342900">
              <a:buFont typeface="Arial" panose="020B0604020202020204" pitchFamily="34" charset="0"/>
              <a:buChar char="•"/>
            </a:pPr>
            <a:r>
              <a:rPr lang="en-IN" sz="2800" dirty="0"/>
              <a:t>Can be used for categorical as well as continuous variables </a:t>
            </a:r>
          </a:p>
        </p:txBody>
      </p:sp>
    </p:spTree>
    <p:extLst>
      <p:ext uri="{BB962C8B-B14F-4D97-AF65-F5344CB8AC3E}">
        <p14:creationId xmlns:p14="http://schemas.microsoft.com/office/powerpoint/2010/main" val="3278985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860DE2-E7FD-48F2-A273-38703D42584B}"/>
              </a:ext>
            </a:extLst>
          </p:cNvPr>
          <p:cNvPicPr>
            <a:picLocks noChangeAspect="1"/>
          </p:cNvPicPr>
          <p:nvPr/>
        </p:nvPicPr>
        <p:blipFill>
          <a:blip r:embed="rId2"/>
          <a:stretch>
            <a:fillRect/>
          </a:stretch>
        </p:blipFill>
        <p:spPr>
          <a:xfrm>
            <a:off x="1576387" y="104775"/>
            <a:ext cx="9039225" cy="6648450"/>
          </a:xfrm>
          <a:prstGeom prst="rect">
            <a:avLst/>
          </a:prstGeom>
        </p:spPr>
      </p:pic>
    </p:spTree>
    <p:extLst>
      <p:ext uri="{BB962C8B-B14F-4D97-AF65-F5344CB8AC3E}">
        <p14:creationId xmlns:p14="http://schemas.microsoft.com/office/powerpoint/2010/main" val="3641693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4140395" y="2843974"/>
            <a:ext cx="1818411" cy="1819763"/>
            <a:chOff x="5061285" y="2537516"/>
            <a:chExt cx="1855400" cy="1856779"/>
          </a:xfrm>
        </p:grpSpPr>
        <p:sp>
          <p:nvSpPr>
            <p:cNvPr id="23" name="Freeform 6"/>
            <p:cNvSpPr>
              <a:spLocks/>
            </p:cNvSpPr>
            <p:nvPr/>
          </p:nvSpPr>
          <p:spPr bwMode="auto">
            <a:xfrm>
              <a:off x="5061285" y="2594497"/>
              <a:ext cx="1785294"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4" name="Freeform 7"/>
            <p:cNvSpPr>
              <a:spLocks/>
            </p:cNvSpPr>
            <p:nvPr/>
          </p:nvSpPr>
          <p:spPr bwMode="auto">
            <a:xfrm>
              <a:off x="5132600" y="3486539"/>
              <a:ext cx="1784085" cy="907756"/>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8" name="Freeform 27"/>
            <p:cNvSpPr>
              <a:spLocks/>
            </p:cNvSpPr>
            <p:nvPr/>
          </p:nvSpPr>
          <p:spPr bwMode="auto">
            <a:xfrm flipV="1">
              <a:off x="5965543" y="2537516"/>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1" name="Freeform 60"/>
          <p:cNvSpPr>
            <a:spLocks/>
          </p:cNvSpPr>
          <p:nvPr/>
        </p:nvSpPr>
        <p:spPr bwMode="auto">
          <a:xfrm>
            <a:off x="9417336" y="3397403"/>
            <a:ext cx="702307" cy="774366"/>
          </a:xfrm>
          <a:custGeom>
            <a:avLst/>
            <a:gdLst>
              <a:gd name="connsiteX0" fmla="*/ 1756 w 716594"/>
              <a:gd name="connsiteY0" fmla="*/ 0 h 790118"/>
              <a:gd name="connsiteX1" fmla="*/ 21643 w 716594"/>
              <a:gd name="connsiteY1" fmla="*/ 0 h 790118"/>
              <a:gd name="connsiteX2" fmla="*/ 71788 w 716594"/>
              <a:gd name="connsiteY2" fmla="*/ 126230 h 790118"/>
              <a:gd name="connsiteX3" fmla="*/ 102410 w 716594"/>
              <a:gd name="connsiteY3" fmla="*/ 257086 h 790118"/>
              <a:gd name="connsiteX4" fmla="*/ 112914 w 716594"/>
              <a:gd name="connsiteY4" fmla="*/ 392033 h 790118"/>
              <a:gd name="connsiteX5" fmla="*/ 188370 w 716594"/>
              <a:gd name="connsiteY5" fmla="*/ 392033 h 790118"/>
              <a:gd name="connsiteX6" fmla="*/ 688942 w 716594"/>
              <a:gd name="connsiteY6" fmla="*/ 392033 h 790118"/>
              <a:gd name="connsiteX7" fmla="*/ 380235 w 716594"/>
              <a:gd name="connsiteY7" fmla="*/ 83302 h 790118"/>
              <a:gd name="connsiteX8" fmla="*/ 392616 w 716594"/>
              <a:gd name="connsiteY8" fmla="*/ 70919 h 790118"/>
              <a:gd name="connsiteX9" fmla="*/ 716594 w 716594"/>
              <a:gd name="connsiteY9" fmla="*/ 395060 h 790118"/>
              <a:gd name="connsiteX10" fmla="*/ 703938 w 716594"/>
              <a:gd name="connsiteY10" fmla="*/ 407855 h 790118"/>
              <a:gd name="connsiteX11" fmla="*/ 703938 w 716594"/>
              <a:gd name="connsiteY11" fmla="*/ 409643 h 790118"/>
              <a:gd name="connsiteX12" fmla="*/ 702012 w 716594"/>
              <a:gd name="connsiteY12" fmla="*/ 409643 h 790118"/>
              <a:gd name="connsiteX13" fmla="*/ 392616 w 716594"/>
              <a:gd name="connsiteY13" fmla="*/ 719200 h 790118"/>
              <a:gd name="connsiteX14" fmla="*/ 380235 w 716594"/>
              <a:gd name="connsiteY14" fmla="*/ 706818 h 790118"/>
              <a:gd name="connsiteX15" fmla="*/ 677249 w 716594"/>
              <a:gd name="connsiteY15" fmla="*/ 409643 h 790118"/>
              <a:gd name="connsiteX16" fmla="*/ 112983 w 716594"/>
              <a:gd name="connsiteY16" fmla="*/ 409643 h 790118"/>
              <a:gd name="connsiteX17" fmla="*/ 111749 w 716594"/>
              <a:gd name="connsiteY17" fmla="*/ 409643 h 790118"/>
              <a:gd name="connsiteX18" fmla="*/ 102410 w 716594"/>
              <a:gd name="connsiteY18" fmla="*/ 528817 h 790118"/>
              <a:gd name="connsiteX19" fmla="*/ 71788 w 716594"/>
              <a:gd name="connsiteY19" fmla="*/ 660583 h 790118"/>
              <a:gd name="connsiteX20" fmla="*/ 19858 w 716594"/>
              <a:gd name="connsiteY20" fmla="*/ 790118 h 790118"/>
              <a:gd name="connsiteX21" fmla="*/ 0 w 716594"/>
              <a:gd name="connsiteY21" fmla="*/ 790118 h 790118"/>
              <a:gd name="connsiteX22" fmla="*/ 1140 w 716594"/>
              <a:gd name="connsiteY22" fmla="*/ 788232 h 790118"/>
              <a:gd name="connsiteX23" fmla="*/ 54809 w 716594"/>
              <a:gd name="connsiteY23" fmla="*/ 655725 h 790118"/>
              <a:gd name="connsiteX24" fmla="*/ 93617 w 716594"/>
              <a:gd name="connsiteY24" fmla="*/ 393407 h 790118"/>
              <a:gd name="connsiteX25" fmla="*/ 54809 w 716594"/>
              <a:gd name="connsiteY25" fmla="*/ 131088 h 79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594" h="790118">
                <a:moveTo>
                  <a:pt x="1756" y="0"/>
                </a:moveTo>
                <a:lnTo>
                  <a:pt x="21643" y="0"/>
                </a:lnTo>
                <a:lnTo>
                  <a:pt x="71788" y="126230"/>
                </a:lnTo>
                <a:cubicBezTo>
                  <a:pt x="85128" y="168736"/>
                  <a:pt x="95436" y="212455"/>
                  <a:pt x="102410" y="257086"/>
                </a:cubicBezTo>
                <a:lnTo>
                  <a:pt x="112914" y="392033"/>
                </a:lnTo>
                <a:lnTo>
                  <a:pt x="188370" y="392033"/>
                </a:lnTo>
                <a:cubicBezTo>
                  <a:pt x="688942" y="392033"/>
                  <a:pt x="688942" y="392033"/>
                  <a:pt x="688942" y="392033"/>
                </a:cubicBezTo>
                <a:cubicBezTo>
                  <a:pt x="380235" y="83302"/>
                  <a:pt x="380235" y="83302"/>
                  <a:pt x="380235" y="83302"/>
                </a:cubicBezTo>
                <a:cubicBezTo>
                  <a:pt x="392616" y="70919"/>
                  <a:pt x="392616" y="70919"/>
                  <a:pt x="392616" y="70919"/>
                </a:cubicBezTo>
                <a:cubicBezTo>
                  <a:pt x="716594" y="395060"/>
                  <a:pt x="716594" y="395060"/>
                  <a:pt x="716594" y="395060"/>
                </a:cubicBezTo>
                <a:cubicBezTo>
                  <a:pt x="703938" y="407855"/>
                  <a:pt x="703938" y="407855"/>
                  <a:pt x="703938" y="407855"/>
                </a:cubicBezTo>
                <a:lnTo>
                  <a:pt x="703938" y="409643"/>
                </a:lnTo>
                <a:cubicBezTo>
                  <a:pt x="702012" y="409643"/>
                  <a:pt x="702012" y="409643"/>
                  <a:pt x="702012" y="409643"/>
                </a:cubicBezTo>
                <a:cubicBezTo>
                  <a:pt x="392616" y="719200"/>
                  <a:pt x="392616" y="719200"/>
                  <a:pt x="392616" y="719200"/>
                </a:cubicBezTo>
                <a:cubicBezTo>
                  <a:pt x="380235" y="706818"/>
                  <a:pt x="380235" y="706818"/>
                  <a:pt x="380235" y="706818"/>
                </a:cubicBezTo>
                <a:cubicBezTo>
                  <a:pt x="677249" y="409643"/>
                  <a:pt x="677249" y="409643"/>
                  <a:pt x="677249" y="409643"/>
                </a:cubicBezTo>
                <a:cubicBezTo>
                  <a:pt x="304950" y="409643"/>
                  <a:pt x="165337" y="409643"/>
                  <a:pt x="112983" y="409643"/>
                </a:cubicBezTo>
                <a:lnTo>
                  <a:pt x="111749" y="409643"/>
                </a:lnTo>
                <a:lnTo>
                  <a:pt x="102410" y="528817"/>
                </a:lnTo>
                <a:cubicBezTo>
                  <a:pt x="95436" y="573751"/>
                  <a:pt x="85128" y="618078"/>
                  <a:pt x="71788" y="660583"/>
                </a:cubicBezTo>
                <a:lnTo>
                  <a:pt x="19858" y="790118"/>
                </a:lnTo>
                <a:lnTo>
                  <a:pt x="0" y="790118"/>
                </a:lnTo>
                <a:lnTo>
                  <a:pt x="1140" y="788232"/>
                </a:lnTo>
                <a:cubicBezTo>
                  <a:pt x="22255" y="746125"/>
                  <a:pt x="40256" y="701874"/>
                  <a:pt x="54809" y="655725"/>
                </a:cubicBezTo>
                <a:cubicBezTo>
                  <a:pt x="81490" y="570715"/>
                  <a:pt x="93617" y="483275"/>
                  <a:pt x="93617" y="393407"/>
                </a:cubicBezTo>
                <a:cubicBezTo>
                  <a:pt x="93617" y="303538"/>
                  <a:pt x="81490" y="216099"/>
                  <a:pt x="54809" y="131088"/>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2" name="Freeform 17"/>
          <p:cNvSpPr>
            <a:spLocks noEditPoints="1"/>
          </p:cNvSpPr>
          <p:nvPr/>
        </p:nvSpPr>
        <p:spPr bwMode="auto">
          <a:xfrm>
            <a:off x="3080523" y="3339821"/>
            <a:ext cx="368856" cy="446531"/>
          </a:xfrm>
          <a:custGeom>
            <a:avLst/>
            <a:gdLst>
              <a:gd name="T0" fmla="*/ 2736 w 2736"/>
              <a:gd name="T1" fmla="*/ 1597 h 3312"/>
              <a:gd name="T2" fmla="*/ 2668 w 2736"/>
              <a:gd name="T3" fmla="*/ 1643 h 3312"/>
              <a:gd name="T4" fmla="*/ 2478 w 2736"/>
              <a:gd name="T5" fmla="*/ 1702 h 3312"/>
              <a:gd name="T6" fmla="*/ 2243 w 2736"/>
              <a:gd name="T7" fmla="*/ 1605 h 3312"/>
              <a:gd name="T8" fmla="*/ 2145 w 2736"/>
              <a:gd name="T9" fmla="*/ 1370 h 3312"/>
              <a:gd name="T10" fmla="*/ 2477 w 2736"/>
              <a:gd name="T11" fmla="*/ 1038 h 3312"/>
              <a:gd name="T12" fmla="*/ 2665 w 2736"/>
              <a:gd name="T13" fmla="*/ 1094 h 3312"/>
              <a:gd name="T14" fmla="*/ 2736 w 2736"/>
              <a:gd name="T15" fmla="*/ 1142 h 3312"/>
              <a:gd name="T16" fmla="*/ 2736 w 2736"/>
              <a:gd name="T17" fmla="*/ 0 h 3312"/>
              <a:gd name="T18" fmla="*/ 669 w 2736"/>
              <a:gd name="T19" fmla="*/ 0 h 3312"/>
              <a:gd name="T20" fmla="*/ 0 w 2736"/>
              <a:gd name="T21" fmla="*/ 664 h 3312"/>
              <a:gd name="T22" fmla="*/ 0 w 2736"/>
              <a:gd name="T23" fmla="*/ 2740 h 3312"/>
              <a:gd name="T24" fmla="*/ 1001 w 2736"/>
              <a:gd name="T25" fmla="*/ 2740 h 3312"/>
              <a:gd name="T26" fmla="*/ 968 w 2736"/>
              <a:gd name="T27" fmla="*/ 2898 h 3312"/>
              <a:gd name="T28" fmla="*/ 1385 w 2736"/>
              <a:gd name="T29" fmla="*/ 3312 h 3312"/>
              <a:gd name="T30" fmla="*/ 1802 w 2736"/>
              <a:gd name="T31" fmla="*/ 2900 h 3312"/>
              <a:gd name="T32" fmla="*/ 1767 w 2736"/>
              <a:gd name="T33" fmla="*/ 2740 h 3312"/>
              <a:gd name="T34" fmla="*/ 2736 w 2736"/>
              <a:gd name="T35" fmla="*/ 2740 h 3312"/>
              <a:gd name="T36" fmla="*/ 2736 w 2736"/>
              <a:gd name="T37" fmla="*/ 1597 h 3312"/>
              <a:gd name="T38" fmla="*/ 2652 w 2736"/>
              <a:gd name="T39" fmla="*/ 2652 h 3312"/>
              <a:gd name="T40" fmla="*/ 1616 w 2736"/>
              <a:gd name="T41" fmla="*/ 2652 h 3312"/>
              <a:gd name="T42" fmla="*/ 1660 w 2736"/>
              <a:gd name="T43" fmla="*/ 2714 h 3312"/>
              <a:gd name="T44" fmla="*/ 1717 w 2736"/>
              <a:gd name="T45" fmla="*/ 2894 h 3312"/>
              <a:gd name="T46" fmla="*/ 1385 w 2736"/>
              <a:gd name="T47" fmla="*/ 3226 h 3312"/>
              <a:gd name="T48" fmla="*/ 1053 w 2736"/>
              <a:gd name="T49" fmla="*/ 2893 h 3312"/>
              <a:gd name="T50" fmla="*/ 1108 w 2736"/>
              <a:gd name="T51" fmla="*/ 2714 h 3312"/>
              <a:gd name="T52" fmla="*/ 1151 w 2736"/>
              <a:gd name="T53" fmla="*/ 2652 h 3312"/>
              <a:gd name="T54" fmla="*/ 84 w 2736"/>
              <a:gd name="T55" fmla="*/ 2652 h 3312"/>
              <a:gd name="T56" fmla="*/ 84 w 2736"/>
              <a:gd name="T57" fmla="*/ 664 h 3312"/>
              <a:gd name="T58" fmla="*/ 669 w 2736"/>
              <a:gd name="T59" fmla="*/ 88 h 3312"/>
              <a:gd name="T60" fmla="*/ 2652 w 2736"/>
              <a:gd name="T61" fmla="*/ 88 h 3312"/>
              <a:gd name="T62" fmla="*/ 2652 w 2736"/>
              <a:gd name="T63" fmla="*/ 989 h 3312"/>
              <a:gd name="T64" fmla="*/ 2479 w 2736"/>
              <a:gd name="T65" fmla="*/ 953 h 3312"/>
              <a:gd name="T66" fmla="*/ 2061 w 2736"/>
              <a:gd name="T67" fmla="*/ 1370 h 3312"/>
              <a:gd name="T68" fmla="*/ 2183 w 2736"/>
              <a:gd name="T69" fmla="*/ 1665 h 3312"/>
              <a:gd name="T70" fmla="*/ 2480 w 2736"/>
              <a:gd name="T71" fmla="*/ 1787 h 3312"/>
              <a:gd name="T72" fmla="*/ 2652 w 2736"/>
              <a:gd name="T73" fmla="*/ 1751 h 3312"/>
              <a:gd name="T74" fmla="*/ 2652 w 2736"/>
              <a:gd name="T75" fmla="*/ 265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36" h="3312">
                <a:moveTo>
                  <a:pt x="2736" y="1597"/>
                </a:moveTo>
                <a:cubicBezTo>
                  <a:pt x="2668" y="1643"/>
                  <a:pt x="2668" y="1643"/>
                  <a:pt x="2668" y="1643"/>
                </a:cubicBezTo>
                <a:cubicBezTo>
                  <a:pt x="2612" y="1682"/>
                  <a:pt x="2546" y="1702"/>
                  <a:pt x="2478" y="1702"/>
                </a:cubicBezTo>
                <a:cubicBezTo>
                  <a:pt x="2389" y="1702"/>
                  <a:pt x="2306" y="1668"/>
                  <a:pt x="2243" y="1605"/>
                </a:cubicBezTo>
                <a:cubicBezTo>
                  <a:pt x="2180" y="1542"/>
                  <a:pt x="2145" y="1459"/>
                  <a:pt x="2145" y="1370"/>
                </a:cubicBezTo>
                <a:cubicBezTo>
                  <a:pt x="2145" y="1187"/>
                  <a:pt x="2294" y="1038"/>
                  <a:pt x="2477" y="1038"/>
                </a:cubicBezTo>
                <a:cubicBezTo>
                  <a:pt x="2544" y="1038"/>
                  <a:pt x="2610" y="1057"/>
                  <a:pt x="2665" y="1094"/>
                </a:cubicBezTo>
                <a:cubicBezTo>
                  <a:pt x="2736" y="1142"/>
                  <a:pt x="2736" y="1142"/>
                  <a:pt x="2736" y="1142"/>
                </a:cubicBezTo>
                <a:cubicBezTo>
                  <a:pt x="2736" y="0"/>
                  <a:pt x="2736" y="0"/>
                  <a:pt x="2736" y="0"/>
                </a:cubicBezTo>
                <a:cubicBezTo>
                  <a:pt x="669" y="0"/>
                  <a:pt x="669" y="0"/>
                  <a:pt x="669" y="0"/>
                </a:cubicBezTo>
                <a:cubicBezTo>
                  <a:pt x="302" y="0"/>
                  <a:pt x="0" y="298"/>
                  <a:pt x="0" y="664"/>
                </a:cubicBezTo>
                <a:cubicBezTo>
                  <a:pt x="0" y="2740"/>
                  <a:pt x="0" y="2740"/>
                  <a:pt x="0" y="2740"/>
                </a:cubicBezTo>
                <a:cubicBezTo>
                  <a:pt x="1001" y="2740"/>
                  <a:pt x="1001" y="2740"/>
                  <a:pt x="1001" y="2740"/>
                </a:cubicBezTo>
                <a:cubicBezTo>
                  <a:pt x="979" y="2780"/>
                  <a:pt x="968" y="2841"/>
                  <a:pt x="968" y="2898"/>
                </a:cubicBezTo>
                <a:cubicBezTo>
                  <a:pt x="968" y="3128"/>
                  <a:pt x="1155" y="3312"/>
                  <a:pt x="1385" y="3312"/>
                </a:cubicBezTo>
                <a:cubicBezTo>
                  <a:pt x="1615" y="3312"/>
                  <a:pt x="1802" y="3130"/>
                  <a:pt x="1802" y="2900"/>
                </a:cubicBezTo>
                <a:cubicBezTo>
                  <a:pt x="1802" y="2842"/>
                  <a:pt x="1790" y="2780"/>
                  <a:pt x="1767" y="2740"/>
                </a:cubicBezTo>
                <a:cubicBezTo>
                  <a:pt x="2736" y="2740"/>
                  <a:pt x="2736" y="2740"/>
                  <a:pt x="2736" y="2740"/>
                </a:cubicBezTo>
                <a:lnTo>
                  <a:pt x="2736" y="1597"/>
                </a:lnTo>
                <a:close/>
                <a:moveTo>
                  <a:pt x="2652" y="2652"/>
                </a:moveTo>
                <a:cubicBezTo>
                  <a:pt x="1616" y="2652"/>
                  <a:pt x="1616" y="2652"/>
                  <a:pt x="1616" y="2652"/>
                </a:cubicBezTo>
                <a:cubicBezTo>
                  <a:pt x="1660" y="2714"/>
                  <a:pt x="1660" y="2714"/>
                  <a:pt x="1660" y="2714"/>
                </a:cubicBezTo>
                <a:cubicBezTo>
                  <a:pt x="1698" y="2769"/>
                  <a:pt x="1717" y="2829"/>
                  <a:pt x="1717" y="2894"/>
                </a:cubicBezTo>
                <a:cubicBezTo>
                  <a:pt x="1717" y="3078"/>
                  <a:pt x="1568" y="3226"/>
                  <a:pt x="1385" y="3226"/>
                </a:cubicBezTo>
                <a:cubicBezTo>
                  <a:pt x="1202" y="3226"/>
                  <a:pt x="1053" y="3076"/>
                  <a:pt x="1053" y="2893"/>
                </a:cubicBezTo>
                <a:cubicBezTo>
                  <a:pt x="1053" y="2827"/>
                  <a:pt x="1072" y="2768"/>
                  <a:pt x="1108" y="2714"/>
                </a:cubicBezTo>
                <a:cubicBezTo>
                  <a:pt x="1151" y="2652"/>
                  <a:pt x="1151" y="2652"/>
                  <a:pt x="1151" y="2652"/>
                </a:cubicBezTo>
                <a:cubicBezTo>
                  <a:pt x="84" y="2652"/>
                  <a:pt x="84" y="2652"/>
                  <a:pt x="84" y="2652"/>
                </a:cubicBezTo>
                <a:cubicBezTo>
                  <a:pt x="84" y="664"/>
                  <a:pt x="84" y="664"/>
                  <a:pt x="84" y="664"/>
                </a:cubicBezTo>
                <a:cubicBezTo>
                  <a:pt x="84" y="344"/>
                  <a:pt x="349" y="88"/>
                  <a:pt x="669" y="88"/>
                </a:cubicBezTo>
                <a:cubicBezTo>
                  <a:pt x="2652" y="88"/>
                  <a:pt x="2652" y="88"/>
                  <a:pt x="2652" y="88"/>
                </a:cubicBezTo>
                <a:cubicBezTo>
                  <a:pt x="2652" y="989"/>
                  <a:pt x="2652" y="989"/>
                  <a:pt x="2652" y="989"/>
                </a:cubicBezTo>
                <a:cubicBezTo>
                  <a:pt x="2588" y="965"/>
                  <a:pt x="2539" y="953"/>
                  <a:pt x="2479" y="953"/>
                </a:cubicBezTo>
                <a:cubicBezTo>
                  <a:pt x="2249" y="953"/>
                  <a:pt x="2061" y="1140"/>
                  <a:pt x="2061" y="1370"/>
                </a:cubicBezTo>
                <a:cubicBezTo>
                  <a:pt x="2061" y="1481"/>
                  <a:pt x="2104" y="1586"/>
                  <a:pt x="2183" y="1665"/>
                </a:cubicBezTo>
                <a:cubicBezTo>
                  <a:pt x="2262" y="1744"/>
                  <a:pt x="2368" y="1787"/>
                  <a:pt x="2480" y="1787"/>
                </a:cubicBezTo>
                <a:cubicBezTo>
                  <a:pt x="2539" y="1787"/>
                  <a:pt x="2588" y="1775"/>
                  <a:pt x="2652" y="1751"/>
                </a:cubicBezTo>
                <a:lnTo>
                  <a:pt x="2652" y="2652"/>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3" name="Freeform 18"/>
          <p:cNvSpPr>
            <a:spLocks noEditPoints="1"/>
          </p:cNvSpPr>
          <p:nvPr/>
        </p:nvSpPr>
        <p:spPr bwMode="auto">
          <a:xfrm>
            <a:off x="8373691" y="3339820"/>
            <a:ext cx="557593" cy="557650"/>
          </a:xfrm>
          <a:custGeom>
            <a:avLst/>
            <a:gdLst>
              <a:gd name="T0" fmla="*/ 3616 w 4136"/>
              <a:gd name="T1" fmla="*/ 0 h 4136"/>
              <a:gd name="T2" fmla="*/ 0 w 4136"/>
              <a:gd name="T3" fmla="*/ 517 h 4136"/>
              <a:gd name="T4" fmla="*/ 517 w 4136"/>
              <a:gd name="T5" fmla="*/ 4136 h 4136"/>
              <a:gd name="T6" fmla="*/ 4136 w 4136"/>
              <a:gd name="T7" fmla="*/ 3616 h 4136"/>
              <a:gd name="T8" fmla="*/ 4028 w 4136"/>
              <a:gd name="T9" fmla="*/ 507 h 4136"/>
              <a:gd name="T10" fmla="*/ 3374 w 4136"/>
              <a:gd name="T11" fmla="*/ 2012 h 4136"/>
              <a:gd name="T12" fmla="*/ 3068 w 4136"/>
              <a:gd name="T13" fmla="*/ 1561 h 4136"/>
              <a:gd name="T14" fmla="*/ 2762 w 4136"/>
              <a:gd name="T15" fmla="*/ 2012 h 4136"/>
              <a:gd name="T16" fmla="*/ 2100 w 4136"/>
              <a:gd name="T17" fmla="*/ 1202 h 4136"/>
              <a:gd name="T18" fmla="*/ 1895 w 4136"/>
              <a:gd name="T19" fmla="*/ 1292 h 4136"/>
              <a:gd name="T20" fmla="*/ 1895 w 4136"/>
              <a:gd name="T21" fmla="*/ 803 h 4136"/>
              <a:gd name="T22" fmla="*/ 2100 w 4136"/>
              <a:gd name="T23" fmla="*/ 892 h 4136"/>
              <a:gd name="T24" fmla="*/ 3605 w 4136"/>
              <a:gd name="T25" fmla="*/ 84 h 4136"/>
              <a:gd name="T26" fmla="*/ 511 w 4136"/>
              <a:gd name="T27" fmla="*/ 84 h 4136"/>
              <a:gd name="T28" fmla="*/ 2012 w 4136"/>
              <a:gd name="T29" fmla="*/ 741 h 4136"/>
              <a:gd name="T30" fmla="*/ 1565 w 4136"/>
              <a:gd name="T31" fmla="*/ 1047 h 4136"/>
              <a:gd name="T32" fmla="*/ 2012 w 4136"/>
              <a:gd name="T33" fmla="*/ 1354 h 4136"/>
              <a:gd name="T34" fmla="*/ 1217 w 4136"/>
              <a:gd name="T35" fmla="*/ 2012 h 4136"/>
              <a:gd name="T36" fmla="*/ 1303 w 4136"/>
              <a:gd name="T37" fmla="*/ 2213 h 4136"/>
              <a:gd name="T38" fmla="*/ 815 w 4136"/>
              <a:gd name="T39" fmla="*/ 2212 h 4136"/>
              <a:gd name="T40" fmla="*/ 899 w 4136"/>
              <a:gd name="T41" fmla="*/ 2012 h 4136"/>
              <a:gd name="T42" fmla="*/ 84 w 4136"/>
              <a:gd name="T43" fmla="*/ 507 h 4136"/>
              <a:gd name="T44" fmla="*/ 84 w 4136"/>
              <a:gd name="T45" fmla="*/ 3601 h 4136"/>
              <a:gd name="T46" fmla="*/ 751 w 4136"/>
              <a:gd name="T47" fmla="*/ 2100 h 4136"/>
              <a:gd name="T48" fmla="*/ 1059 w 4136"/>
              <a:gd name="T49" fmla="*/ 2543 h 4136"/>
              <a:gd name="T50" fmla="*/ 1367 w 4136"/>
              <a:gd name="T51" fmla="*/ 2100 h 4136"/>
              <a:gd name="T52" fmla="*/ 2012 w 4136"/>
              <a:gd name="T53" fmla="*/ 2898 h 4136"/>
              <a:gd name="T54" fmla="*/ 2211 w 4136"/>
              <a:gd name="T55" fmla="*/ 2819 h 4136"/>
              <a:gd name="T56" fmla="*/ 2212 w 4136"/>
              <a:gd name="T57" fmla="*/ 3307 h 4136"/>
              <a:gd name="T58" fmla="*/ 2012 w 4136"/>
              <a:gd name="T59" fmla="*/ 3228 h 4136"/>
              <a:gd name="T60" fmla="*/ 511 w 4136"/>
              <a:gd name="T61" fmla="*/ 4028 h 4136"/>
              <a:gd name="T62" fmla="*/ 3605 w 4136"/>
              <a:gd name="T63" fmla="*/ 4028 h 4136"/>
              <a:gd name="T64" fmla="*/ 2100 w 4136"/>
              <a:gd name="T65" fmla="*/ 3373 h 4136"/>
              <a:gd name="T66" fmla="*/ 2541 w 4136"/>
              <a:gd name="T67" fmla="*/ 3063 h 4136"/>
              <a:gd name="T68" fmla="*/ 2100 w 4136"/>
              <a:gd name="T69" fmla="*/ 2753 h 4136"/>
              <a:gd name="T70" fmla="*/ 2915 w 4136"/>
              <a:gd name="T71" fmla="*/ 2100 h 4136"/>
              <a:gd name="T72" fmla="*/ 2824 w 4136"/>
              <a:gd name="T73" fmla="*/ 1891 h 4136"/>
              <a:gd name="T74" fmla="*/ 3313 w 4136"/>
              <a:gd name="T75" fmla="*/ 1890 h 4136"/>
              <a:gd name="T76" fmla="*/ 3222 w 4136"/>
              <a:gd name="T77" fmla="*/ 2100 h 4136"/>
              <a:gd name="T78" fmla="*/ 4028 w 4136"/>
              <a:gd name="T79" fmla="*/ 3601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36" h="4136">
                <a:moveTo>
                  <a:pt x="4136" y="517"/>
                </a:moveTo>
                <a:cubicBezTo>
                  <a:pt x="4136" y="231"/>
                  <a:pt x="3903" y="0"/>
                  <a:pt x="3616" y="0"/>
                </a:cubicBezTo>
                <a:cubicBezTo>
                  <a:pt x="517" y="0"/>
                  <a:pt x="517" y="0"/>
                  <a:pt x="517" y="0"/>
                </a:cubicBezTo>
                <a:cubicBezTo>
                  <a:pt x="231" y="0"/>
                  <a:pt x="0" y="231"/>
                  <a:pt x="0" y="517"/>
                </a:cubicBezTo>
                <a:cubicBezTo>
                  <a:pt x="0" y="3616"/>
                  <a:pt x="0" y="3616"/>
                  <a:pt x="0" y="3616"/>
                </a:cubicBezTo>
                <a:cubicBezTo>
                  <a:pt x="0" y="3903"/>
                  <a:pt x="231" y="4136"/>
                  <a:pt x="517" y="4136"/>
                </a:cubicBezTo>
                <a:cubicBezTo>
                  <a:pt x="3616" y="4136"/>
                  <a:pt x="3616" y="4136"/>
                  <a:pt x="3616" y="4136"/>
                </a:cubicBezTo>
                <a:cubicBezTo>
                  <a:pt x="3903" y="4136"/>
                  <a:pt x="4136" y="3903"/>
                  <a:pt x="4136" y="3616"/>
                </a:cubicBezTo>
                <a:lnTo>
                  <a:pt x="4136" y="517"/>
                </a:lnTo>
                <a:close/>
                <a:moveTo>
                  <a:pt x="4028" y="507"/>
                </a:moveTo>
                <a:cubicBezTo>
                  <a:pt x="4028" y="2012"/>
                  <a:pt x="4028" y="2012"/>
                  <a:pt x="4028" y="2012"/>
                </a:cubicBezTo>
                <a:cubicBezTo>
                  <a:pt x="3374" y="2012"/>
                  <a:pt x="3374" y="2012"/>
                  <a:pt x="3374" y="2012"/>
                </a:cubicBezTo>
                <a:cubicBezTo>
                  <a:pt x="3390" y="1972"/>
                  <a:pt x="3397" y="1932"/>
                  <a:pt x="3397" y="1890"/>
                </a:cubicBezTo>
                <a:cubicBezTo>
                  <a:pt x="3397" y="1708"/>
                  <a:pt x="3250" y="1561"/>
                  <a:pt x="3068" y="1561"/>
                </a:cubicBezTo>
                <a:cubicBezTo>
                  <a:pt x="2887" y="1561"/>
                  <a:pt x="2739" y="1708"/>
                  <a:pt x="2739" y="1890"/>
                </a:cubicBezTo>
                <a:cubicBezTo>
                  <a:pt x="2739" y="1932"/>
                  <a:pt x="2747" y="1972"/>
                  <a:pt x="2762" y="2012"/>
                </a:cubicBezTo>
                <a:cubicBezTo>
                  <a:pt x="2100" y="2012"/>
                  <a:pt x="2100" y="2012"/>
                  <a:pt x="2100" y="2012"/>
                </a:cubicBezTo>
                <a:cubicBezTo>
                  <a:pt x="2100" y="1202"/>
                  <a:pt x="2100" y="1202"/>
                  <a:pt x="2100" y="1202"/>
                </a:cubicBezTo>
                <a:cubicBezTo>
                  <a:pt x="2034" y="1248"/>
                  <a:pt x="2034" y="1248"/>
                  <a:pt x="2034" y="1248"/>
                </a:cubicBezTo>
                <a:cubicBezTo>
                  <a:pt x="1993" y="1277"/>
                  <a:pt x="1945" y="1292"/>
                  <a:pt x="1895" y="1292"/>
                </a:cubicBezTo>
                <a:cubicBezTo>
                  <a:pt x="1760" y="1292"/>
                  <a:pt x="1651" y="1182"/>
                  <a:pt x="1651" y="1047"/>
                </a:cubicBezTo>
                <a:cubicBezTo>
                  <a:pt x="1651" y="912"/>
                  <a:pt x="1761" y="803"/>
                  <a:pt x="1895" y="803"/>
                </a:cubicBezTo>
                <a:cubicBezTo>
                  <a:pt x="1944" y="803"/>
                  <a:pt x="1991" y="817"/>
                  <a:pt x="2031" y="844"/>
                </a:cubicBezTo>
                <a:cubicBezTo>
                  <a:pt x="2100" y="892"/>
                  <a:pt x="2100" y="892"/>
                  <a:pt x="2100" y="892"/>
                </a:cubicBezTo>
                <a:cubicBezTo>
                  <a:pt x="2100" y="84"/>
                  <a:pt x="2100" y="84"/>
                  <a:pt x="2100" y="84"/>
                </a:cubicBezTo>
                <a:cubicBezTo>
                  <a:pt x="3605" y="84"/>
                  <a:pt x="3605" y="84"/>
                  <a:pt x="3605" y="84"/>
                </a:cubicBezTo>
                <a:cubicBezTo>
                  <a:pt x="3845" y="84"/>
                  <a:pt x="4028" y="268"/>
                  <a:pt x="4028" y="507"/>
                </a:cubicBezTo>
                <a:close/>
                <a:moveTo>
                  <a:pt x="511" y="84"/>
                </a:moveTo>
                <a:cubicBezTo>
                  <a:pt x="2012" y="84"/>
                  <a:pt x="2012" y="84"/>
                  <a:pt x="2012" y="84"/>
                </a:cubicBezTo>
                <a:cubicBezTo>
                  <a:pt x="2012" y="741"/>
                  <a:pt x="2012" y="741"/>
                  <a:pt x="2012" y="741"/>
                </a:cubicBezTo>
                <a:cubicBezTo>
                  <a:pt x="1972" y="726"/>
                  <a:pt x="1935" y="718"/>
                  <a:pt x="1893" y="718"/>
                </a:cubicBezTo>
                <a:cubicBezTo>
                  <a:pt x="1712" y="718"/>
                  <a:pt x="1565" y="866"/>
                  <a:pt x="1565" y="1047"/>
                </a:cubicBezTo>
                <a:cubicBezTo>
                  <a:pt x="1565" y="1229"/>
                  <a:pt x="1711" y="1376"/>
                  <a:pt x="1893" y="1376"/>
                </a:cubicBezTo>
                <a:cubicBezTo>
                  <a:pt x="1935" y="1376"/>
                  <a:pt x="1972" y="1369"/>
                  <a:pt x="2012" y="1354"/>
                </a:cubicBezTo>
                <a:cubicBezTo>
                  <a:pt x="2012" y="2012"/>
                  <a:pt x="2012" y="2012"/>
                  <a:pt x="2012" y="2012"/>
                </a:cubicBezTo>
                <a:cubicBezTo>
                  <a:pt x="1217" y="2012"/>
                  <a:pt x="1217" y="2012"/>
                  <a:pt x="1217" y="2012"/>
                </a:cubicBezTo>
                <a:cubicBezTo>
                  <a:pt x="1262" y="2078"/>
                  <a:pt x="1262" y="2078"/>
                  <a:pt x="1262" y="2078"/>
                </a:cubicBezTo>
                <a:cubicBezTo>
                  <a:pt x="1289" y="2119"/>
                  <a:pt x="1303" y="2164"/>
                  <a:pt x="1303" y="2213"/>
                </a:cubicBezTo>
                <a:cubicBezTo>
                  <a:pt x="1303" y="2347"/>
                  <a:pt x="1194" y="2457"/>
                  <a:pt x="1059" y="2457"/>
                </a:cubicBezTo>
                <a:cubicBezTo>
                  <a:pt x="924" y="2457"/>
                  <a:pt x="815" y="2347"/>
                  <a:pt x="815" y="2212"/>
                </a:cubicBezTo>
                <a:cubicBezTo>
                  <a:pt x="815" y="2164"/>
                  <a:pt x="829" y="2118"/>
                  <a:pt x="855" y="2078"/>
                </a:cubicBezTo>
                <a:cubicBezTo>
                  <a:pt x="899" y="2012"/>
                  <a:pt x="899" y="2012"/>
                  <a:pt x="899" y="2012"/>
                </a:cubicBezTo>
                <a:cubicBezTo>
                  <a:pt x="84" y="2012"/>
                  <a:pt x="84" y="2012"/>
                  <a:pt x="84" y="2012"/>
                </a:cubicBezTo>
                <a:cubicBezTo>
                  <a:pt x="84" y="507"/>
                  <a:pt x="84" y="507"/>
                  <a:pt x="84" y="507"/>
                </a:cubicBezTo>
                <a:cubicBezTo>
                  <a:pt x="84" y="268"/>
                  <a:pt x="272" y="84"/>
                  <a:pt x="511" y="84"/>
                </a:cubicBezTo>
                <a:close/>
                <a:moveTo>
                  <a:pt x="84" y="3601"/>
                </a:moveTo>
                <a:cubicBezTo>
                  <a:pt x="84" y="2100"/>
                  <a:pt x="84" y="2100"/>
                  <a:pt x="84" y="2100"/>
                </a:cubicBezTo>
                <a:cubicBezTo>
                  <a:pt x="751" y="2100"/>
                  <a:pt x="751" y="2100"/>
                  <a:pt x="751" y="2100"/>
                </a:cubicBezTo>
                <a:cubicBezTo>
                  <a:pt x="737" y="2140"/>
                  <a:pt x="730" y="2174"/>
                  <a:pt x="730" y="2214"/>
                </a:cubicBezTo>
                <a:cubicBezTo>
                  <a:pt x="730" y="2396"/>
                  <a:pt x="878" y="2543"/>
                  <a:pt x="1059" y="2543"/>
                </a:cubicBezTo>
                <a:cubicBezTo>
                  <a:pt x="1241" y="2543"/>
                  <a:pt x="1388" y="2396"/>
                  <a:pt x="1388" y="2215"/>
                </a:cubicBezTo>
                <a:cubicBezTo>
                  <a:pt x="1388" y="2174"/>
                  <a:pt x="1381" y="2140"/>
                  <a:pt x="1367" y="2100"/>
                </a:cubicBezTo>
                <a:cubicBezTo>
                  <a:pt x="2012" y="2100"/>
                  <a:pt x="2012" y="2100"/>
                  <a:pt x="2012" y="2100"/>
                </a:cubicBezTo>
                <a:cubicBezTo>
                  <a:pt x="2012" y="2898"/>
                  <a:pt x="2012" y="2898"/>
                  <a:pt x="2012" y="2898"/>
                </a:cubicBezTo>
                <a:cubicBezTo>
                  <a:pt x="2079" y="2857"/>
                  <a:pt x="2079" y="2857"/>
                  <a:pt x="2079" y="2857"/>
                </a:cubicBezTo>
                <a:cubicBezTo>
                  <a:pt x="2118" y="2832"/>
                  <a:pt x="2164" y="2819"/>
                  <a:pt x="2211" y="2819"/>
                </a:cubicBezTo>
                <a:cubicBezTo>
                  <a:pt x="2346" y="2819"/>
                  <a:pt x="2456" y="2928"/>
                  <a:pt x="2456" y="3063"/>
                </a:cubicBezTo>
                <a:cubicBezTo>
                  <a:pt x="2456" y="3198"/>
                  <a:pt x="2347" y="3307"/>
                  <a:pt x="2212" y="3307"/>
                </a:cubicBezTo>
                <a:cubicBezTo>
                  <a:pt x="2165" y="3307"/>
                  <a:pt x="2118" y="3294"/>
                  <a:pt x="2079" y="3269"/>
                </a:cubicBezTo>
                <a:cubicBezTo>
                  <a:pt x="2012" y="3228"/>
                  <a:pt x="2012" y="3228"/>
                  <a:pt x="2012" y="3228"/>
                </a:cubicBezTo>
                <a:cubicBezTo>
                  <a:pt x="2012" y="4028"/>
                  <a:pt x="2012" y="4028"/>
                  <a:pt x="2012" y="4028"/>
                </a:cubicBezTo>
                <a:cubicBezTo>
                  <a:pt x="511" y="4028"/>
                  <a:pt x="511" y="4028"/>
                  <a:pt x="511" y="4028"/>
                </a:cubicBezTo>
                <a:cubicBezTo>
                  <a:pt x="272" y="4028"/>
                  <a:pt x="84" y="3841"/>
                  <a:pt x="84" y="3601"/>
                </a:cubicBezTo>
                <a:close/>
                <a:moveTo>
                  <a:pt x="3605" y="4028"/>
                </a:moveTo>
                <a:cubicBezTo>
                  <a:pt x="2100" y="4028"/>
                  <a:pt x="2100" y="4028"/>
                  <a:pt x="2100" y="4028"/>
                </a:cubicBezTo>
                <a:cubicBezTo>
                  <a:pt x="2100" y="3373"/>
                  <a:pt x="2100" y="3373"/>
                  <a:pt x="2100" y="3373"/>
                </a:cubicBezTo>
                <a:cubicBezTo>
                  <a:pt x="2140" y="3386"/>
                  <a:pt x="2173" y="3392"/>
                  <a:pt x="2212" y="3392"/>
                </a:cubicBezTo>
                <a:cubicBezTo>
                  <a:pt x="2393" y="3392"/>
                  <a:pt x="2541" y="3244"/>
                  <a:pt x="2541" y="3063"/>
                </a:cubicBezTo>
                <a:cubicBezTo>
                  <a:pt x="2541" y="2881"/>
                  <a:pt x="2393" y="2734"/>
                  <a:pt x="2212" y="2734"/>
                </a:cubicBezTo>
                <a:cubicBezTo>
                  <a:pt x="2173" y="2734"/>
                  <a:pt x="2140" y="2740"/>
                  <a:pt x="2100" y="2753"/>
                </a:cubicBezTo>
                <a:cubicBezTo>
                  <a:pt x="2100" y="2100"/>
                  <a:pt x="2100" y="2100"/>
                  <a:pt x="2100" y="2100"/>
                </a:cubicBezTo>
                <a:cubicBezTo>
                  <a:pt x="2915" y="2100"/>
                  <a:pt x="2915" y="2100"/>
                  <a:pt x="2915" y="2100"/>
                </a:cubicBezTo>
                <a:cubicBezTo>
                  <a:pt x="2868" y="2032"/>
                  <a:pt x="2868" y="2032"/>
                  <a:pt x="2868" y="2032"/>
                </a:cubicBezTo>
                <a:cubicBezTo>
                  <a:pt x="2839" y="1990"/>
                  <a:pt x="2824" y="1941"/>
                  <a:pt x="2824" y="1891"/>
                </a:cubicBezTo>
                <a:cubicBezTo>
                  <a:pt x="2824" y="1756"/>
                  <a:pt x="2934" y="1646"/>
                  <a:pt x="3068" y="1646"/>
                </a:cubicBezTo>
                <a:cubicBezTo>
                  <a:pt x="3203" y="1646"/>
                  <a:pt x="3313" y="1755"/>
                  <a:pt x="3313" y="1890"/>
                </a:cubicBezTo>
                <a:cubicBezTo>
                  <a:pt x="3313" y="1941"/>
                  <a:pt x="3297" y="1991"/>
                  <a:pt x="3269" y="2032"/>
                </a:cubicBezTo>
                <a:cubicBezTo>
                  <a:pt x="3222" y="2100"/>
                  <a:pt x="3222" y="2100"/>
                  <a:pt x="3222" y="2100"/>
                </a:cubicBezTo>
                <a:cubicBezTo>
                  <a:pt x="4028" y="2100"/>
                  <a:pt x="4028" y="2100"/>
                  <a:pt x="4028" y="2100"/>
                </a:cubicBezTo>
                <a:cubicBezTo>
                  <a:pt x="4028" y="3601"/>
                  <a:pt x="4028" y="3601"/>
                  <a:pt x="4028" y="3601"/>
                </a:cubicBezTo>
                <a:cubicBezTo>
                  <a:pt x="4028" y="3841"/>
                  <a:pt x="3845" y="4028"/>
                  <a:pt x="3605"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4" name="Freeform 19"/>
          <p:cNvSpPr>
            <a:spLocks noEditPoints="1"/>
          </p:cNvSpPr>
          <p:nvPr/>
        </p:nvSpPr>
        <p:spPr bwMode="auto">
          <a:xfrm>
            <a:off x="6575418" y="3339820"/>
            <a:ext cx="557593" cy="554968"/>
          </a:xfrm>
          <a:custGeom>
            <a:avLst/>
            <a:gdLst>
              <a:gd name="T0" fmla="*/ 520 w 4136"/>
              <a:gd name="T1" fmla="*/ 0 h 4116"/>
              <a:gd name="T2" fmla="*/ 0 w 4136"/>
              <a:gd name="T3" fmla="*/ 2100 h 4116"/>
              <a:gd name="T4" fmla="*/ 739 w 4136"/>
              <a:gd name="T5" fmla="*/ 2214 h 4116"/>
              <a:gd name="T6" fmla="*/ 1397 w 4136"/>
              <a:gd name="T7" fmla="*/ 2215 h 4116"/>
              <a:gd name="T8" fmla="*/ 2036 w 4136"/>
              <a:gd name="T9" fmla="*/ 2100 h 4116"/>
              <a:gd name="T10" fmla="*/ 2096 w 4136"/>
              <a:gd name="T11" fmla="*/ 2857 h 4116"/>
              <a:gd name="T12" fmla="*/ 2467 w 4136"/>
              <a:gd name="T13" fmla="*/ 3063 h 4116"/>
              <a:gd name="T14" fmla="*/ 2096 w 4136"/>
              <a:gd name="T15" fmla="*/ 3269 h 4116"/>
              <a:gd name="T16" fmla="*/ 2036 w 4136"/>
              <a:gd name="T17" fmla="*/ 4116 h 4116"/>
              <a:gd name="T18" fmla="*/ 4136 w 4136"/>
              <a:gd name="T19" fmla="*/ 3601 h 4116"/>
              <a:gd name="T20" fmla="*/ 3614 w 4136"/>
              <a:gd name="T21" fmla="*/ 0 h 4116"/>
              <a:gd name="T22" fmla="*/ 4052 w 4136"/>
              <a:gd name="T23" fmla="*/ 2012 h 4116"/>
              <a:gd name="T24" fmla="*/ 3407 w 4136"/>
              <a:gd name="T25" fmla="*/ 1890 h 4116"/>
              <a:gd name="T26" fmla="*/ 2748 w 4136"/>
              <a:gd name="T27" fmla="*/ 1890 h 4116"/>
              <a:gd name="T28" fmla="*/ 2120 w 4136"/>
              <a:gd name="T29" fmla="*/ 2012 h 4116"/>
              <a:gd name="T30" fmla="*/ 2048 w 4136"/>
              <a:gd name="T31" fmla="*/ 1248 h 4116"/>
              <a:gd name="T32" fmla="*/ 1661 w 4136"/>
              <a:gd name="T33" fmla="*/ 1047 h 4116"/>
              <a:gd name="T34" fmla="*/ 2046 w 4136"/>
              <a:gd name="T35" fmla="*/ 844 h 4116"/>
              <a:gd name="T36" fmla="*/ 2120 w 4136"/>
              <a:gd name="T37" fmla="*/ 84 h 4116"/>
              <a:gd name="T38" fmla="*/ 4052 w 4136"/>
              <a:gd name="T39" fmla="*/ 507 h 4116"/>
              <a:gd name="T40" fmla="*/ 1271 w 4136"/>
              <a:gd name="T41" fmla="*/ 2078 h 4116"/>
              <a:gd name="T42" fmla="*/ 1068 w 4136"/>
              <a:gd name="T43" fmla="*/ 2457 h 4116"/>
              <a:gd name="T44" fmla="*/ 864 w 4136"/>
              <a:gd name="T45" fmla="*/ 2078 h 4116"/>
              <a:gd name="T46" fmla="*/ 84 w 4136"/>
              <a:gd name="T47" fmla="*/ 2012 h 4116"/>
              <a:gd name="T48" fmla="*/ 520 w 4136"/>
              <a:gd name="T49" fmla="*/ 84 h 4116"/>
              <a:gd name="T50" fmla="*/ 2036 w 4136"/>
              <a:gd name="T51" fmla="*/ 741 h 4116"/>
              <a:gd name="T52" fmla="*/ 1578 w 4136"/>
              <a:gd name="T53" fmla="*/ 1047 h 4116"/>
              <a:gd name="T54" fmla="*/ 2036 w 4136"/>
              <a:gd name="T55" fmla="*/ 1354 h 4116"/>
              <a:gd name="T56" fmla="*/ 1226 w 4136"/>
              <a:gd name="T57" fmla="*/ 2012 h 4116"/>
              <a:gd name="T58" fmla="*/ 2120 w 4136"/>
              <a:gd name="T59" fmla="*/ 4028 h 4116"/>
              <a:gd name="T60" fmla="*/ 2226 w 4136"/>
              <a:gd name="T61" fmla="*/ 3392 h 4116"/>
              <a:gd name="T62" fmla="*/ 2227 w 4136"/>
              <a:gd name="T63" fmla="*/ 2734 h 4116"/>
              <a:gd name="T64" fmla="*/ 2120 w 4136"/>
              <a:gd name="T65" fmla="*/ 2100 h 4116"/>
              <a:gd name="T66" fmla="*/ 2877 w 4136"/>
              <a:gd name="T67" fmla="*/ 2032 h 4116"/>
              <a:gd name="T68" fmla="*/ 3077 w 4136"/>
              <a:gd name="T69" fmla="*/ 1646 h 4116"/>
              <a:gd name="T70" fmla="*/ 3278 w 4136"/>
              <a:gd name="T71" fmla="*/ 2032 h 4116"/>
              <a:gd name="T72" fmla="*/ 4052 w 4136"/>
              <a:gd name="T73" fmla="*/ 2100 h 4116"/>
              <a:gd name="T74" fmla="*/ 3614 w 4136"/>
              <a:gd name="T75" fmla="*/ 4028 h 4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6" h="4116">
                <a:moveTo>
                  <a:pt x="3614" y="0"/>
                </a:moveTo>
                <a:cubicBezTo>
                  <a:pt x="520" y="0"/>
                  <a:pt x="520" y="0"/>
                  <a:pt x="520" y="0"/>
                </a:cubicBezTo>
                <a:cubicBezTo>
                  <a:pt x="234" y="0"/>
                  <a:pt x="0" y="221"/>
                  <a:pt x="0" y="507"/>
                </a:cubicBezTo>
                <a:cubicBezTo>
                  <a:pt x="0" y="2100"/>
                  <a:pt x="0" y="2100"/>
                  <a:pt x="0" y="2100"/>
                </a:cubicBezTo>
                <a:cubicBezTo>
                  <a:pt x="760" y="2100"/>
                  <a:pt x="760" y="2100"/>
                  <a:pt x="760" y="2100"/>
                </a:cubicBezTo>
                <a:cubicBezTo>
                  <a:pt x="746" y="2140"/>
                  <a:pt x="739" y="2174"/>
                  <a:pt x="739" y="2214"/>
                </a:cubicBezTo>
                <a:cubicBezTo>
                  <a:pt x="739" y="2396"/>
                  <a:pt x="887" y="2543"/>
                  <a:pt x="1068" y="2543"/>
                </a:cubicBezTo>
                <a:cubicBezTo>
                  <a:pt x="1250" y="2543"/>
                  <a:pt x="1397" y="2396"/>
                  <a:pt x="1397" y="2215"/>
                </a:cubicBezTo>
                <a:cubicBezTo>
                  <a:pt x="1397" y="2174"/>
                  <a:pt x="1390" y="2140"/>
                  <a:pt x="1376" y="2100"/>
                </a:cubicBezTo>
                <a:cubicBezTo>
                  <a:pt x="2036" y="2100"/>
                  <a:pt x="2036" y="2100"/>
                  <a:pt x="2036" y="2100"/>
                </a:cubicBezTo>
                <a:cubicBezTo>
                  <a:pt x="2036" y="2898"/>
                  <a:pt x="2036" y="2898"/>
                  <a:pt x="2036" y="2898"/>
                </a:cubicBezTo>
                <a:cubicBezTo>
                  <a:pt x="2096" y="2857"/>
                  <a:pt x="2096" y="2857"/>
                  <a:pt x="2096" y="2857"/>
                </a:cubicBezTo>
                <a:cubicBezTo>
                  <a:pt x="2135" y="2832"/>
                  <a:pt x="2177" y="2819"/>
                  <a:pt x="2224" y="2819"/>
                </a:cubicBezTo>
                <a:cubicBezTo>
                  <a:pt x="2359" y="2819"/>
                  <a:pt x="2467" y="2928"/>
                  <a:pt x="2467" y="3063"/>
                </a:cubicBezTo>
                <a:cubicBezTo>
                  <a:pt x="2467" y="3198"/>
                  <a:pt x="2357" y="3307"/>
                  <a:pt x="2222" y="3307"/>
                </a:cubicBezTo>
                <a:cubicBezTo>
                  <a:pt x="2175" y="3307"/>
                  <a:pt x="2135" y="3294"/>
                  <a:pt x="2096" y="3269"/>
                </a:cubicBezTo>
                <a:cubicBezTo>
                  <a:pt x="2036" y="3228"/>
                  <a:pt x="2036" y="3228"/>
                  <a:pt x="2036" y="3228"/>
                </a:cubicBezTo>
                <a:cubicBezTo>
                  <a:pt x="2036" y="4116"/>
                  <a:pt x="2036" y="4116"/>
                  <a:pt x="2036" y="4116"/>
                </a:cubicBezTo>
                <a:cubicBezTo>
                  <a:pt x="3614" y="4116"/>
                  <a:pt x="3614" y="4116"/>
                  <a:pt x="3614" y="4116"/>
                </a:cubicBezTo>
                <a:cubicBezTo>
                  <a:pt x="3901" y="4116"/>
                  <a:pt x="4136" y="3887"/>
                  <a:pt x="4136" y="3601"/>
                </a:cubicBezTo>
                <a:cubicBezTo>
                  <a:pt x="4136" y="507"/>
                  <a:pt x="4136" y="507"/>
                  <a:pt x="4136" y="507"/>
                </a:cubicBezTo>
                <a:cubicBezTo>
                  <a:pt x="4136" y="221"/>
                  <a:pt x="3901" y="0"/>
                  <a:pt x="3614" y="0"/>
                </a:cubicBezTo>
                <a:close/>
                <a:moveTo>
                  <a:pt x="4052" y="507"/>
                </a:moveTo>
                <a:cubicBezTo>
                  <a:pt x="4052" y="2012"/>
                  <a:pt x="4052" y="2012"/>
                  <a:pt x="4052" y="2012"/>
                </a:cubicBezTo>
                <a:cubicBezTo>
                  <a:pt x="3383" y="2012"/>
                  <a:pt x="3383" y="2012"/>
                  <a:pt x="3383" y="2012"/>
                </a:cubicBezTo>
                <a:cubicBezTo>
                  <a:pt x="3399" y="1972"/>
                  <a:pt x="3407" y="1932"/>
                  <a:pt x="3407" y="1890"/>
                </a:cubicBezTo>
                <a:cubicBezTo>
                  <a:pt x="3407" y="1708"/>
                  <a:pt x="3259" y="1561"/>
                  <a:pt x="3077" y="1561"/>
                </a:cubicBezTo>
                <a:cubicBezTo>
                  <a:pt x="2896" y="1561"/>
                  <a:pt x="2748" y="1708"/>
                  <a:pt x="2748" y="1890"/>
                </a:cubicBezTo>
                <a:cubicBezTo>
                  <a:pt x="2748" y="1932"/>
                  <a:pt x="2756" y="1972"/>
                  <a:pt x="2771" y="2012"/>
                </a:cubicBezTo>
                <a:cubicBezTo>
                  <a:pt x="2120" y="2012"/>
                  <a:pt x="2120" y="2012"/>
                  <a:pt x="2120" y="2012"/>
                </a:cubicBezTo>
                <a:cubicBezTo>
                  <a:pt x="2120" y="1202"/>
                  <a:pt x="2120" y="1202"/>
                  <a:pt x="2120" y="1202"/>
                </a:cubicBezTo>
                <a:cubicBezTo>
                  <a:pt x="2048" y="1248"/>
                  <a:pt x="2048" y="1248"/>
                  <a:pt x="2048" y="1248"/>
                </a:cubicBezTo>
                <a:cubicBezTo>
                  <a:pt x="2007" y="1277"/>
                  <a:pt x="1957" y="1292"/>
                  <a:pt x="1907" y="1292"/>
                </a:cubicBezTo>
                <a:cubicBezTo>
                  <a:pt x="1772" y="1292"/>
                  <a:pt x="1661" y="1182"/>
                  <a:pt x="1661" y="1047"/>
                </a:cubicBezTo>
                <a:cubicBezTo>
                  <a:pt x="1661" y="912"/>
                  <a:pt x="1770" y="803"/>
                  <a:pt x="1905" y="803"/>
                </a:cubicBezTo>
                <a:cubicBezTo>
                  <a:pt x="1954" y="803"/>
                  <a:pt x="2006" y="817"/>
                  <a:pt x="2046" y="844"/>
                </a:cubicBezTo>
                <a:cubicBezTo>
                  <a:pt x="2120" y="892"/>
                  <a:pt x="2120" y="892"/>
                  <a:pt x="2120" y="892"/>
                </a:cubicBezTo>
                <a:cubicBezTo>
                  <a:pt x="2120" y="84"/>
                  <a:pt x="2120" y="84"/>
                  <a:pt x="2120" y="84"/>
                </a:cubicBezTo>
                <a:cubicBezTo>
                  <a:pt x="3614" y="84"/>
                  <a:pt x="3614" y="84"/>
                  <a:pt x="3614" y="84"/>
                </a:cubicBezTo>
                <a:cubicBezTo>
                  <a:pt x="3854" y="84"/>
                  <a:pt x="4052" y="268"/>
                  <a:pt x="4052" y="507"/>
                </a:cubicBezTo>
                <a:close/>
                <a:moveTo>
                  <a:pt x="1226" y="2012"/>
                </a:moveTo>
                <a:cubicBezTo>
                  <a:pt x="1271" y="2078"/>
                  <a:pt x="1271" y="2078"/>
                  <a:pt x="1271" y="2078"/>
                </a:cubicBezTo>
                <a:cubicBezTo>
                  <a:pt x="1298" y="2119"/>
                  <a:pt x="1313" y="2164"/>
                  <a:pt x="1313" y="2213"/>
                </a:cubicBezTo>
                <a:cubicBezTo>
                  <a:pt x="1313" y="2347"/>
                  <a:pt x="1203" y="2457"/>
                  <a:pt x="1068" y="2457"/>
                </a:cubicBezTo>
                <a:cubicBezTo>
                  <a:pt x="933" y="2457"/>
                  <a:pt x="824" y="2347"/>
                  <a:pt x="824" y="2212"/>
                </a:cubicBezTo>
                <a:cubicBezTo>
                  <a:pt x="824" y="2164"/>
                  <a:pt x="838" y="2118"/>
                  <a:pt x="864" y="2078"/>
                </a:cubicBezTo>
                <a:cubicBezTo>
                  <a:pt x="908" y="2012"/>
                  <a:pt x="908" y="2012"/>
                  <a:pt x="908" y="2012"/>
                </a:cubicBezTo>
                <a:cubicBezTo>
                  <a:pt x="84" y="2012"/>
                  <a:pt x="84" y="2012"/>
                  <a:pt x="84" y="2012"/>
                </a:cubicBezTo>
                <a:cubicBezTo>
                  <a:pt x="84" y="507"/>
                  <a:pt x="84" y="507"/>
                  <a:pt x="84" y="507"/>
                </a:cubicBezTo>
                <a:cubicBezTo>
                  <a:pt x="84" y="268"/>
                  <a:pt x="281" y="84"/>
                  <a:pt x="520" y="84"/>
                </a:cubicBezTo>
                <a:cubicBezTo>
                  <a:pt x="2036" y="84"/>
                  <a:pt x="2036" y="84"/>
                  <a:pt x="2036" y="84"/>
                </a:cubicBezTo>
                <a:cubicBezTo>
                  <a:pt x="2036" y="741"/>
                  <a:pt x="2036" y="741"/>
                  <a:pt x="2036" y="741"/>
                </a:cubicBezTo>
                <a:cubicBezTo>
                  <a:pt x="1992" y="726"/>
                  <a:pt x="1952" y="718"/>
                  <a:pt x="1910" y="718"/>
                </a:cubicBezTo>
                <a:cubicBezTo>
                  <a:pt x="1728" y="718"/>
                  <a:pt x="1578" y="866"/>
                  <a:pt x="1578" y="1047"/>
                </a:cubicBezTo>
                <a:cubicBezTo>
                  <a:pt x="1578" y="1229"/>
                  <a:pt x="1730" y="1376"/>
                  <a:pt x="1911" y="1376"/>
                </a:cubicBezTo>
                <a:cubicBezTo>
                  <a:pt x="1953" y="1376"/>
                  <a:pt x="1992" y="1369"/>
                  <a:pt x="2036" y="1354"/>
                </a:cubicBezTo>
                <a:cubicBezTo>
                  <a:pt x="2036" y="2012"/>
                  <a:pt x="2036" y="2012"/>
                  <a:pt x="2036" y="2012"/>
                </a:cubicBezTo>
                <a:lnTo>
                  <a:pt x="1226" y="2012"/>
                </a:lnTo>
                <a:close/>
                <a:moveTo>
                  <a:pt x="3614" y="4028"/>
                </a:moveTo>
                <a:cubicBezTo>
                  <a:pt x="2120" y="4028"/>
                  <a:pt x="2120" y="4028"/>
                  <a:pt x="2120" y="4028"/>
                </a:cubicBezTo>
                <a:cubicBezTo>
                  <a:pt x="2120" y="3373"/>
                  <a:pt x="2120" y="3373"/>
                  <a:pt x="2120" y="3373"/>
                </a:cubicBezTo>
                <a:cubicBezTo>
                  <a:pt x="2140" y="3386"/>
                  <a:pt x="2188" y="3392"/>
                  <a:pt x="2226" y="3392"/>
                </a:cubicBezTo>
                <a:cubicBezTo>
                  <a:pt x="2408" y="3392"/>
                  <a:pt x="2553" y="3244"/>
                  <a:pt x="2553" y="3063"/>
                </a:cubicBezTo>
                <a:cubicBezTo>
                  <a:pt x="2553" y="2881"/>
                  <a:pt x="2409" y="2734"/>
                  <a:pt x="2227" y="2734"/>
                </a:cubicBezTo>
                <a:cubicBezTo>
                  <a:pt x="2189" y="2734"/>
                  <a:pt x="2140" y="2740"/>
                  <a:pt x="2120" y="2753"/>
                </a:cubicBezTo>
                <a:cubicBezTo>
                  <a:pt x="2120" y="2100"/>
                  <a:pt x="2120" y="2100"/>
                  <a:pt x="2120" y="2100"/>
                </a:cubicBezTo>
                <a:cubicBezTo>
                  <a:pt x="2924" y="2100"/>
                  <a:pt x="2924" y="2100"/>
                  <a:pt x="2924" y="2100"/>
                </a:cubicBezTo>
                <a:cubicBezTo>
                  <a:pt x="2877" y="2032"/>
                  <a:pt x="2877" y="2032"/>
                  <a:pt x="2877" y="2032"/>
                </a:cubicBezTo>
                <a:cubicBezTo>
                  <a:pt x="2848" y="1990"/>
                  <a:pt x="2833" y="1941"/>
                  <a:pt x="2833" y="1891"/>
                </a:cubicBezTo>
                <a:cubicBezTo>
                  <a:pt x="2833" y="1756"/>
                  <a:pt x="2943" y="1646"/>
                  <a:pt x="3077" y="1646"/>
                </a:cubicBezTo>
                <a:cubicBezTo>
                  <a:pt x="3212" y="1646"/>
                  <a:pt x="3322" y="1755"/>
                  <a:pt x="3322" y="1890"/>
                </a:cubicBezTo>
                <a:cubicBezTo>
                  <a:pt x="3322" y="1941"/>
                  <a:pt x="3306" y="1991"/>
                  <a:pt x="3278" y="2032"/>
                </a:cubicBezTo>
                <a:cubicBezTo>
                  <a:pt x="3231" y="2100"/>
                  <a:pt x="3231" y="2100"/>
                  <a:pt x="3231" y="2100"/>
                </a:cubicBezTo>
                <a:cubicBezTo>
                  <a:pt x="4052" y="2100"/>
                  <a:pt x="4052" y="2100"/>
                  <a:pt x="4052" y="2100"/>
                </a:cubicBezTo>
                <a:cubicBezTo>
                  <a:pt x="4052" y="3601"/>
                  <a:pt x="4052" y="3601"/>
                  <a:pt x="4052" y="3601"/>
                </a:cubicBezTo>
                <a:cubicBezTo>
                  <a:pt x="4052" y="3841"/>
                  <a:pt x="3854" y="4028"/>
                  <a:pt x="3614" y="4028"/>
                </a:cubicBez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5" name="Freeform 20"/>
          <p:cNvSpPr>
            <a:spLocks noEditPoints="1"/>
          </p:cNvSpPr>
          <p:nvPr/>
        </p:nvSpPr>
        <p:spPr bwMode="auto">
          <a:xfrm>
            <a:off x="4720289" y="3339819"/>
            <a:ext cx="663859" cy="410576"/>
          </a:xfrm>
          <a:custGeom>
            <a:avLst/>
            <a:gdLst>
              <a:gd name="T0" fmla="*/ 4312 w 4924"/>
              <a:gd name="T1" fmla="*/ 0 h 3045"/>
              <a:gd name="T2" fmla="*/ 609 w 4924"/>
              <a:gd name="T3" fmla="*/ 0 h 3045"/>
              <a:gd name="T4" fmla="*/ 0 w 4924"/>
              <a:gd name="T5" fmla="*/ 619 h 3045"/>
              <a:gd name="T6" fmla="*/ 0 w 4924"/>
              <a:gd name="T7" fmla="*/ 2504 h 3045"/>
              <a:gd name="T8" fmla="*/ 908 w 4924"/>
              <a:gd name="T9" fmla="*/ 2504 h 3045"/>
              <a:gd name="T10" fmla="*/ 879 w 4924"/>
              <a:gd name="T11" fmla="*/ 2656 h 3045"/>
              <a:gd name="T12" fmla="*/ 992 w 4924"/>
              <a:gd name="T13" fmla="*/ 2931 h 3045"/>
              <a:gd name="T14" fmla="*/ 1265 w 4924"/>
              <a:gd name="T15" fmla="*/ 3045 h 3045"/>
              <a:gd name="T16" fmla="*/ 1650 w 4924"/>
              <a:gd name="T17" fmla="*/ 2660 h 3045"/>
              <a:gd name="T18" fmla="*/ 1621 w 4924"/>
              <a:gd name="T19" fmla="*/ 2513 h 3045"/>
              <a:gd name="T20" fmla="*/ 3470 w 4924"/>
              <a:gd name="T21" fmla="*/ 2513 h 3045"/>
              <a:gd name="T22" fmla="*/ 3423 w 4924"/>
              <a:gd name="T23" fmla="*/ 2446 h 3045"/>
              <a:gd name="T24" fmla="*/ 3368 w 4924"/>
              <a:gd name="T25" fmla="*/ 2274 h 3045"/>
              <a:gd name="T26" fmla="*/ 3669 w 4924"/>
              <a:gd name="T27" fmla="*/ 1973 h 3045"/>
              <a:gd name="T28" fmla="*/ 3970 w 4924"/>
              <a:gd name="T29" fmla="*/ 2274 h 3045"/>
              <a:gd name="T30" fmla="*/ 3916 w 4924"/>
              <a:gd name="T31" fmla="*/ 2442 h 3045"/>
              <a:gd name="T32" fmla="*/ 3869 w 4924"/>
              <a:gd name="T33" fmla="*/ 2504 h 3045"/>
              <a:gd name="T34" fmla="*/ 4924 w 4924"/>
              <a:gd name="T35" fmla="*/ 2504 h 3045"/>
              <a:gd name="T36" fmla="*/ 4924 w 4924"/>
              <a:gd name="T37" fmla="*/ 619 h 3045"/>
              <a:gd name="T38" fmla="*/ 4312 w 4924"/>
              <a:gd name="T39" fmla="*/ 0 h 3045"/>
              <a:gd name="T40" fmla="*/ 1514 w 4924"/>
              <a:gd name="T41" fmla="*/ 2490 h 3045"/>
              <a:gd name="T42" fmla="*/ 1566 w 4924"/>
              <a:gd name="T43" fmla="*/ 2658 h 3045"/>
              <a:gd name="T44" fmla="*/ 1265 w 4924"/>
              <a:gd name="T45" fmla="*/ 2960 h 3045"/>
              <a:gd name="T46" fmla="*/ 1052 w 4924"/>
              <a:gd name="T47" fmla="*/ 2872 h 3045"/>
              <a:gd name="T48" fmla="*/ 964 w 4924"/>
              <a:gd name="T49" fmla="*/ 2660 h 3045"/>
              <a:gd name="T50" fmla="*/ 1014 w 4924"/>
              <a:gd name="T51" fmla="*/ 2490 h 3045"/>
              <a:gd name="T52" fmla="*/ 1058 w 4924"/>
              <a:gd name="T53" fmla="*/ 2420 h 3045"/>
              <a:gd name="T54" fmla="*/ 88 w 4924"/>
              <a:gd name="T55" fmla="*/ 2420 h 3045"/>
              <a:gd name="T56" fmla="*/ 88 w 4924"/>
              <a:gd name="T57" fmla="*/ 619 h 3045"/>
              <a:gd name="T58" fmla="*/ 609 w 4924"/>
              <a:gd name="T59" fmla="*/ 84 h 3045"/>
              <a:gd name="T60" fmla="*/ 2400 w 4924"/>
              <a:gd name="T61" fmla="*/ 84 h 3045"/>
              <a:gd name="T62" fmla="*/ 2400 w 4924"/>
              <a:gd name="T63" fmla="*/ 911 h 3045"/>
              <a:gd name="T64" fmla="*/ 2244 w 4924"/>
              <a:gd name="T65" fmla="*/ 880 h 3045"/>
              <a:gd name="T66" fmla="*/ 1856 w 4924"/>
              <a:gd name="T67" fmla="*/ 1266 h 3045"/>
              <a:gd name="T68" fmla="*/ 2245 w 4924"/>
              <a:gd name="T69" fmla="*/ 1651 h 3045"/>
              <a:gd name="T70" fmla="*/ 2400 w 4924"/>
              <a:gd name="T71" fmla="*/ 1620 h 3045"/>
              <a:gd name="T72" fmla="*/ 2400 w 4924"/>
              <a:gd name="T73" fmla="*/ 2420 h 3045"/>
              <a:gd name="T74" fmla="*/ 1470 w 4924"/>
              <a:gd name="T75" fmla="*/ 2420 h 3045"/>
              <a:gd name="T76" fmla="*/ 1514 w 4924"/>
              <a:gd name="T77" fmla="*/ 2490 h 3045"/>
              <a:gd name="T78" fmla="*/ 4840 w 4924"/>
              <a:gd name="T79" fmla="*/ 2420 h 3045"/>
              <a:gd name="T80" fmla="*/ 4023 w 4924"/>
              <a:gd name="T81" fmla="*/ 2420 h 3045"/>
              <a:gd name="T82" fmla="*/ 4055 w 4924"/>
              <a:gd name="T83" fmla="*/ 2270 h 3045"/>
              <a:gd name="T84" fmla="*/ 3669 w 4924"/>
              <a:gd name="T85" fmla="*/ 1886 h 3045"/>
              <a:gd name="T86" fmla="*/ 3284 w 4924"/>
              <a:gd name="T87" fmla="*/ 2269 h 3045"/>
              <a:gd name="T88" fmla="*/ 3316 w 4924"/>
              <a:gd name="T89" fmla="*/ 2420 h 3045"/>
              <a:gd name="T90" fmla="*/ 2484 w 4924"/>
              <a:gd name="T91" fmla="*/ 2420 h 3045"/>
              <a:gd name="T92" fmla="*/ 2484 w 4924"/>
              <a:gd name="T93" fmla="*/ 1467 h 3045"/>
              <a:gd name="T94" fmla="*/ 2414 w 4924"/>
              <a:gd name="T95" fmla="*/ 1513 h 3045"/>
              <a:gd name="T96" fmla="*/ 2242 w 4924"/>
              <a:gd name="T97" fmla="*/ 1566 h 3045"/>
              <a:gd name="T98" fmla="*/ 1940 w 4924"/>
              <a:gd name="T99" fmla="*/ 1266 h 3045"/>
              <a:gd name="T100" fmla="*/ 2240 w 4924"/>
              <a:gd name="T101" fmla="*/ 965 h 3045"/>
              <a:gd name="T102" fmla="*/ 2411 w 4924"/>
              <a:gd name="T103" fmla="*/ 1016 h 3045"/>
              <a:gd name="T104" fmla="*/ 2484 w 4924"/>
              <a:gd name="T105" fmla="*/ 1064 h 3045"/>
              <a:gd name="T106" fmla="*/ 2484 w 4924"/>
              <a:gd name="T107" fmla="*/ 84 h 3045"/>
              <a:gd name="T108" fmla="*/ 4312 w 4924"/>
              <a:gd name="T109" fmla="*/ 84 h 3045"/>
              <a:gd name="T110" fmla="*/ 4840 w 4924"/>
              <a:gd name="T111" fmla="*/ 619 h 3045"/>
              <a:gd name="T112" fmla="*/ 4840 w 4924"/>
              <a:gd name="T113" fmla="*/ 2420 h 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24" h="3045">
                <a:moveTo>
                  <a:pt x="4312" y="0"/>
                </a:moveTo>
                <a:cubicBezTo>
                  <a:pt x="609" y="0"/>
                  <a:pt x="609" y="0"/>
                  <a:pt x="609" y="0"/>
                </a:cubicBezTo>
                <a:cubicBezTo>
                  <a:pt x="271" y="0"/>
                  <a:pt x="0" y="282"/>
                  <a:pt x="0" y="619"/>
                </a:cubicBezTo>
                <a:cubicBezTo>
                  <a:pt x="0" y="2504"/>
                  <a:pt x="0" y="2504"/>
                  <a:pt x="0" y="2504"/>
                </a:cubicBezTo>
                <a:cubicBezTo>
                  <a:pt x="908" y="2504"/>
                  <a:pt x="908" y="2504"/>
                  <a:pt x="908" y="2504"/>
                </a:cubicBezTo>
                <a:cubicBezTo>
                  <a:pt x="889" y="2568"/>
                  <a:pt x="879" y="2605"/>
                  <a:pt x="879" y="2656"/>
                </a:cubicBezTo>
                <a:cubicBezTo>
                  <a:pt x="879" y="2759"/>
                  <a:pt x="919" y="2858"/>
                  <a:pt x="992" y="2931"/>
                </a:cubicBezTo>
                <a:cubicBezTo>
                  <a:pt x="1065" y="3003"/>
                  <a:pt x="1162" y="3045"/>
                  <a:pt x="1265" y="3045"/>
                </a:cubicBezTo>
                <a:cubicBezTo>
                  <a:pt x="1477" y="3045"/>
                  <a:pt x="1650" y="2872"/>
                  <a:pt x="1650" y="2660"/>
                </a:cubicBezTo>
                <a:cubicBezTo>
                  <a:pt x="1650" y="2608"/>
                  <a:pt x="1641" y="2559"/>
                  <a:pt x="1621" y="2513"/>
                </a:cubicBezTo>
                <a:cubicBezTo>
                  <a:pt x="3470" y="2513"/>
                  <a:pt x="3470" y="2513"/>
                  <a:pt x="3470" y="2513"/>
                </a:cubicBezTo>
                <a:cubicBezTo>
                  <a:pt x="3423" y="2446"/>
                  <a:pt x="3423" y="2446"/>
                  <a:pt x="3423" y="2446"/>
                </a:cubicBezTo>
                <a:cubicBezTo>
                  <a:pt x="3387" y="2396"/>
                  <a:pt x="3368" y="2336"/>
                  <a:pt x="3368" y="2274"/>
                </a:cubicBezTo>
                <a:cubicBezTo>
                  <a:pt x="3368" y="2108"/>
                  <a:pt x="3503" y="1973"/>
                  <a:pt x="3669" y="1973"/>
                </a:cubicBezTo>
                <a:cubicBezTo>
                  <a:pt x="3835" y="1973"/>
                  <a:pt x="3970" y="2108"/>
                  <a:pt x="3970" y="2274"/>
                </a:cubicBezTo>
                <a:cubicBezTo>
                  <a:pt x="3970" y="2336"/>
                  <a:pt x="3951" y="2391"/>
                  <a:pt x="3916" y="2442"/>
                </a:cubicBezTo>
                <a:cubicBezTo>
                  <a:pt x="3869" y="2504"/>
                  <a:pt x="3869" y="2504"/>
                  <a:pt x="3869" y="2504"/>
                </a:cubicBezTo>
                <a:cubicBezTo>
                  <a:pt x="4924" y="2504"/>
                  <a:pt x="4924" y="2504"/>
                  <a:pt x="4924" y="2504"/>
                </a:cubicBezTo>
                <a:cubicBezTo>
                  <a:pt x="4924" y="619"/>
                  <a:pt x="4924" y="619"/>
                  <a:pt x="4924" y="619"/>
                </a:cubicBezTo>
                <a:cubicBezTo>
                  <a:pt x="4924" y="282"/>
                  <a:pt x="4650" y="0"/>
                  <a:pt x="4312" y="0"/>
                </a:cubicBezTo>
                <a:close/>
                <a:moveTo>
                  <a:pt x="1514" y="2490"/>
                </a:moveTo>
                <a:cubicBezTo>
                  <a:pt x="1548" y="2541"/>
                  <a:pt x="1566" y="2599"/>
                  <a:pt x="1566" y="2658"/>
                </a:cubicBezTo>
                <a:cubicBezTo>
                  <a:pt x="1566" y="2824"/>
                  <a:pt x="1431" y="2960"/>
                  <a:pt x="1265" y="2960"/>
                </a:cubicBezTo>
                <a:cubicBezTo>
                  <a:pt x="1184" y="2960"/>
                  <a:pt x="1109" y="2929"/>
                  <a:pt x="1052" y="2872"/>
                </a:cubicBezTo>
                <a:cubicBezTo>
                  <a:pt x="995" y="2816"/>
                  <a:pt x="964" y="2740"/>
                  <a:pt x="964" y="2660"/>
                </a:cubicBezTo>
                <a:cubicBezTo>
                  <a:pt x="964" y="2601"/>
                  <a:pt x="981" y="2539"/>
                  <a:pt x="1014" y="2490"/>
                </a:cubicBezTo>
                <a:cubicBezTo>
                  <a:pt x="1058" y="2420"/>
                  <a:pt x="1058" y="2420"/>
                  <a:pt x="1058" y="2420"/>
                </a:cubicBezTo>
                <a:cubicBezTo>
                  <a:pt x="88" y="2420"/>
                  <a:pt x="88" y="2420"/>
                  <a:pt x="88" y="2420"/>
                </a:cubicBezTo>
                <a:cubicBezTo>
                  <a:pt x="88" y="619"/>
                  <a:pt x="88" y="619"/>
                  <a:pt x="88" y="619"/>
                </a:cubicBezTo>
                <a:cubicBezTo>
                  <a:pt x="88" y="328"/>
                  <a:pt x="318" y="84"/>
                  <a:pt x="609" y="84"/>
                </a:cubicBezTo>
                <a:cubicBezTo>
                  <a:pt x="2400" y="84"/>
                  <a:pt x="2400" y="84"/>
                  <a:pt x="2400" y="84"/>
                </a:cubicBezTo>
                <a:cubicBezTo>
                  <a:pt x="2400" y="911"/>
                  <a:pt x="2400" y="911"/>
                  <a:pt x="2400" y="911"/>
                </a:cubicBezTo>
                <a:cubicBezTo>
                  <a:pt x="2336" y="891"/>
                  <a:pt x="2297" y="880"/>
                  <a:pt x="2244" y="880"/>
                </a:cubicBezTo>
                <a:cubicBezTo>
                  <a:pt x="2031" y="880"/>
                  <a:pt x="1856" y="1053"/>
                  <a:pt x="1856" y="1266"/>
                </a:cubicBezTo>
                <a:cubicBezTo>
                  <a:pt x="1856" y="1478"/>
                  <a:pt x="2032" y="1651"/>
                  <a:pt x="2245" y="1651"/>
                </a:cubicBezTo>
                <a:cubicBezTo>
                  <a:pt x="2298" y="1651"/>
                  <a:pt x="2336" y="1641"/>
                  <a:pt x="2400" y="1620"/>
                </a:cubicBezTo>
                <a:cubicBezTo>
                  <a:pt x="2400" y="2420"/>
                  <a:pt x="2400" y="2420"/>
                  <a:pt x="2400" y="2420"/>
                </a:cubicBezTo>
                <a:cubicBezTo>
                  <a:pt x="1470" y="2420"/>
                  <a:pt x="1470" y="2420"/>
                  <a:pt x="1470" y="2420"/>
                </a:cubicBezTo>
                <a:lnTo>
                  <a:pt x="1514" y="2490"/>
                </a:lnTo>
                <a:close/>
                <a:moveTo>
                  <a:pt x="4840" y="2420"/>
                </a:moveTo>
                <a:cubicBezTo>
                  <a:pt x="4023" y="2420"/>
                  <a:pt x="4023" y="2420"/>
                  <a:pt x="4023" y="2420"/>
                </a:cubicBezTo>
                <a:cubicBezTo>
                  <a:pt x="4044" y="2376"/>
                  <a:pt x="4055" y="2324"/>
                  <a:pt x="4055" y="2270"/>
                </a:cubicBezTo>
                <a:cubicBezTo>
                  <a:pt x="4055" y="2057"/>
                  <a:pt x="3882" y="1886"/>
                  <a:pt x="3669" y="1886"/>
                </a:cubicBezTo>
                <a:cubicBezTo>
                  <a:pt x="3457" y="1886"/>
                  <a:pt x="3284" y="2056"/>
                  <a:pt x="3284" y="2269"/>
                </a:cubicBezTo>
                <a:cubicBezTo>
                  <a:pt x="3284" y="2323"/>
                  <a:pt x="3295" y="2376"/>
                  <a:pt x="3316" y="2420"/>
                </a:cubicBezTo>
                <a:cubicBezTo>
                  <a:pt x="2484" y="2420"/>
                  <a:pt x="2484" y="2420"/>
                  <a:pt x="2484" y="2420"/>
                </a:cubicBezTo>
                <a:cubicBezTo>
                  <a:pt x="2484" y="1467"/>
                  <a:pt x="2484" y="1467"/>
                  <a:pt x="2484" y="1467"/>
                </a:cubicBezTo>
                <a:cubicBezTo>
                  <a:pt x="2414" y="1513"/>
                  <a:pt x="2414" y="1513"/>
                  <a:pt x="2414" y="1513"/>
                </a:cubicBezTo>
                <a:cubicBezTo>
                  <a:pt x="2364" y="1548"/>
                  <a:pt x="2303" y="1566"/>
                  <a:pt x="2242" y="1566"/>
                </a:cubicBezTo>
                <a:cubicBezTo>
                  <a:pt x="2076" y="1566"/>
                  <a:pt x="1940" y="1432"/>
                  <a:pt x="1940" y="1266"/>
                </a:cubicBezTo>
                <a:cubicBezTo>
                  <a:pt x="1940" y="1100"/>
                  <a:pt x="2075" y="965"/>
                  <a:pt x="2240" y="965"/>
                </a:cubicBezTo>
                <a:cubicBezTo>
                  <a:pt x="2301" y="965"/>
                  <a:pt x="2362" y="983"/>
                  <a:pt x="2411" y="1016"/>
                </a:cubicBezTo>
                <a:cubicBezTo>
                  <a:pt x="2484" y="1064"/>
                  <a:pt x="2484" y="1064"/>
                  <a:pt x="2484" y="1064"/>
                </a:cubicBezTo>
                <a:cubicBezTo>
                  <a:pt x="2484" y="84"/>
                  <a:pt x="2484" y="84"/>
                  <a:pt x="2484" y="84"/>
                </a:cubicBezTo>
                <a:cubicBezTo>
                  <a:pt x="4312" y="84"/>
                  <a:pt x="4312" y="84"/>
                  <a:pt x="4312" y="84"/>
                </a:cubicBezTo>
                <a:cubicBezTo>
                  <a:pt x="4603" y="84"/>
                  <a:pt x="4840" y="328"/>
                  <a:pt x="4840" y="619"/>
                </a:cubicBezTo>
                <a:lnTo>
                  <a:pt x="4840" y="2420"/>
                </a:lnTo>
                <a:close/>
              </a:path>
            </a:pathLst>
          </a:custGeom>
          <a:solidFill>
            <a:schemeClr val="accent1"/>
          </a:solidFill>
          <a:ln>
            <a:solidFill>
              <a:schemeClr val="accent1"/>
            </a:solidFill>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66" name="TextBox 65"/>
          <p:cNvSpPr txBox="1"/>
          <p:nvPr/>
        </p:nvSpPr>
        <p:spPr>
          <a:xfrm>
            <a:off x="7665914" y="3898372"/>
            <a:ext cx="1973147"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should </a:t>
            </a:r>
            <a:br>
              <a:rPr kumimoji="0" lang="en-US" sz="1370" b="0" i="0" u="none" strike="noStrike" kern="0" cap="none" spc="0" normalizeH="0" baseline="0" noProof="0">
                <a:ln>
                  <a:noFill/>
                </a:ln>
                <a:effectLst/>
                <a:uLnTx/>
                <a:uFillTx/>
                <a:latin typeface="Segoe UI"/>
                <a:ea typeface="+mn-ea"/>
                <a:cs typeface="+mn-cs"/>
              </a:rPr>
            </a:br>
            <a:r>
              <a:rPr kumimoji="0" lang="en-US" sz="1370" b="0" i="0" u="none" strike="noStrike" kern="0" cap="none" spc="0" normalizeH="0" baseline="0" noProof="0">
                <a:ln>
                  <a:noFill/>
                </a:ln>
                <a:effectLst/>
                <a:uLnTx/>
                <a:uFillTx/>
                <a:latin typeface="Segoe UI"/>
                <a:ea typeface="+mn-ea"/>
                <a:cs typeface="+mn-cs"/>
              </a:rPr>
              <a:t>I do?</a:t>
            </a:r>
          </a:p>
        </p:txBody>
      </p:sp>
      <p:grpSp>
        <p:nvGrpSpPr>
          <p:cNvPr id="74" name="Group 73"/>
          <p:cNvGrpSpPr/>
          <p:nvPr/>
        </p:nvGrpSpPr>
        <p:grpSpPr>
          <a:xfrm>
            <a:off x="5939852" y="2899819"/>
            <a:ext cx="1817226" cy="1825380"/>
            <a:chOff x="6897346" y="2594497"/>
            <a:chExt cx="1854191" cy="1862511"/>
          </a:xfrm>
        </p:grpSpPr>
        <p:sp>
          <p:nvSpPr>
            <p:cNvPr id="26" name="Freeform 9"/>
            <p:cNvSpPr>
              <a:spLocks/>
            </p:cNvSpPr>
            <p:nvPr/>
          </p:nvSpPr>
          <p:spPr bwMode="auto">
            <a:xfrm>
              <a:off x="6967452" y="3488957"/>
              <a:ext cx="1784085" cy="905338"/>
            </a:xfrm>
            <a:custGeom>
              <a:avLst/>
              <a:gdLst>
                <a:gd name="T0" fmla="*/ 353 w 736"/>
                <a:gd name="T1" fmla="*/ 373 h 373"/>
                <a:gd name="T2" fmla="*/ 132 w 736"/>
                <a:gd name="T3" fmla="*/ 300 h 373"/>
                <a:gd name="T4" fmla="*/ 0 w 736"/>
                <a:gd name="T5" fmla="*/ 113 h 373"/>
                <a:gd name="T6" fmla="*/ 4 w 736"/>
                <a:gd name="T7" fmla="*/ 98 h 373"/>
                <a:gd name="T8" fmla="*/ 7 w 736"/>
                <a:gd name="T9" fmla="*/ 111 h 373"/>
                <a:gd name="T10" fmla="*/ 353 w 736"/>
                <a:gd name="T11" fmla="*/ 365 h 373"/>
                <a:gd name="T12" fmla="*/ 700 w 736"/>
                <a:gd name="T13" fmla="*/ 111 h 373"/>
                <a:gd name="T14" fmla="*/ 728 w 736"/>
                <a:gd name="T15" fmla="*/ 2 h 373"/>
                <a:gd name="T16" fmla="*/ 733 w 736"/>
                <a:gd name="T17" fmla="*/ 0 h 373"/>
                <a:gd name="T18" fmla="*/ 736 w 736"/>
                <a:gd name="T19" fmla="*/ 4 h 373"/>
                <a:gd name="T20" fmla="*/ 707 w 736"/>
                <a:gd name="T21" fmla="*/ 113 h 373"/>
                <a:gd name="T22" fmla="*/ 575 w 736"/>
                <a:gd name="T23" fmla="*/ 300 h 373"/>
                <a:gd name="T24" fmla="*/ 353 w 736"/>
                <a:gd name="T25"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3">
                  <a:moveTo>
                    <a:pt x="353" y="373"/>
                  </a:moveTo>
                  <a:cubicBezTo>
                    <a:pt x="273" y="373"/>
                    <a:pt x="196" y="348"/>
                    <a:pt x="132" y="300"/>
                  </a:cubicBezTo>
                  <a:cubicBezTo>
                    <a:pt x="70" y="253"/>
                    <a:pt x="23" y="187"/>
                    <a:pt x="0" y="113"/>
                  </a:cubicBezTo>
                  <a:cubicBezTo>
                    <a:pt x="4" y="98"/>
                    <a:pt x="4" y="98"/>
                    <a:pt x="4" y="98"/>
                  </a:cubicBezTo>
                  <a:cubicBezTo>
                    <a:pt x="7" y="111"/>
                    <a:pt x="7" y="111"/>
                    <a:pt x="7" y="111"/>
                  </a:cubicBezTo>
                  <a:cubicBezTo>
                    <a:pt x="55" y="263"/>
                    <a:pt x="194" y="365"/>
                    <a:pt x="353" y="365"/>
                  </a:cubicBezTo>
                  <a:cubicBezTo>
                    <a:pt x="513" y="365"/>
                    <a:pt x="652" y="263"/>
                    <a:pt x="700" y="111"/>
                  </a:cubicBezTo>
                  <a:cubicBezTo>
                    <a:pt x="710" y="77"/>
                    <a:pt x="728" y="3"/>
                    <a:pt x="728" y="2"/>
                  </a:cubicBezTo>
                  <a:cubicBezTo>
                    <a:pt x="733" y="0"/>
                    <a:pt x="733" y="0"/>
                    <a:pt x="733" y="0"/>
                  </a:cubicBezTo>
                  <a:cubicBezTo>
                    <a:pt x="736" y="4"/>
                    <a:pt x="736" y="4"/>
                    <a:pt x="736" y="4"/>
                  </a:cubicBezTo>
                  <a:cubicBezTo>
                    <a:pt x="736" y="4"/>
                    <a:pt x="718" y="79"/>
                    <a:pt x="707" y="113"/>
                  </a:cubicBezTo>
                  <a:cubicBezTo>
                    <a:pt x="684" y="187"/>
                    <a:pt x="637" y="253"/>
                    <a:pt x="575" y="300"/>
                  </a:cubicBezTo>
                  <a:cubicBezTo>
                    <a:pt x="511" y="348"/>
                    <a:pt x="434" y="373"/>
                    <a:pt x="353" y="373"/>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5" name="Freeform 8"/>
            <p:cNvSpPr>
              <a:spLocks/>
            </p:cNvSpPr>
            <p:nvPr/>
          </p:nvSpPr>
          <p:spPr bwMode="auto">
            <a:xfrm>
              <a:off x="6897346" y="2594497"/>
              <a:ext cx="1784085" cy="904130"/>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3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3" y="275"/>
                    <a:pt x="733" y="275"/>
                    <a:pt x="733"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29" name="Freeform 28"/>
            <p:cNvSpPr>
              <a:spLocks/>
            </p:cNvSpPr>
            <p:nvPr/>
          </p:nvSpPr>
          <p:spPr bwMode="auto">
            <a:xfrm flipV="1">
              <a:off x="7731222" y="4313228"/>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67" name="TextBox 66"/>
          <p:cNvSpPr txBox="1"/>
          <p:nvPr/>
        </p:nvSpPr>
        <p:spPr>
          <a:xfrm>
            <a:off x="5815405" y="3898372"/>
            <a:ext cx="2125891"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 will </a:t>
            </a:r>
            <a:b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US" sz="1370" b="0" i="0" u="none" strike="noStrike" kern="0" cap="none" spc="0" normalizeH="0" baseline="0" noProof="0">
                <a:ln>
                  <a:noFill/>
                </a:ln>
                <a:effectLst/>
                <a:uLnTx/>
                <a:uFillTx/>
                <a:latin typeface="Segoe UI"/>
                <a:ea typeface="+mn-ea"/>
                <a:cs typeface="+mn-cs"/>
              </a:rPr>
              <a:t>happen?</a:t>
            </a:r>
          </a:p>
        </p:txBody>
      </p:sp>
      <p:sp>
        <p:nvSpPr>
          <p:cNvPr id="68" name="TextBox 67"/>
          <p:cNvSpPr txBox="1"/>
          <p:nvPr/>
        </p:nvSpPr>
        <p:spPr>
          <a:xfrm>
            <a:off x="4190149" y="3898372"/>
            <a:ext cx="1711765" cy="677007"/>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Why did it </a:t>
            </a:r>
            <a:r>
              <a:rPr kumimoji="0" lang="en-US" sz="1370" b="0" i="0" u="none" strike="noStrike" kern="0" cap="none" spc="0" normalizeH="0" baseline="0" noProof="0">
                <a:ln>
                  <a:noFill/>
                </a:ln>
                <a:effectLst/>
                <a:uLnTx/>
                <a:uFillTx/>
                <a:latin typeface="Segoe UI"/>
                <a:ea typeface="+mn-ea"/>
                <a:cs typeface="+mn-cs"/>
              </a:rPr>
              <a:t>happen?</a:t>
            </a:r>
          </a:p>
        </p:txBody>
      </p:sp>
      <p:sp>
        <p:nvSpPr>
          <p:cNvPr id="69" name="TextBox 68"/>
          <p:cNvSpPr txBox="1"/>
          <p:nvPr/>
        </p:nvSpPr>
        <p:spPr>
          <a:xfrm>
            <a:off x="2452533" y="3898372"/>
            <a:ext cx="1617061" cy="479306"/>
          </a:xfrm>
          <a:prstGeom prst="rect">
            <a:avLst/>
          </a:prstGeom>
          <a:noFill/>
        </p:spPr>
        <p:txBody>
          <a:bodyPr wrap="square" lIns="179234" tIns="143387" rIns="179234" bIns="143387" rtlCol="0">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370" b="0" i="0" u="none" strike="noStrike" kern="0" cap="none" spc="0" normalizeH="0" baseline="0" noProof="0">
                <a:ln>
                  <a:noFill/>
                </a:ln>
                <a:effectLst/>
                <a:uLnTx/>
                <a:uFillTx/>
                <a:latin typeface="Segoe UI Semibold" panose="020B0702040204020203" pitchFamily="34" charset="0"/>
                <a:ea typeface="+mn-ea"/>
                <a:cs typeface="Segoe UI Semibold" panose="020B0702040204020203" pitchFamily="34" charset="0"/>
              </a:rPr>
              <a:t>What</a:t>
            </a:r>
            <a:r>
              <a:rPr kumimoji="0" lang="en-US" sz="1370" b="0" i="0" u="none" strike="noStrike" kern="0" cap="none" spc="0" normalizeH="0" baseline="0" noProof="0">
                <a:ln>
                  <a:noFill/>
                </a:ln>
                <a:effectLst/>
                <a:uLnTx/>
                <a:uFillTx/>
                <a:latin typeface="Segoe UI"/>
                <a:ea typeface="+mn-ea"/>
                <a:cs typeface="+mn-cs"/>
              </a:rPr>
              <a:t> happened?</a:t>
            </a:r>
          </a:p>
        </p:txBody>
      </p:sp>
      <p:grpSp>
        <p:nvGrpSpPr>
          <p:cNvPr id="104" name="Group 103"/>
          <p:cNvGrpSpPr/>
          <p:nvPr/>
        </p:nvGrpSpPr>
        <p:grpSpPr>
          <a:xfrm>
            <a:off x="2432316" y="2899818"/>
            <a:ext cx="1727036" cy="1819927"/>
            <a:chOff x="2912109" y="3202974"/>
            <a:chExt cx="1762167" cy="1856948"/>
          </a:xfrm>
        </p:grpSpPr>
        <p:sp>
          <p:nvSpPr>
            <p:cNvPr id="115" name="Freeform 114"/>
            <p:cNvSpPr>
              <a:spLocks/>
            </p:cNvSpPr>
            <p:nvPr/>
          </p:nvSpPr>
          <p:spPr bwMode="auto">
            <a:xfrm>
              <a:off x="2912109" y="3202974"/>
              <a:ext cx="1762167" cy="1799798"/>
            </a:xfrm>
            <a:custGeom>
              <a:avLst/>
              <a:gdLst>
                <a:gd name="connsiteX0" fmla="*/ 1754896 w 1762167"/>
                <a:gd name="connsiteY0" fmla="*/ 891398 h 1799798"/>
                <a:gd name="connsiteX1" fmla="*/ 1762167 w 1762167"/>
                <a:gd name="connsiteY1" fmla="*/ 903542 h 1799798"/>
                <a:gd name="connsiteX2" fmla="*/ 1691875 w 1762167"/>
                <a:gd name="connsiteY2" fmla="*/ 1168290 h 1799798"/>
                <a:gd name="connsiteX3" fmla="*/ 1371922 w 1762167"/>
                <a:gd name="connsiteY3" fmla="*/ 1622490 h 1799798"/>
                <a:gd name="connsiteX4" fmla="*/ 833821 w 1762167"/>
                <a:gd name="connsiteY4" fmla="*/ 1799798 h 1799798"/>
                <a:gd name="connsiteX5" fmla="*/ 7581 w 1762167"/>
                <a:gd name="connsiteY5" fmla="*/ 1250568 h 1799798"/>
                <a:gd name="connsiteX6" fmla="*/ 0 w 1762167"/>
                <a:gd name="connsiteY6" fmla="*/ 1226151 h 1799798"/>
                <a:gd name="connsiteX7" fmla="*/ 19954 w 1762167"/>
                <a:gd name="connsiteY7" fmla="*/ 1226151 h 1799798"/>
                <a:gd name="connsiteX8" fmla="*/ 25305 w 1762167"/>
                <a:gd name="connsiteY8" fmla="*/ 1243434 h 1799798"/>
                <a:gd name="connsiteX9" fmla="*/ 833821 w 1762167"/>
                <a:gd name="connsiteY9" fmla="*/ 1780367 h 1799798"/>
                <a:gd name="connsiteX10" fmla="*/ 1674907 w 1762167"/>
                <a:gd name="connsiteY10" fmla="*/ 1163432 h 1799798"/>
                <a:gd name="connsiteX11" fmla="*/ 1742776 w 1762167"/>
                <a:gd name="connsiteY11" fmla="*/ 898685 h 1799798"/>
                <a:gd name="connsiteX12" fmla="*/ 1754896 w 1762167"/>
                <a:gd name="connsiteY12" fmla="*/ 891398 h 1799798"/>
                <a:gd name="connsiteX13" fmla="*/ 833821 w 1762167"/>
                <a:gd name="connsiteY13" fmla="*/ 0 h 1799798"/>
                <a:gd name="connsiteX14" fmla="*/ 1371922 w 1762167"/>
                <a:gd name="connsiteY14" fmla="*/ 179737 h 1799798"/>
                <a:gd name="connsiteX15" fmla="*/ 1691875 w 1762167"/>
                <a:gd name="connsiteY15" fmla="*/ 633937 h 1799798"/>
                <a:gd name="connsiteX16" fmla="*/ 1682179 w 1762167"/>
                <a:gd name="connsiteY16" fmla="*/ 667941 h 1799798"/>
                <a:gd name="connsiteX17" fmla="*/ 1674907 w 1762167"/>
                <a:gd name="connsiteY17" fmla="*/ 638795 h 1799798"/>
                <a:gd name="connsiteX18" fmla="*/ 833821 w 1762167"/>
                <a:gd name="connsiteY18" fmla="*/ 19431 h 1799798"/>
                <a:gd name="connsiteX19" fmla="*/ 106183 w 1762167"/>
                <a:gd name="connsiteY19" fmla="*/ 408668 h 1799798"/>
                <a:gd name="connsiteX20" fmla="*/ 37699 w 1762167"/>
                <a:gd name="connsiteY20" fmla="*/ 535467 h 1799798"/>
                <a:gd name="connsiteX21" fmla="*/ 16135 w 1762167"/>
                <a:gd name="connsiteY21" fmla="*/ 535467 h 1799798"/>
                <a:gd name="connsiteX22" fmla="*/ 90371 w 1762167"/>
                <a:gd name="connsiteY22" fmla="*/ 398251 h 1799798"/>
                <a:gd name="connsiteX23" fmla="*/ 833821 w 1762167"/>
                <a:gd name="connsiteY23" fmla="*/ 0 h 1799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167" h="1799798">
                  <a:moveTo>
                    <a:pt x="1754896" y="891398"/>
                  </a:moveTo>
                  <a:cubicBezTo>
                    <a:pt x="1762167" y="903542"/>
                    <a:pt x="1762167" y="903542"/>
                    <a:pt x="1762167" y="903542"/>
                  </a:cubicBezTo>
                  <a:cubicBezTo>
                    <a:pt x="1762167" y="903542"/>
                    <a:pt x="1718537" y="1085708"/>
                    <a:pt x="1691875" y="1168290"/>
                  </a:cubicBezTo>
                  <a:cubicBezTo>
                    <a:pt x="1636125" y="1348027"/>
                    <a:pt x="1522203" y="1508333"/>
                    <a:pt x="1371922" y="1622490"/>
                  </a:cubicBezTo>
                  <a:cubicBezTo>
                    <a:pt x="1216794" y="1739076"/>
                    <a:pt x="1030155" y="1799798"/>
                    <a:pt x="833821" y="1799798"/>
                  </a:cubicBezTo>
                  <a:cubicBezTo>
                    <a:pt x="462967" y="1799798"/>
                    <a:pt x="143924" y="1573002"/>
                    <a:pt x="7581" y="1250568"/>
                  </a:cubicBezTo>
                  <a:lnTo>
                    <a:pt x="0" y="1226151"/>
                  </a:lnTo>
                  <a:lnTo>
                    <a:pt x="19954" y="1226151"/>
                  </a:lnTo>
                  <a:lnTo>
                    <a:pt x="25305" y="1243434"/>
                  </a:lnTo>
                  <a:cubicBezTo>
                    <a:pt x="158467" y="1559036"/>
                    <a:pt x="470239" y="1780367"/>
                    <a:pt x="833821" y="1780367"/>
                  </a:cubicBezTo>
                  <a:cubicBezTo>
                    <a:pt x="1221642" y="1780367"/>
                    <a:pt x="1558561" y="1532622"/>
                    <a:pt x="1674907" y="1163432"/>
                  </a:cubicBezTo>
                  <a:cubicBezTo>
                    <a:pt x="1699146" y="1080851"/>
                    <a:pt x="1742776" y="901114"/>
                    <a:pt x="1742776" y="898685"/>
                  </a:cubicBezTo>
                  <a:cubicBezTo>
                    <a:pt x="1754896" y="891398"/>
                    <a:pt x="1754896" y="891398"/>
                    <a:pt x="1754896" y="891398"/>
                  </a:cubicBezTo>
                  <a:close/>
                  <a:moveTo>
                    <a:pt x="833821" y="0"/>
                  </a:moveTo>
                  <a:cubicBezTo>
                    <a:pt x="1030155" y="0"/>
                    <a:pt x="1216794" y="63151"/>
                    <a:pt x="1371922" y="179737"/>
                  </a:cubicBezTo>
                  <a:cubicBezTo>
                    <a:pt x="1522203" y="291465"/>
                    <a:pt x="1636125" y="454200"/>
                    <a:pt x="1691875" y="633937"/>
                  </a:cubicBezTo>
                  <a:cubicBezTo>
                    <a:pt x="1682179" y="667941"/>
                    <a:pt x="1682179" y="667941"/>
                    <a:pt x="1682179" y="667941"/>
                  </a:cubicBezTo>
                  <a:cubicBezTo>
                    <a:pt x="1674907" y="638795"/>
                    <a:pt x="1674907" y="638795"/>
                    <a:pt x="1674907" y="638795"/>
                  </a:cubicBezTo>
                  <a:cubicBezTo>
                    <a:pt x="1558561" y="269606"/>
                    <a:pt x="1221642" y="19431"/>
                    <a:pt x="833821" y="19431"/>
                  </a:cubicBezTo>
                  <a:cubicBezTo>
                    <a:pt x="530836" y="19431"/>
                    <a:pt x="263830" y="174082"/>
                    <a:pt x="106183" y="408668"/>
                  </a:cubicBezTo>
                  <a:lnTo>
                    <a:pt x="37699" y="535467"/>
                  </a:lnTo>
                  <a:lnTo>
                    <a:pt x="16135" y="535467"/>
                  </a:lnTo>
                  <a:lnTo>
                    <a:pt x="90371" y="398251"/>
                  </a:lnTo>
                  <a:cubicBezTo>
                    <a:pt x="251711" y="158446"/>
                    <a:pt x="524776" y="0"/>
                    <a:pt x="83382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08" name="Freeform 107"/>
            <p:cNvSpPr>
              <a:spLocks/>
            </p:cNvSpPr>
            <p:nvPr/>
          </p:nvSpPr>
          <p:spPr bwMode="auto">
            <a:xfrm flipV="1">
              <a:off x="3705935" y="4916142"/>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sp>
        <p:nvSpPr>
          <p:cNvPr id="123" name="TextBox 122"/>
          <p:cNvSpPr txBox="1"/>
          <p:nvPr/>
        </p:nvSpPr>
        <p:spPr>
          <a:xfrm>
            <a:off x="10101640" y="3727054"/>
            <a:ext cx="2233215" cy="677263"/>
          </a:xfrm>
          <a:prstGeom prst="rect">
            <a:avLst/>
          </a:prstGeom>
          <a:noFill/>
        </p:spPr>
        <p:txBody>
          <a:bodyPr wrap="square" lIns="179234" tIns="143387" rIns="179234" bIns="143387" rtlCol="0">
            <a:spAutoFit/>
          </a:bodyPr>
          <a:lstStyle/>
          <a:p>
            <a:pPr marL="0" marR="0" lvl="0" indent="0" algn="l" defTabSz="896042" rtl="0" eaLnBrk="1" fontAlgn="auto" latinLnBrk="0" hangingPunct="1">
              <a:lnSpc>
                <a:spcPct val="90000"/>
              </a:lnSpc>
              <a:spcBef>
                <a:spcPts val="0"/>
              </a:spcBef>
              <a:spcAft>
                <a:spcPts val="588"/>
              </a:spcAft>
              <a:buClrTx/>
              <a:buSzTx/>
              <a:buFontTx/>
              <a:buNone/>
              <a:tabLst/>
              <a:defRPr/>
            </a:pPr>
            <a:r>
              <a:rPr kumimoji="0" lang="en-US" sz="2745" b="0" i="0" u="none" strike="noStrike" kern="0" cap="none" spc="-49" normalizeH="0" baseline="0" noProof="0">
                <a:ln>
                  <a:noFill/>
                </a:ln>
                <a:effectLst/>
                <a:uLnTx/>
                <a:uFillTx/>
                <a:latin typeface="Segoe UI Light"/>
                <a:ea typeface="+mn-ea"/>
                <a:cs typeface="+mn-cs"/>
              </a:rPr>
              <a:t>Insight</a:t>
            </a:r>
          </a:p>
        </p:txBody>
      </p:sp>
      <p:grpSp>
        <p:nvGrpSpPr>
          <p:cNvPr id="135" name="Group 134"/>
          <p:cNvGrpSpPr/>
          <p:nvPr/>
        </p:nvGrpSpPr>
        <p:grpSpPr>
          <a:xfrm>
            <a:off x="7738125" y="2835584"/>
            <a:ext cx="1665440" cy="1828152"/>
            <a:chOff x="8021047" y="3137434"/>
            <a:chExt cx="1699318" cy="1865339"/>
          </a:xfrm>
        </p:grpSpPr>
        <p:grpSp>
          <p:nvGrpSpPr>
            <p:cNvPr id="73" name="Group 72"/>
            <p:cNvGrpSpPr/>
            <p:nvPr/>
          </p:nvGrpSpPr>
          <p:grpSpPr>
            <a:xfrm>
              <a:off x="8021047" y="3202974"/>
              <a:ext cx="1699318" cy="1799799"/>
              <a:chOff x="8732197" y="2594497"/>
              <a:chExt cx="1699318" cy="1799799"/>
            </a:xfrm>
          </p:grpSpPr>
          <p:sp>
            <p:nvSpPr>
              <p:cNvPr id="37" name="Freeform 36"/>
              <p:cNvSpPr>
                <a:spLocks/>
              </p:cNvSpPr>
              <p:nvPr/>
            </p:nvSpPr>
            <p:spPr bwMode="auto">
              <a:xfrm>
                <a:off x="8732197" y="2594497"/>
                <a:ext cx="1699318" cy="903542"/>
              </a:xfrm>
              <a:custGeom>
                <a:avLst/>
                <a:gdLst>
                  <a:gd name="connsiteX0" fmla="*/ 928961 w 1699318"/>
                  <a:gd name="connsiteY0" fmla="*/ 0 h 903542"/>
                  <a:gd name="connsiteX1" fmla="*/ 1464994 w 1699318"/>
                  <a:gd name="connsiteY1" fmla="*/ 179737 h 903542"/>
                  <a:gd name="connsiteX2" fmla="*/ 1661458 w 1699318"/>
                  <a:gd name="connsiteY2" fmla="*/ 381334 h 903542"/>
                  <a:gd name="connsiteX3" fmla="*/ 1699318 w 1699318"/>
                  <a:gd name="connsiteY3" fmla="*/ 445566 h 903542"/>
                  <a:gd name="connsiteX4" fmla="*/ 1677941 w 1699318"/>
                  <a:gd name="connsiteY4" fmla="*/ 445566 h 903542"/>
                  <a:gd name="connsiteX5" fmla="*/ 1642168 w 1699318"/>
                  <a:gd name="connsiteY5" fmla="*/ 386268 h 903542"/>
                  <a:gd name="connsiteX6" fmla="*/ 928961 w 1699318"/>
                  <a:gd name="connsiteY6" fmla="*/ 19431 h 903542"/>
                  <a:gd name="connsiteX7" fmla="*/ 87317 w 1699318"/>
                  <a:gd name="connsiteY7" fmla="*/ 638795 h 903542"/>
                  <a:gd name="connsiteX8" fmla="*/ 19404 w 1699318"/>
                  <a:gd name="connsiteY8" fmla="*/ 903542 h 903542"/>
                  <a:gd name="connsiteX9" fmla="*/ 0 w 1699318"/>
                  <a:gd name="connsiteY9" fmla="*/ 898685 h 903542"/>
                  <a:gd name="connsiteX10" fmla="*/ 70339 w 1699318"/>
                  <a:gd name="connsiteY10" fmla="*/ 631508 h 903542"/>
                  <a:gd name="connsiteX11" fmla="*/ 390503 w 1699318"/>
                  <a:gd name="connsiteY11" fmla="*/ 179737 h 903542"/>
                  <a:gd name="connsiteX12" fmla="*/ 928961 w 1699318"/>
                  <a:gd name="connsiteY12" fmla="*/ 0 h 90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9318" h="903542">
                    <a:moveTo>
                      <a:pt x="928961" y="0"/>
                    </a:moveTo>
                    <a:cubicBezTo>
                      <a:pt x="1123000" y="0"/>
                      <a:pt x="1309763" y="63151"/>
                      <a:pt x="1464994" y="179737"/>
                    </a:cubicBezTo>
                    <a:cubicBezTo>
                      <a:pt x="1541397" y="235601"/>
                      <a:pt x="1607491" y="304217"/>
                      <a:pt x="1661458" y="381334"/>
                    </a:cubicBezTo>
                    <a:lnTo>
                      <a:pt x="1699318" y="445566"/>
                    </a:lnTo>
                    <a:lnTo>
                      <a:pt x="1677941" y="445566"/>
                    </a:lnTo>
                    <a:lnTo>
                      <a:pt x="1642168" y="386268"/>
                    </a:lnTo>
                    <a:cubicBezTo>
                      <a:pt x="1480153" y="160155"/>
                      <a:pt x="1218200" y="19431"/>
                      <a:pt x="928961" y="19431"/>
                    </a:cubicBezTo>
                    <a:cubicBezTo>
                      <a:pt x="540883" y="19431"/>
                      <a:pt x="203741" y="269606"/>
                      <a:pt x="87317" y="638795"/>
                    </a:cubicBezTo>
                    <a:cubicBezTo>
                      <a:pt x="63063" y="721377"/>
                      <a:pt x="19404" y="901114"/>
                      <a:pt x="19404" y="903542"/>
                    </a:cubicBezTo>
                    <a:cubicBezTo>
                      <a:pt x="0" y="898685"/>
                      <a:pt x="0" y="898685"/>
                      <a:pt x="0" y="898685"/>
                    </a:cubicBezTo>
                    <a:cubicBezTo>
                      <a:pt x="0" y="896256"/>
                      <a:pt x="43659" y="716519"/>
                      <a:pt x="70339" y="631508"/>
                    </a:cubicBezTo>
                    <a:cubicBezTo>
                      <a:pt x="126125" y="454200"/>
                      <a:pt x="240123" y="291465"/>
                      <a:pt x="390503" y="179737"/>
                    </a:cubicBezTo>
                    <a:cubicBezTo>
                      <a:pt x="545734" y="63151"/>
                      <a:pt x="732497" y="0"/>
                      <a:pt x="928961"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33" name="Freeform 32"/>
              <p:cNvSpPr>
                <a:spLocks/>
              </p:cNvSpPr>
              <p:nvPr/>
            </p:nvSpPr>
            <p:spPr bwMode="auto">
              <a:xfrm>
                <a:off x="8802536" y="3726355"/>
                <a:ext cx="1626033" cy="667941"/>
              </a:xfrm>
              <a:custGeom>
                <a:avLst/>
                <a:gdLst>
                  <a:gd name="connsiteX0" fmla="*/ 9702 w 1626033"/>
                  <a:gd name="connsiteY0" fmla="*/ 0 h 667941"/>
                  <a:gd name="connsiteX1" fmla="*/ 16978 w 1626033"/>
                  <a:gd name="connsiteY1" fmla="*/ 31575 h 667941"/>
                  <a:gd name="connsiteX2" fmla="*/ 858622 w 1626033"/>
                  <a:gd name="connsiteY2" fmla="*/ 648510 h 667941"/>
                  <a:gd name="connsiteX3" fmla="*/ 1571829 w 1626033"/>
                  <a:gd name="connsiteY3" fmla="*/ 283723 h 667941"/>
                  <a:gd name="connsiteX4" fmla="*/ 1605457 w 1626033"/>
                  <a:gd name="connsiteY4" fmla="*/ 228109 h 667941"/>
                  <a:gd name="connsiteX5" fmla="*/ 1626033 w 1626033"/>
                  <a:gd name="connsiteY5" fmla="*/ 228109 h 667941"/>
                  <a:gd name="connsiteX6" fmla="*/ 1590209 w 1626033"/>
                  <a:gd name="connsiteY6" fmla="*/ 288126 h 667941"/>
                  <a:gd name="connsiteX7" fmla="*/ 1394655 w 1626033"/>
                  <a:gd name="connsiteY7" fmla="*/ 490633 h 667941"/>
                  <a:gd name="connsiteX8" fmla="*/ 858622 w 1626033"/>
                  <a:gd name="connsiteY8" fmla="*/ 667941 h 667941"/>
                  <a:gd name="connsiteX9" fmla="*/ 320164 w 1626033"/>
                  <a:gd name="connsiteY9" fmla="*/ 490633 h 667941"/>
                  <a:gd name="connsiteX10" fmla="*/ 0 w 1626033"/>
                  <a:gd name="connsiteY10" fmla="*/ 36433 h 667941"/>
                  <a:gd name="connsiteX11" fmla="*/ 9702 w 1626033"/>
                  <a:gd name="connsiteY11" fmla="*/ 0 h 66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26033" h="667941">
                    <a:moveTo>
                      <a:pt x="9702" y="0"/>
                    </a:moveTo>
                    <a:cubicBezTo>
                      <a:pt x="16978" y="31575"/>
                      <a:pt x="16978" y="31575"/>
                      <a:pt x="16978" y="31575"/>
                    </a:cubicBezTo>
                    <a:cubicBezTo>
                      <a:pt x="133402" y="400765"/>
                      <a:pt x="470544" y="648510"/>
                      <a:pt x="858622" y="648510"/>
                    </a:cubicBezTo>
                    <a:cubicBezTo>
                      <a:pt x="1147861" y="648510"/>
                      <a:pt x="1409814" y="509154"/>
                      <a:pt x="1571829" y="283723"/>
                    </a:cubicBezTo>
                    <a:lnTo>
                      <a:pt x="1605457" y="228109"/>
                    </a:lnTo>
                    <a:lnTo>
                      <a:pt x="1626033" y="228109"/>
                    </a:lnTo>
                    <a:lnTo>
                      <a:pt x="1590209" y="288126"/>
                    </a:lnTo>
                    <a:cubicBezTo>
                      <a:pt x="1535939" y="364939"/>
                      <a:pt x="1469845" y="433555"/>
                      <a:pt x="1394655" y="490633"/>
                    </a:cubicBezTo>
                    <a:cubicBezTo>
                      <a:pt x="1239424" y="607219"/>
                      <a:pt x="1052661" y="667941"/>
                      <a:pt x="858622" y="667941"/>
                    </a:cubicBezTo>
                    <a:cubicBezTo>
                      <a:pt x="662158" y="667941"/>
                      <a:pt x="475395" y="607219"/>
                      <a:pt x="320164" y="490633"/>
                    </a:cubicBezTo>
                    <a:cubicBezTo>
                      <a:pt x="169784" y="376476"/>
                      <a:pt x="55786" y="216170"/>
                      <a:pt x="0" y="36433"/>
                    </a:cubicBezTo>
                    <a:cubicBezTo>
                      <a:pt x="9702" y="0"/>
                      <a:pt x="9702" y="0"/>
                      <a:pt x="9702" y="0"/>
                    </a:cubicBezTo>
                    <a:close/>
                  </a:path>
                </a:pathLst>
              </a:custGeom>
              <a:solidFill>
                <a:schemeClr val="tx1"/>
              </a:solidFill>
              <a:ln w="9525">
                <a:noFill/>
                <a:round/>
                <a:headEnd/>
                <a:tailEnd/>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38" name="Freeform 137"/>
            <p:cNvSpPr>
              <a:spLocks/>
            </p:cNvSpPr>
            <p:nvPr/>
          </p:nvSpPr>
          <p:spPr bwMode="auto">
            <a:xfrm flipV="1">
              <a:off x="8904402" y="3137434"/>
              <a:ext cx="75015" cy="143780"/>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54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a:ln>
                  <a:noFill/>
                </a:ln>
                <a:effectLst/>
                <a:uLnTx/>
                <a:uFillTx/>
                <a:latin typeface="Segoe UI"/>
                <a:ea typeface="Segoe UI" pitchFamily="34" charset="0"/>
                <a:cs typeface="Segoe UI" pitchFamily="34" charset="0"/>
              </a:endParaRPr>
            </a:p>
          </p:txBody>
        </p:sp>
      </p:grpSp>
      <p:grpSp>
        <p:nvGrpSpPr>
          <p:cNvPr id="144" name="Group 143"/>
          <p:cNvGrpSpPr/>
          <p:nvPr/>
        </p:nvGrpSpPr>
        <p:grpSpPr>
          <a:xfrm>
            <a:off x="10470850" y="2960388"/>
            <a:ext cx="498425" cy="812208"/>
            <a:chOff x="5386388" y="-390526"/>
            <a:chExt cx="741363" cy="1208089"/>
          </a:xfrm>
          <a:solidFill>
            <a:schemeClr val="tx1"/>
          </a:solidFill>
        </p:grpSpPr>
        <p:sp>
          <p:nvSpPr>
            <p:cNvPr id="140" name="Freeform 22"/>
            <p:cNvSpPr>
              <a:spLocks/>
            </p:cNvSpPr>
            <p:nvPr/>
          </p:nvSpPr>
          <p:spPr bwMode="auto">
            <a:xfrm>
              <a:off x="5386388" y="-390526"/>
              <a:ext cx="741363" cy="873125"/>
            </a:xfrm>
            <a:custGeom>
              <a:avLst/>
              <a:gdLst>
                <a:gd name="T0" fmla="*/ 433 w 1138"/>
                <a:gd name="T1" fmla="*/ 1343 h 1344"/>
                <a:gd name="T2" fmla="*/ 315 w 1138"/>
                <a:gd name="T3" fmla="*/ 1343 h 1344"/>
                <a:gd name="T4" fmla="*/ 300 w 1138"/>
                <a:gd name="T5" fmla="*/ 1327 h 1344"/>
                <a:gd name="T6" fmla="*/ 212 w 1138"/>
                <a:gd name="T7" fmla="*/ 1071 h 1344"/>
                <a:gd name="T8" fmla="*/ 75 w 1138"/>
                <a:gd name="T9" fmla="*/ 822 h 1344"/>
                <a:gd name="T10" fmla="*/ 27 w 1138"/>
                <a:gd name="T11" fmla="*/ 441 h 1344"/>
                <a:gd name="T12" fmla="*/ 293 w 1138"/>
                <a:gd name="T13" fmla="*/ 92 h 1344"/>
                <a:gd name="T14" fmla="*/ 864 w 1138"/>
                <a:gd name="T15" fmla="*/ 97 h 1344"/>
                <a:gd name="T16" fmla="*/ 1132 w 1138"/>
                <a:gd name="T17" fmla="*/ 538 h 1344"/>
                <a:gd name="T18" fmla="*/ 1030 w 1138"/>
                <a:gd name="T19" fmla="*/ 908 h 1344"/>
                <a:gd name="T20" fmla="*/ 969 w 1138"/>
                <a:gd name="T21" fmla="*/ 1014 h 1344"/>
                <a:gd name="T22" fmla="*/ 847 w 1138"/>
                <a:gd name="T23" fmla="*/ 1342 h 1344"/>
                <a:gd name="T24" fmla="*/ 716 w 1138"/>
                <a:gd name="T25" fmla="*/ 1342 h 1344"/>
                <a:gd name="T26" fmla="*/ 749 w 1138"/>
                <a:gd name="T27" fmla="*/ 1154 h 1344"/>
                <a:gd name="T28" fmla="*/ 862 w 1138"/>
                <a:gd name="T29" fmla="*/ 932 h 1344"/>
                <a:gd name="T30" fmla="*/ 985 w 1138"/>
                <a:gd name="T31" fmla="*/ 671 h 1344"/>
                <a:gd name="T32" fmla="*/ 814 w 1138"/>
                <a:gd name="T33" fmla="*/ 225 h 1344"/>
                <a:gd name="T34" fmla="*/ 319 w 1138"/>
                <a:gd name="T35" fmla="*/ 234 h 1344"/>
                <a:gd name="T36" fmla="*/ 153 w 1138"/>
                <a:gd name="T37" fmla="*/ 622 h 1344"/>
                <a:gd name="T38" fmla="*/ 264 w 1138"/>
                <a:gd name="T39" fmla="*/ 893 h 1344"/>
                <a:gd name="T40" fmla="*/ 403 w 1138"/>
                <a:gd name="T41" fmla="*/ 1167 h 1344"/>
                <a:gd name="T42" fmla="*/ 433 w 1138"/>
                <a:gd name="T43" fmla="*/ 1343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8" h="1344">
                  <a:moveTo>
                    <a:pt x="433" y="1343"/>
                  </a:moveTo>
                  <a:cubicBezTo>
                    <a:pt x="391" y="1343"/>
                    <a:pt x="353" y="1344"/>
                    <a:pt x="315" y="1343"/>
                  </a:cubicBezTo>
                  <a:cubicBezTo>
                    <a:pt x="310" y="1342"/>
                    <a:pt x="301" y="1333"/>
                    <a:pt x="300" y="1327"/>
                  </a:cubicBezTo>
                  <a:cubicBezTo>
                    <a:pt x="296" y="1233"/>
                    <a:pt x="256" y="1151"/>
                    <a:pt x="212" y="1071"/>
                  </a:cubicBezTo>
                  <a:cubicBezTo>
                    <a:pt x="166" y="988"/>
                    <a:pt x="117" y="907"/>
                    <a:pt x="75" y="822"/>
                  </a:cubicBezTo>
                  <a:cubicBezTo>
                    <a:pt x="16" y="701"/>
                    <a:pt x="0" y="573"/>
                    <a:pt x="27" y="441"/>
                  </a:cubicBezTo>
                  <a:cubicBezTo>
                    <a:pt x="59" y="281"/>
                    <a:pt x="148" y="163"/>
                    <a:pt x="293" y="92"/>
                  </a:cubicBezTo>
                  <a:cubicBezTo>
                    <a:pt x="483" y="0"/>
                    <a:pt x="676" y="0"/>
                    <a:pt x="864" y="97"/>
                  </a:cubicBezTo>
                  <a:cubicBezTo>
                    <a:pt x="1040" y="189"/>
                    <a:pt x="1123" y="342"/>
                    <a:pt x="1132" y="538"/>
                  </a:cubicBezTo>
                  <a:cubicBezTo>
                    <a:pt x="1138" y="673"/>
                    <a:pt x="1094" y="793"/>
                    <a:pt x="1030" y="908"/>
                  </a:cubicBezTo>
                  <a:cubicBezTo>
                    <a:pt x="1010" y="943"/>
                    <a:pt x="990" y="979"/>
                    <a:pt x="969" y="1014"/>
                  </a:cubicBezTo>
                  <a:cubicBezTo>
                    <a:pt x="909" y="1116"/>
                    <a:pt x="848" y="1217"/>
                    <a:pt x="847" y="1342"/>
                  </a:cubicBezTo>
                  <a:cubicBezTo>
                    <a:pt x="802" y="1342"/>
                    <a:pt x="760" y="1342"/>
                    <a:pt x="716" y="1342"/>
                  </a:cubicBezTo>
                  <a:cubicBezTo>
                    <a:pt x="715" y="1276"/>
                    <a:pt x="724" y="1213"/>
                    <a:pt x="749" y="1154"/>
                  </a:cubicBezTo>
                  <a:cubicBezTo>
                    <a:pt x="783" y="1078"/>
                    <a:pt x="821" y="1004"/>
                    <a:pt x="862" y="932"/>
                  </a:cubicBezTo>
                  <a:cubicBezTo>
                    <a:pt x="909" y="847"/>
                    <a:pt x="961" y="766"/>
                    <a:pt x="985" y="671"/>
                  </a:cubicBezTo>
                  <a:cubicBezTo>
                    <a:pt x="1031" y="489"/>
                    <a:pt x="966" y="311"/>
                    <a:pt x="814" y="225"/>
                  </a:cubicBezTo>
                  <a:cubicBezTo>
                    <a:pt x="649" y="131"/>
                    <a:pt x="480" y="133"/>
                    <a:pt x="319" y="234"/>
                  </a:cubicBezTo>
                  <a:cubicBezTo>
                    <a:pt x="178" y="323"/>
                    <a:pt x="135" y="462"/>
                    <a:pt x="153" y="622"/>
                  </a:cubicBezTo>
                  <a:cubicBezTo>
                    <a:pt x="165" y="722"/>
                    <a:pt x="213" y="808"/>
                    <a:pt x="264" y="893"/>
                  </a:cubicBezTo>
                  <a:cubicBezTo>
                    <a:pt x="316" y="982"/>
                    <a:pt x="371" y="1068"/>
                    <a:pt x="403" y="1167"/>
                  </a:cubicBezTo>
                  <a:cubicBezTo>
                    <a:pt x="421" y="1223"/>
                    <a:pt x="433" y="1280"/>
                    <a:pt x="433" y="1343"/>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1" name="Freeform 23"/>
            <p:cNvSpPr>
              <a:spLocks/>
            </p:cNvSpPr>
            <p:nvPr/>
          </p:nvSpPr>
          <p:spPr bwMode="auto">
            <a:xfrm>
              <a:off x="5608638" y="633412"/>
              <a:ext cx="304800" cy="65088"/>
            </a:xfrm>
            <a:custGeom>
              <a:avLst/>
              <a:gdLst>
                <a:gd name="T0" fmla="*/ 234 w 468"/>
                <a:gd name="T1" fmla="*/ 101 h 101"/>
                <a:gd name="T2" fmla="*/ 58 w 468"/>
                <a:gd name="T3" fmla="*/ 100 h 101"/>
                <a:gd name="T4" fmla="*/ 1 w 468"/>
                <a:gd name="T5" fmla="*/ 49 h 101"/>
                <a:gd name="T6" fmla="*/ 59 w 468"/>
                <a:gd name="T7" fmla="*/ 0 h 101"/>
                <a:gd name="T8" fmla="*/ 409 w 468"/>
                <a:gd name="T9" fmla="*/ 0 h 101"/>
                <a:gd name="T10" fmla="*/ 468 w 468"/>
                <a:gd name="T11" fmla="*/ 51 h 101"/>
                <a:gd name="T12" fmla="*/ 409 w 468"/>
                <a:gd name="T13" fmla="*/ 100 h 101"/>
                <a:gd name="T14" fmla="*/ 234 w 468"/>
                <a:gd name="T15" fmla="*/ 101 h 1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8" h="101">
                  <a:moveTo>
                    <a:pt x="234" y="101"/>
                  </a:moveTo>
                  <a:cubicBezTo>
                    <a:pt x="175" y="101"/>
                    <a:pt x="117" y="101"/>
                    <a:pt x="58" y="100"/>
                  </a:cubicBezTo>
                  <a:cubicBezTo>
                    <a:pt x="23" y="100"/>
                    <a:pt x="0" y="80"/>
                    <a:pt x="1" y="49"/>
                  </a:cubicBezTo>
                  <a:cubicBezTo>
                    <a:pt x="2" y="19"/>
                    <a:pt x="23" y="0"/>
                    <a:pt x="59" y="0"/>
                  </a:cubicBezTo>
                  <a:cubicBezTo>
                    <a:pt x="176" y="0"/>
                    <a:pt x="292" y="0"/>
                    <a:pt x="409" y="0"/>
                  </a:cubicBezTo>
                  <a:cubicBezTo>
                    <a:pt x="447" y="0"/>
                    <a:pt x="468" y="19"/>
                    <a:pt x="468" y="51"/>
                  </a:cubicBezTo>
                  <a:cubicBezTo>
                    <a:pt x="467" y="83"/>
                    <a:pt x="447" y="100"/>
                    <a:pt x="409" y="100"/>
                  </a:cubicBezTo>
                  <a:cubicBezTo>
                    <a:pt x="351" y="101"/>
                    <a:pt x="292" y="101"/>
                    <a:pt x="234" y="101"/>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2" name="Freeform 24"/>
            <p:cNvSpPr>
              <a:spLocks/>
            </p:cNvSpPr>
            <p:nvPr/>
          </p:nvSpPr>
          <p:spPr bwMode="auto">
            <a:xfrm>
              <a:off x="5602288" y="528637"/>
              <a:ext cx="317500" cy="63500"/>
            </a:xfrm>
            <a:custGeom>
              <a:avLst/>
              <a:gdLst>
                <a:gd name="T0" fmla="*/ 243 w 486"/>
                <a:gd name="T1" fmla="*/ 97 h 98"/>
                <a:gd name="T2" fmla="*/ 54 w 486"/>
                <a:gd name="T3" fmla="*/ 97 h 98"/>
                <a:gd name="T4" fmla="*/ 0 w 486"/>
                <a:gd name="T5" fmla="*/ 49 h 98"/>
                <a:gd name="T6" fmla="*/ 53 w 486"/>
                <a:gd name="T7" fmla="*/ 0 h 98"/>
                <a:gd name="T8" fmla="*/ 433 w 486"/>
                <a:gd name="T9" fmla="*/ 0 h 98"/>
                <a:gd name="T10" fmla="*/ 485 w 486"/>
                <a:gd name="T11" fmla="*/ 48 h 98"/>
                <a:gd name="T12" fmla="*/ 434 w 486"/>
                <a:gd name="T13" fmla="*/ 97 h 98"/>
                <a:gd name="T14" fmla="*/ 243 w 486"/>
                <a:gd name="T15" fmla="*/ 97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6" h="98">
                  <a:moveTo>
                    <a:pt x="243" y="97"/>
                  </a:moveTo>
                  <a:cubicBezTo>
                    <a:pt x="180" y="97"/>
                    <a:pt x="117" y="97"/>
                    <a:pt x="54" y="97"/>
                  </a:cubicBezTo>
                  <a:cubicBezTo>
                    <a:pt x="21" y="97"/>
                    <a:pt x="1" y="79"/>
                    <a:pt x="0" y="49"/>
                  </a:cubicBezTo>
                  <a:cubicBezTo>
                    <a:pt x="0" y="19"/>
                    <a:pt x="20" y="0"/>
                    <a:pt x="53" y="0"/>
                  </a:cubicBezTo>
                  <a:cubicBezTo>
                    <a:pt x="180" y="0"/>
                    <a:pt x="307" y="0"/>
                    <a:pt x="433" y="0"/>
                  </a:cubicBezTo>
                  <a:cubicBezTo>
                    <a:pt x="464" y="0"/>
                    <a:pt x="485" y="19"/>
                    <a:pt x="485" y="48"/>
                  </a:cubicBezTo>
                  <a:cubicBezTo>
                    <a:pt x="486" y="76"/>
                    <a:pt x="465" y="97"/>
                    <a:pt x="434" y="97"/>
                  </a:cubicBezTo>
                  <a:cubicBezTo>
                    <a:pt x="371" y="98"/>
                    <a:pt x="307" y="97"/>
                    <a:pt x="243" y="97"/>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43" name="Freeform 25"/>
            <p:cNvSpPr>
              <a:spLocks/>
            </p:cNvSpPr>
            <p:nvPr/>
          </p:nvSpPr>
          <p:spPr bwMode="auto">
            <a:xfrm>
              <a:off x="5645150" y="739775"/>
              <a:ext cx="234950" cy="77788"/>
            </a:xfrm>
            <a:custGeom>
              <a:avLst/>
              <a:gdLst>
                <a:gd name="T0" fmla="*/ 0 w 361"/>
                <a:gd name="T1" fmla="*/ 0 h 119"/>
                <a:gd name="T2" fmla="*/ 361 w 361"/>
                <a:gd name="T3" fmla="*/ 0 h 119"/>
                <a:gd name="T4" fmla="*/ 254 w 361"/>
                <a:gd name="T5" fmla="*/ 91 h 119"/>
                <a:gd name="T6" fmla="*/ 214 w 361"/>
                <a:gd name="T7" fmla="*/ 104 h 119"/>
                <a:gd name="T8" fmla="*/ 38 w 361"/>
                <a:gd name="T9" fmla="*/ 39 h 119"/>
                <a:gd name="T10" fmla="*/ 0 w 361"/>
                <a:gd name="T11" fmla="*/ 0 h 119"/>
              </a:gdLst>
              <a:ahLst/>
              <a:cxnLst>
                <a:cxn ang="0">
                  <a:pos x="T0" y="T1"/>
                </a:cxn>
                <a:cxn ang="0">
                  <a:pos x="T2" y="T3"/>
                </a:cxn>
                <a:cxn ang="0">
                  <a:pos x="T4" y="T5"/>
                </a:cxn>
                <a:cxn ang="0">
                  <a:pos x="T6" y="T7"/>
                </a:cxn>
                <a:cxn ang="0">
                  <a:pos x="T8" y="T9"/>
                </a:cxn>
                <a:cxn ang="0">
                  <a:pos x="T10" y="T11"/>
                </a:cxn>
              </a:cxnLst>
              <a:rect l="0" t="0" r="r" b="b"/>
              <a:pathLst>
                <a:path w="361" h="119">
                  <a:moveTo>
                    <a:pt x="0" y="0"/>
                  </a:moveTo>
                  <a:cubicBezTo>
                    <a:pt x="119" y="0"/>
                    <a:pt x="237" y="0"/>
                    <a:pt x="361" y="0"/>
                  </a:cubicBezTo>
                  <a:cubicBezTo>
                    <a:pt x="322" y="33"/>
                    <a:pt x="289" y="63"/>
                    <a:pt x="254" y="91"/>
                  </a:cubicBezTo>
                  <a:cubicBezTo>
                    <a:pt x="244" y="99"/>
                    <a:pt x="228" y="104"/>
                    <a:pt x="214" y="104"/>
                  </a:cubicBezTo>
                  <a:cubicBezTo>
                    <a:pt x="96" y="103"/>
                    <a:pt x="125" y="119"/>
                    <a:pt x="38" y="39"/>
                  </a:cubicBezTo>
                  <a:cubicBezTo>
                    <a:pt x="25" y="27"/>
                    <a:pt x="14" y="14"/>
                    <a:pt x="0" y="0"/>
                  </a:cubicBezTo>
                  <a:close/>
                </a:path>
              </a:pathLst>
            </a:custGeom>
            <a:grpFill/>
            <a:ln w="9525">
              <a:solidFill>
                <a:schemeClr val="bg1"/>
              </a:solidFill>
              <a:round/>
              <a:headEnd/>
              <a:tailEnd/>
            </a:ln>
          </p:spPr>
          <p:txBody>
            <a:bodyPr vert="horz" wrap="square" lIns="89617" tIns="44808" rIns="89617" bIns="44808"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45" name="Title 1"/>
          <p:cNvSpPr txBox="1">
            <a:spLocks/>
          </p:cNvSpPr>
          <p:nvPr/>
        </p:nvSpPr>
        <p:spPr>
          <a:xfrm>
            <a:off x="270894" y="290848"/>
            <a:ext cx="11652534" cy="89928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16"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a:ln w="3175">
                  <a:noFill/>
                </a:ln>
                <a:solidFill>
                  <a:schemeClr val="tx1"/>
                </a:solidFill>
                <a:effectLst/>
                <a:uLnTx/>
                <a:uFillTx/>
                <a:latin typeface="Segoe UI Light"/>
                <a:ea typeface="+mn-ea"/>
                <a:cs typeface="Segoe UI" pitchFamily="34" charset="0"/>
              </a:rPr>
              <a:t>Insights is a journey</a:t>
            </a:r>
            <a:endParaRPr kumimoji="0" lang="en-US" sz="4703" b="0" i="0" u="none" strike="noStrike" kern="1200" cap="none" spc="-102" normalizeH="0" baseline="0" noProof="0">
              <a:ln w="3175">
                <a:noFill/>
              </a:ln>
              <a:solidFill>
                <a:schemeClr val="tx1"/>
              </a:solidFill>
              <a:effectLst/>
              <a:uLnTx/>
              <a:uFillTx/>
              <a:latin typeface="Segoe UI Light"/>
              <a:ea typeface="+mn-ea"/>
              <a:cs typeface="Segoe UI" pitchFamily="34" charset="0"/>
            </a:endParaRPr>
          </a:p>
        </p:txBody>
      </p:sp>
      <p:grpSp>
        <p:nvGrpSpPr>
          <p:cNvPr id="4" name="Group 3"/>
          <p:cNvGrpSpPr/>
          <p:nvPr/>
        </p:nvGrpSpPr>
        <p:grpSpPr>
          <a:xfrm>
            <a:off x="-3471414" y="1603601"/>
            <a:ext cx="6019313" cy="3209967"/>
            <a:chOff x="-3543795" y="1634730"/>
            <a:chExt cx="6141755" cy="3275264"/>
          </a:xfrm>
        </p:grpSpPr>
        <p:grpSp>
          <p:nvGrpSpPr>
            <p:cNvPr id="34" name="Group 33"/>
            <p:cNvGrpSpPr/>
            <p:nvPr/>
          </p:nvGrpSpPr>
          <p:grpSpPr>
            <a:xfrm>
              <a:off x="-3543795" y="1634730"/>
              <a:ext cx="5535936" cy="3275264"/>
              <a:chOff x="-3010737" y="1842836"/>
              <a:chExt cx="5535936" cy="3275264"/>
            </a:xfrm>
          </p:grpSpPr>
          <p:sp>
            <p:nvSpPr>
              <p:cNvPr id="35" name="Freeform 34"/>
              <p:cNvSpPr>
                <a:spLocks noChangeAspect="1"/>
              </p:cNvSpPr>
              <p:nvPr/>
            </p:nvSpPr>
            <p:spPr bwMode="black">
              <a:xfrm>
                <a:off x="-3010736" y="1842837"/>
                <a:ext cx="5535935" cy="327526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w="15875">
                <a:noFill/>
              </a:ln>
            </p:spPr>
            <p:txBody>
              <a:bodyPr vert="horz" wrap="square" lIns="87834" tIns="43917" rIns="87834" bIns="43917" numCol="1" anchor="t" anchorCtr="0" compatLnSpc="1">
                <a:prstTxWarp prst="textNoShape">
                  <a:avLst/>
                </a:prstTxWarp>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pic>
            <p:nvPicPr>
              <p:cNvPr id="36" name="Picture 3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010736" y="1842837"/>
                <a:ext cx="5535935" cy="3275263"/>
              </a:xfrm>
              <a:custGeom>
                <a:avLst/>
                <a:gdLst>
                  <a:gd name="connsiteX0" fmla="*/ 7199010 w 10762017"/>
                  <a:gd name="connsiteY0" fmla="*/ 0 h 6367209"/>
                  <a:gd name="connsiteX1" fmla="*/ 9042102 w 10762017"/>
                  <a:gd name="connsiteY1" fmla="*/ 1936655 h 6367209"/>
                  <a:gd name="connsiteX2" fmla="*/ 8978232 w 10762017"/>
                  <a:gd name="connsiteY2" fmla="*/ 2521305 h 6367209"/>
                  <a:gd name="connsiteX3" fmla="*/ 10762017 w 10762017"/>
                  <a:gd name="connsiteY3" fmla="*/ 4435122 h 6367209"/>
                  <a:gd name="connsiteX4" fmla="*/ 8859617 w 10762017"/>
                  <a:gd name="connsiteY4" fmla="*/ 6367209 h 6367209"/>
                  <a:gd name="connsiteX5" fmla="*/ 1897838 w 10762017"/>
                  <a:gd name="connsiteY5" fmla="*/ 6367209 h 6367209"/>
                  <a:gd name="connsiteX6" fmla="*/ 0 w 10762017"/>
                  <a:gd name="connsiteY6" fmla="*/ 4435122 h 6367209"/>
                  <a:gd name="connsiteX7" fmla="*/ 1897838 w 10762017"/>
                  <a:gd name="connsiteY7" fmla="*/ 2521305 h 6367209"/>
                  <a:gd name="connsiteX8" fmla="*/ 2358611 w 10762017"/>
                  <a:gd name="connsiteY8" fmla="*/ 2580684 h 6367209"/>
                  <a:gd name="connsiteX9" fmla="*/ 4219952 w 10762017"/>
                  <a:gd name="connsiteY9" fmla="*/ 1009436 h 6367209"/>
                  <a:gd name="connsiteX10" fmla="*/ 5360479 w 10762017"/>
                  <a:gd name="connsiteY10" fmla="*/ 1393113 h 6367209"/>
                  <a:gd name="connsiteX11" fmla="*/ 7199010 w 10762017"/>
                  <a:gd name="connsiteY11" fmla="*/ 0 h 6367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62017" h="6367209">
                    <a:moveTo>
                      <a:pt x="7199010" y="0"/>
                    </a:moveTo>
                    <a:cubicBezTo>
                      <a:pt x="8220922" y="0"/>
                      <a:pt x="9042102" y="867841"/>
                      <a:pt x="9042102" y="1936655"/>
                    </a:cubicBezTo>
                    <a:cubicBezTo>
                      <a:pt x="9042102" y="2137629"/>
                      <a:pt x="9019291" y="2338602"/>
                      <a:pt x="8978232" y="2521305"/>
                    </a:cubicBezTo>
                    <a:cubicBezTo>
                      <a:pt x="9981896" y="2580684"/>
                      <a:pt x="10762017" y="3425686"/>
                      <a:pt x="10762017" y="4435122"/>
                    </a:cubicBezTo>
                    <a:cubicBezTo>
                      <a:pt x="10762017" y="5503936"/>
                      <a:pt x="9899778" y="6367209"/>
                      <a:pt x="8859617" y="6367209"/>
                    </a:cubicBezTo>
                    <a:cubicBezTo>
                      <a:pt x="1897838" y="6367209"/>
                      <a:pt x="1897838" y="6367209"/>
                      <a:pt x="1897838" y="6367209"/>
                    </a:cubicBezTo>
                    <a:cubicBezTo>
                      <a:pt x="880487" y="6367209"/>
                      <a:pt x="0" y="5481098"/>
                      <a:pt x="0" y="4435122"/>
                    </a:cubicBezTo>
                    <a:cubicBezTo>
                      <a:pt x="0" y="3384578"/>
                      <a:pt x="880487" y="2521305"/>
                      <a:pt x="1897838" y="2521305"/>
                    </a:cubicBezTo>
                    <a:cubicBezTo>
                      <a:pt x="2057512" y="2521305"/>
                      <a:pt x="2221748" y="2539576"/>
                      <a:pt x="2358611" y="2580684"/>
                    </a:cubicBezTo>
                    <a:cubicBezTo>
                      <a:pt x="2518285" y="1653465"/>
                      <a:pt x="3280157" y="1009436"/>
                      <a:pt x="4219952" y="1009436"/>
                    </a:cubicBezTo>
                    <a:cubicBezTo>
                      <a:pt x="4657914" y="1009436"/>
                      <a:pt x="5041132" y="1128193"/>
                      <a:pt x="5360479" y="1393113"/>
                    </a:cubicBezTo>
                    <a:cubicBezTo>
                      <a:pt x="5597709" y="584651"/>
                      <a:pt x="6359581" y="0"/>
                      <a:pt x="7199010" y="0"/>
                    </a:cubicBezTo>
                    <a:close/>
                  </a:path>
                </a:pathLst>
              </a:custGeom>
            </p:spPr>
          </p:pic>
          <p:sp>
            <p:nvSpPr>
              <p:cNvPr id="38" name="Freeform 37"/>
              <p:cNvSpPr>
                <a:spLocks noChangeAspect="1"/>
              </p:cNvSpPr>
              <p:nvPr/>
            </p:nvSpPr>
            <p:spPr bwMode="black">
              <a:xfrm>
                <a:off x="-3010737" y="1842836"/>
                <a:ext cx="5445165" cy="3275263"/>
              </a:xfrm>
              <a:custGeom>
                <a:avLst/>
                <a:gdLst>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1776664 h 3275263"/>
                  <a:gd name="connsiteX6" fmla="*/ 5064139 w 5445165"/>
                  <a:gd name="connsiteY6" fmla="*/ 2696062 h 3275263"/>
                  <a:gd name="connsiteX7" fmla="*/ 5445165 w 5445165"/>
                  <a:gd name="connsiteY7" fmla="*/ 2696062 h 3275263"/>
                  <a:gd name="connsiteX8" fmla="*/ 5416736 w 5445165"/>
                  <a:gd name="connsiteY8" fmla="*/ 2755536 h 3275263"/>
                  <a:gd name="connsiteX9" fmla="*/ 4557349 w 5445165"/>
                  <a:gd name="connsiteY9" fmla="*/ 3275263 h 3275263"/>
                  <a:gd name="connsiteX10" fmla="*/ 976239 w 5445165"/>
                  <a:gd name="connsiteY10" fmla="*/ 3275263 h 3275263"/>
                  <a:gd name="connsiteX11" fmla="*/ 0 w 5445165"/>
                  <a:gd name="connsiteY11" fmla="*/ 2281406 h 3275263"/>
                  <a:gd name="connsiteX12" fmla="*/ 976239 w 5445165"/>
                  <a:gd name="connsiteY12" fmla="*/ 1296948 h 3275263"/>
                  <a:gd name="connsiteX13" fmla="*/ 1213259 w 5445165"/>
                  <a:gd name="connsiteY13" fmla="*/ 1327492 h 3275263"/>
                  <a:gd name="connsiteX14" fmla="*/ 2170725 w 5445165"/>
                  <a:gd name="connsiteY14" fmla="*/ 519249 h 3275263"/>
                  <a:gd name="connsiteX15" fmla="*/ 2757407 w 5445165"/>
                  <a:gd name="connsiteY15" fmla="*/ 716611 h 3275263"/>
                  <a:gd name="connsiteX16" fmla="*/ 3703139 w 5445165"/>
                  <a:gd name="connsiteY16" fmla="*/ 0 h 3275263"/>
                  <a:gd name="connsiteX0" fmla="*/ 3703139 w 5445165"/>
                  <a:gd name="connsiteY0" fmla="*/ 0 h 3275263"/>
                  <a:gd name="connsiteX1" fmla="*/ 4651218 w 5445165"/>
                  <a:gd name="connsiteY1" fmla="*/ 996206 h 3275263"/>
                  <a:gd name="connsiteX2" fmla="*/ 4618364 w 5445165"/>
                  <a:gd name="connsiteY2" fmla="*/ 1296948 h 3275263"/>
                  <a:gd name="connsiteX3" fmla="*/ 5381738 w 5445165"/>
                  <a:gd name="connsiteY3" fmla="*/ 1749785 h 3275263"/>
                  <a:gd name="connsiteX4" fmla="*/ 5397105 w 5445165"/>
                  <a:gd name="connsiteY4" fmla="*/ 1776664 h 3275263"/>
                  <a:gd name="connsiteX5" fmla="*/ 5064139 w 5445165"/>
                  <a:gd name="connsiteY5" fmla="*/ 2696062 h 3275263"/>
                  <a:gd name="connsiteX6" fmla="*/ 5445165 w 5445165"/>
                  <a:gd name="connsiteY6" fmla="*/ 2696062 h 3275263"/>
                  <a:gd name="connsiteX7" fmla="*/ 5416736 w 5445165"/>
                  <a:gd name="connsiteY7" fmla="*/ 2755536 h 3275263"/>
                  <a:gd name="connsiteX8" fmla="*/ 4557349 w 5445165"/>
                  <a:gd name="connsiteY8" fmla="*/ 3275263 h 3275263"/>
                  <a:gd name="connsiteX9" fmla="*/ 976239 w 5445165"/>
                  <a:gd name="connsiteY9" fmla="*/ 3275263 h 3275263"/>
                  <a:gd name="connsiteX10" fmla="*/ 0 w 5445165"/>
                  <a:gd name="connsiteY10" fmla="*/ 2281406 h 3275263"/>
                  <a:gd name="connsiteX11" fmla="*/ 976239 w 5445165"/>
                  <a:gd name="connsiteY11" fmla="*/ 1296948 h 3275263"/>
                  <a:gd name="connsiteX12" fmla="*/ 1213259 w 5445165"/>
                  <a:gd name="connsiteY12" fmla="*/ 1327492 h 3275263"/>
                  <a:gd name="connsiteX13" fmla="*/ 2170725 w 5445165"/>
                  <a:gd name="connsiteY13" fmla="*/ 519249 h 3275263"/>
                  <a:gd name="connsiteX14" fmla="*/ 2757407 w 5445165"/>
                  <a:gd name="connsiteY14" fmla="*/ 716611 h 3275263"/>
                  <a:gd name="connsiteX15" fmla="*/ 3703139 w 5445165"/>
                  <a:gd name="connsiteY15" fmla="*/ 0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15" fmla="*/ 5155579 w 5445165"/>
                  <a:gd name="connsiteY15" fmla="*/ 2787502 h 3275263"/>
                  <a:gd name="connsiteX0" fmla="*/ 5064139 w 5445165"/>
                  <a:gd name="connsiteY0" fmla="*/ 2696062 h 3275263"/>
                  <a:gd name="connsiteX1" fmla="*/ 5445165 w 5445165"/>
                  <a:gd name="connsiteY1" fmla="*/ 2696062 h 3275263"/>
                  <a:gd name="connsiteX2" fmla="*/ 5416736 w 5445165"/>
                  <a:gd name="connsiteY2" fmla="*/ 2755536 h 3275263"/>
                  <a:gd name="connsiteX3" fmla="*/ 4557349 w 5445165"/>
                  <a:gd name="connsiteY3" fmla="*/ 3275263 h 3275263"/>
                  <a:gd name="connsiteX4" fmla="*/ 976239 w 5445165"/>
                  <a:gd name="connsiteY4" fmla="*/ 3275263 h 3275263"/>
                  <a:gd name="connsiteX5" fmla="*/ 0 w 5445165"/>
                  <a:gd name="connsiteY5" fmla="*/ 2281406 h 3275263"/>
                  <a:gd name="connsiteX6" fmla="*/ 976239 w 5445165"/>
                  <a:gd name="connsiteY6" fmla="*/ 1296948 h 3275263"/>
                  <a:gd name="connsiteX7" fmla="*/ 1213259 w 5445165"/>
                  <a:gd name="connsiteY7" fmla="*/ 1327492 h 3275263"/>
                  <a:gd name="connsiteX8" fmla="*/ 2170725 w 5445165"/>
                  <a:gd name="connsiteY8" fmla="*/ 519249 h 3275263"/>
                  <a:gd name="connsiteX9" fmla="*/ 2757407 w 5445165"/>
                  <a:gd name="connsiteY9" fmla="*/ 716611 h 3275263"/>
                  <a:gd name="connsiteX10" fmla="*/ 3703139 w 5445165"/>
                  <a:gd name="connsiteY10" fmla="*/ 0 h 3275263"/>
                  <a:gd name="connsiteX11" fmla="*/ 4651218 w 5445165"/>
                  <a:gd name="connsiteY11" fmla="*/ 996206 h 3275263"/>
                  <a:gd name="connsiteX12" fmla="*/ 4618364 w 5445165"/>
                  <a:gd name="connsiteY12" fmla="*/ 1296948 h 3275263"/>
                  <a:gd name="connsiteX13" fmla="*/ 5381738 w 5445165"/>
                  <a:gd name="connsiteY13" fmla="*/ 1749785 h 3275263"/>
                  <a:gd name="connsiteX14" fmla="*/ 5397105 w 5445165"/>
                  <a:gd name="connsiteY14" fmla="*/ 1776664 h 3275263"/>
                  <a:gd name="connsiteX0" fmla="*/ 5445165 w 5445165"/>
                  <a:gd name="connsiteY0" fmla="*/ 2696062 h 3275263"/>
                  <a:gd name="connsiteX1" fmla="*/ 5416736 w 5445165"/>
                  <a:gd name="connsiteY1" fmla="*/ 2755536 h 3275263"/>
                  <a:gd name="connsiteX2" fmla="*/ 4557349 w 5445165"/>
                  <a:gd name="connsiteY2" fmla="*/ 3275263 h 3275263"/>
                  <a:gd name="connsiteX3" fmla="*/ 976239 w 5445165"/>
                  <a:gd name="connsiteY3" fmla="*/ 3275263 h 3275263"/>
                  <a:gd name="connsiteX4" fmla="*/ 0 w 5445165"/>
                  <a:gd name="connsiteY4" fmla="*/ 2281406 h 3275263"/>
                  <a:gd name="connsiteX5" fmla="*/ 976239 w 5445165"/>
                  <a:gd name="connsiteY5" fmla="*/ 1296948 h 3275263"/>
                  <a:gd name="connsiteX6" fmla="*/ 1213259 w 5445165"/>
                  <a:gd name="connsiteY6" fmla="*/ 1327492 h 3275263"/>
                  <a:gd name="connsiteX7" fmla="*/ 2170725 w 5445165"/>
                  <a:gd name="connsiteY7" fmla="*/ 519249 h 3275263"/>
                  <a:gd name="connsiteX8" fmla="*/ 2757407 w 5445165"/>
                  <a:gd name="connsiteY8" fmla="*/ 716611 h 3275263"/>
                  <a:gd name="connsiteX9" fmla="*/ 3703139 w 5445165"/>
                  <a:gd name="connsiteY9" fmla="*/ 0 h 3275263"/>
                  <a:gd name="connsiteX10" fmla="*/ 4651218 w 5445165"/>
                  <a:gd name="connsiteY10" fmla="*/ 996206 h 3275263"/>
                  <a:gd name="connsiteX11" fmla="*/ 4618364 w 5445165"/>
                  <a:gd name="connsiteY11" fmla="*/ 1296948 h 3275263"/>
                  <a:gd name="connsiteX12" fmla="*/ 5381738 w 5445165"/>
                  <a:gd name="connsiteY12" fmla="*/ 1749785 h 3275263"/>
                  <a:gd name="connsiteX13" fmla="*/ 5397105 w 5445165"/>
                  <a:gd name="connsiteY13" fmla="*/ 1776664 h 3275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45165" h="3275263">
                    <a:moveTo>
                      <a:pt x="5445165" y="2696062"/>
                    </a:moveTo>
                    <a:lnTo>
                      <a:pt x="5416736" y="2755536"/>
                    </a:lnTo>
                    <a:cubicBezTo>
                      <a:pt x="5249790" y="3065374"/>
                      <a:pt x="4925199" y="3275263"/>
                      <a:pt x="4557349" y="3275263"/>
                    </a:cubicBezTo>
                    <a:lnTo>
                      <a:pt x="976239" y="3275263"/>
                    </a:lnTo>
                    <a:cubicBezTo>
                      <a:pt x="452919" y="3275263"/>
                      <a:pt x="0" y="2819452"/>
                      <a:pt x="0" y="2281406"/>
                    </a:cubicBezTo>
                    <a:cubicBezTo>
                      <a:pt x="0" y="1741012"/>
                      <a:pt x="452919" y="1296948"/>
                      <a:pt x="976239" y="1296948"/>
                    </a:cubicBezTo>
                    <a:cubicBezTo>
                      <a:pt x="1058375" y="1296948"/>
                      <a:pt x="1142857" y="1306346"/>
                      <a:pt x="1213259" y="1327492"/>
                    </a:cubicBezTo>
                    <a:cubicBezTo>
                      <a:pt x="1295395" y="850535"/>
                      <a:pt x="1687298" y="519249"/>
                      <a:pt x="2170725" y="519249"/>
                    </a:cubicBezTo>
                    <a:cubicBezTo>
                      <a:pt x="2396011" y="519249"/>
                      <a:pt x="2593136" y="580337"/>
                      <a:pt x="2757407" y="716611"/>
                    </a:cubicBezTo>
                    <a:cubicBezTo>
                      <a:pt x="2879437" y="300742"/>
                      <a:pt x="3271341" y="0"/>
                      <a:pt x="3703139" y="0"/>
                    </a:cubicBezTo>
                    <a:cubicBezTo>
                      <a:pt x="4228807" y="0"/>
                      <a:pt x="4651218" y="446413"/>
                      <a:pt x="4651218" y="996206"/>
                    </a:cubicBezTo>
                    <a:cubicBezTo>
                      <a:pt x="4651218" y="1099586"/>
                      <a:pt x="4639485" y="1202966"/>
                      <a:pt x="4618364" y="1296948"/>
                    </a:cubicBezTo>
                    <a:cubicBezTo>
                      <a:pt x="4941039" y="1316038"/>
                      <a:pt x="5218797" y="1492988"/>
                      <a:pt x="5381738" y="1749785"/>
                    </a:cubicBezTo>
                    <a:lnTo>
                      <a:pt x="5397105" y="1776664"/>
                    </a:ln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39" name="Group 38"/>
            <p:cNvGrpSpPr/>
            <p:nvPr/>
          </p:nvGrpSpPr>
          <p:grpSpPr>
            <a:xfrm>
              <a:off x="1886963" y="3457521"/>
              <a:ext cx="710997" cy="821442"/>
              <a:chOff x="2410020" y="3665627"/>
              <a:chExt cx="710997" cy="821442"/>
            </a:xfrm>
          </p:grpSpPr>
          <p:sp>
            <p:nvSpPr>
              <p:cNvPr id="40" name="Freeform 39"/>
              <p:cNvSpPr>
                <a:spLocks noChangeAspect="1"/>
              </p:cNvSpPr>
              <p:nvPr/>
            </p:nvSpPr>
            <p:spPr bwMode="black">
              <a:xfrm>
                <a:off x="2410020" y="3665627"/>
                <a:ext cx="108828" cy="821442"/>
              </a:xfrm>
              <a:custGeom>
                <a:avLst/>
                <a:gdLst>
                  <a:gd name="connsiteX0" fmla="*/ 0 w 207586"/>
                  <a:gd name="connsiteY0" fmla="*/ 0 h 821531"/>
                  <a:gd name="connsiteX1" fmla="*/ 207586 w 207586"/>
                  <a:gd name="connsiteY1" fmla="*/ 0 h 821531"/>
                  <a:gd name="connsiteX2" fmla="*/ 207586 w 207586"/>
                  <a:gd name="connsiteY2" fmla="*/ 821531 h 821531"/>
                  <a:gd name="connsiteX3" fmla="*/ 44462 w 207586"/>
                  <a:gd name="connsiteY3" fmla="*/ 821531 h 821531"/>
                  <a:gd name="connsiteX4" fmla="*/ 68506 w 207586"/>
                  <a:gd name="connsiteY4" fmla="*/ 755375 h 821531"/>
                  <a:gd name="connsiteX5" fmla="*/ 112964 w 207586"/>
                  <a:gd name="connsiteY5" fmla="*/ 459498 h 821531"/>
                  <a:gd name="connsiteX6" fmla="*/ 4136 w 207586"/>
                  <a:gd name="connsiteY6" fmla="*/ 7234 h 821531"/>
                  <a:gd name="connsiteX7" fmla="*/ 0 w 207586"/>
                  <a:gd name="connsiteY7"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0 w 207586"/>
                  <a:gd name="connsiteY6" fmla="*/ 0 h 821531"/>
                  <a:gd name="connsiteX0" fmla="*/ 0 w 207586"/>
                  <a:gd name="connsiteY0" fmla="*/ 0 h 821531"/>
                  <a:gd name="connsiteX1" fmla="*/ 207586 w 207586"/>
                  <a:gd name="connsiteY1" fmla="*/ 821531 h 821531"/>
                  <a:gd name="connsiteX2" fmla="*/ 44462 w 207586"/>
                  <a:gd name="connsiteY2" fmla="*/ 821531 h 821531"/>
                  <a:gd name="connsiteX3" fmla="*/ 68506 w 207586"/>
                  <a:gd name="connsiteY3" fmla="*/ 755375 h 821531"/>
                  <a:gd name="connsiteX4" fmla="*/ 112964 w 207586"/>
                  <a:gd name="connsiteY4" fmla="*/ 459498 h 821531"/>
                  <a:gd name="connsiteX5" fmla="*/ 4136 w 207586"/>
                  <a:gd name="connsiteY5" fmla="*/ 7234 h 821531"/>
                  <a:gd name="connsiteX6" fmla="*/ 91440 w 207586"/>
                  <a:gd name="connsiteY6"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5" fmla="*/ 91440 w 112964"/>
                  <a:gd name="connsiteY5" fmla="*/ 91440 h 821531"/>
                  <a:gd name="connsiteX0" fmla="*/ 0 w 112964"/>
                  <a:gd name="connsiteY0" fmla="*/ 0 h 821531"/>
                  <a:gd name="connsiteX1" fmla="*/ 44462 w 112964"/>
                  <a:gd name="connsiteY1" fmla="*/ 821531 h 821531"/>
                  <a:gd name="connsiteX2" fmla="*/ 68506 w 112964"/>
                  <a:gd name="connsiteY2" fmla="*/ 755375 h 821531"/>
                  <a:gd name="connsiteX3" fmla="*/ 112964 w 112964"/>
                  <a:gd name="connsiteY3" fmla="*/ 459498 h 821531"/>
                  <a:gd name="connsiteX4" fmla="*/ 4136 w 112964"/>
                  <a:gd name="connsiteY4" fmla="*/ 7234 h 821531"/>
                  <a:gd name="connsiteX0" fmla="*/ 255576 w 368540"/>
                  <a:gd name="connsiteY0" fmla="*/ 0 h 783431"/>
                  <a:gd name="connsiteX1" fmla="*/ 0 w 368540"/>
                  <a:gd name="connsiteY1" fmla="*/ 783431 h 783431"/>
                  <a:gd name="connsiteX2" fmla="*/ 324082 w 368540"/>
                  <a:gd name="connsiteY2" fmla="*/ 755375 h 783431"/>
                  <a:gd name="connsiteX3" fmla="*/ 368540 w 368540"/>
                  <a:gd name="connsiteY3" fmla="*/ 459498 h 783431"/>
                  <a:gd name="connsiteX4" fmla="*/ 259712 w 368540"/>
                  <a:gd name="connsiteY4" fmla="*/ 7234 h 783431"/>
                  <a:gd name="connsiteX0" fmla="*/ 0 w 368540"/>
                  <a:gd name="connsiteY0" fmla="*/ 776197 h 776197"/>
                  <a:gd name="connsiteX1" fmla="*/ 324082 w 368540"/>
                  <a:gd name="connsiteY1" fmla="*/ 748141 h 776197"/>
                  <a:gd name="connsiteX2" fmla="*/ 368540 w 368540"/>
                  <a:gd name="connsiteY2" fmla="*/ 452264 h 776197"/>
                  <a:gd name="connsiteX3" fmla="*/ 259712 w 368540"/>
                  <a:gd name="connsiteY3" fmla="*/ 0 h 776197"/>
                  <a:gd name="connsiteX0" fmla="*/ 64370 w 108828"/>
                  <a:gd name="connsiteY0" fmla="*/ 748141 h 748141"/>
                  <a:gd name="connsiteX1" fmla="*/ 108828 w 108828"/>
                  <a:gd name="connsiteY1" fmla="*/ 452264 h 748141"/>
                  <a:gd name="connsiteX2" fmla="*/ 0 w 108828"/>
                  <a:gd name="connsiteY2" fmla="*/ 0 h 748141"/>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 name="connsiteX0" fmla="*/ 40557 w 108828"/>
                  <a:gd name="connsiteY0" fmla="*/ 772783 h 772783"/>
                  <a:gd name="connsiteX1" fmla="*/ 108828 w 108828"/>
                  <a:gd name="connsiteY1" fmla="*/ 452264 h 772783"/>
                  <a:gd name="connsiteX2" fmla="*/ 0 w 108828"/>
                  <a:gd name="connsiteY2" fmla="*/ 0 h 772783"/>
                </a:gdLst>
                <a:ahLst/>
                <a:cxnLst>
                  <a:cxn ang="0">
                    <a:pos x="connsiteX0" y="connsiteY0"/>
                  </a:cxn>
                  <a:cxn ang="0">
                    <a:pos x="connsiteX1" y="connsiteY1"/>
                  </a:cxn>
                  <a:cxn ang="0">
                    <a:pos x="connsiteX2" y="connsiteY2"/>
                  </a:cxn>
                </a:cxnLst>
                <a:rect l="l" t="t" r="r" b="b"/>
                <a:pathLst>
                  <a:path w="108828" h="772783">
                    <a:moveTo>
                      <a:pt x="40557" y="772783"/>
                    </a:moveTo>
                    <a:cubicBezTo>
                      <a:pt x="86091" y="683842"/>
                      <a:pt x="108828" y="555350"/>
                      <a:pt x="108828" y="452264"/>
                    </a:cubicBezTo>
                    <a:cubicBezTo>
                      <a:pt x="108828" y="289999"/>
                      <a:pt x="69640" y="135994"/>
                      <a:pt x="0" y="0"/>
                    </a:cubicBezTo>
                  </a:path>
                </a:pathLst>
              </a:custGeom>
              <a:noFill/>
              <a:ln w="15875">
                <a:solidFill>
                  <a:schemeClr val="tx1"/>
                </a:solidFill>
              </a:ln>
            </p:spPr>
            <p:txBody>
              <a:bodyPr vert="horz" wrap="square" lIns="87834" tIns="43917" rIns="87834" bIns="43917" numCol="1" anchor="t" anchorCtr="0" compatLnSpc="1">
                <a:prstTxWarp prst="textNoShape">
                  <a:avLst/>
                </a:prstTxWarp>
                <a:noAutofit/>
              </a:bodyPr>
              <a:lstStyle/>
              <a:p>
                <a:pPr marL="0" marR="0" lvl="0" indent="0" algn="l" defTabSz="89583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41" name="Freeform 40"/>
              <p:cNvSpPr>
                <a:spLocks/>
              </p:cNvSpPr>
              <p:nvPr/>
            </p:nvSpPr>
            <p:spPr bwMode="auto">
              <a:xfrm>
                <a:off x="2516358" y="3752208"/>
                <a:ext cx="604659" cy="648281"/>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a:noFill/>
              </a:ln>
            </p:spPr>
            <p:txBody>
              <a:bodyPr vert="horz" wrap="square" lIns="89617" tIns="44808" rIns="89617" bIns="44808" numCol="1" anchor="t" anchorCtr="0" compatLnSpc="1">
                <a:prstTxWarp prst="textNoShape">
                  <a:avLst/>
                </a:prstTxWarp>
                <a:noAutofit/>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sp>
        <p:nvSpPr>
          <p:cNvPr id="2" name="Rectangle 1"/>
          <p:cNvSpPr/>
          <p:nvPr/>
        </p:nvSpPr>
        <p:spPr>
          <a:xfrm>
            <a:off x="4427634" y="5049135"/>
            <a:ext cx="1271502"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Interactive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Dashboards</a:t>
            </a:r>
          </a:p>
        </p:txBody>
      </p:sp>
      <p:sp>
        <p:nvSpPr>
          <p:cNvPr id="42" name="Rectangle 41"/>
          <p:cNvSpPr/>
          <p:nvPr/>
        </p:nvSpPr>
        <p:spPr>
          <a:xfrm>
            <a:off x="7751832" y="5048398"/>
            <a:ext cx="1907895"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Recommendations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&amp; Automation</a:t>
            </a:r>
          </a:p>
        </p:txBody>
      </p:sp>
      <p:sp>
        <p:nvSpPr>
          <p:cNvPr id="43" name="Rectangle 42"/>
          <p:cNvSpPr/>
          <p:nvPr/>
        </p:nvSpPr>
        <p:spPr>
          <a:xfrm>
            <a:off x="6381589" y="5049134"/>
            <a:ext cx="1099981" cy="635559"/>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Predictive</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Models</a:t>
            </a:r>
          </a:p>
        </p:txBody>
      </p:sp>
      <p:sp>
        <p:nvSpPr>
          <p:cNvPr id="44" name="Rectangle 43"/>
          <p:cNvSpPr/>
          <p:nvPr/>
        </p:nvSpPr>
        <p:spPr>
          <a:xfrm>
            <a:off x="2846028" y="5184874"/>
            <a:ext cx="899605" cy="363946"/>
          </a:xfrm>
          <a:prstGeom prst="rect">
            <a:avLst/>
          </a:prstGeom>
        </p:spPr>
        <p:txBody>
          <a:bodyPr wrap="none">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a:ea typeface="+mn-ea"/>
                <a:cs typeface="+mn-cs"/>
              </a:rPr>
              <a:t>Reports</a:t>
            </a:r>
          </a:p>
        </p:txBody>
      </p:sp>
      <p:sp>
        <p:nvSpPr>
          <p:cNvPr id="48" name="Rectangle 47"/>
          <p:cNvSpPr/>
          <p:nvPr/>
        </p:nvSpPr>
        <p:spPr bwMode="auto">
          <a:xfrm>
            <a:off x="5897235" y="1304300"/>
            <a:ext cx="1840889"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Rectangle 48"/>
          <p:cNvSpPr/>
          <p:nvPr/>
        </p:nvSpPr>
        <p:spPr bwMode="auto">
          <a:xfrm>
            <a:off x="7719585" y="1335787"/>
            <a:ext cx="3768955"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Rectangle 45"/>
          <p:cNvSpPr/>
          <p:nvPr/>
        </p:nvSpPr>
        <p:spPr bwMode="auto">
          <a:xfrm>
            <a:off x="4125226" y="1250080"/>
            <a:ext cx="1797793"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 name="Rectangle 2"/>
          <p:cNvSpPr/>
          <p:nvPr/>
        </p:nvSpPr>
        <p:spPr bwMode="auto">
          <a:xfrm>
            <a:off x="1967930" y="1415138"/>
            <a:ext cx="2165328" cy="46260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chemeClr val="tx1"/>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6590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0"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0" nodeType="click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8"/>
                                        </p:tgtEl>
                                      </p:cBhvr>
                                    </p:animEffect>
                                    <p:set>
                                      <p:cBhvr>
                                        <p:cTn id="23" dur="1" fill="hold">
                                          <p:stCondLst>
                                            <p:cond delay="499"/>
                                          </p:stCondLst>
                                        </p:cTn>
                                        <p:tgtEl>
                                          <p:spTgt spid="4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49"/>
                                        </p:tgtEl>
                                      </p:cBhvr>
                                    </p:animEffect>
                                    <p:set>
                                      <p:cBhvr>
                                        <p:cTn id="28"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46" grpId="0" animBg="1"/>
      <p:bldP spid="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4A5D89E-799A-4F75-A682-3C5BEFEC0F8F}"/>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F71AEDD3-579D-49A5-AD4B-E3028B37CE74}"/>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3E0C7CCD-316D-49B6-939A-EBBC1FDF0B6B}"/>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416C7220-9FFE-47A5-913A-3F77E364C71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9095E677-0A3B-405E-B0D8-CCC0C7880088}"/>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7" name="Straight Arrow Connector 6">
            <a:extLst>
              <a:ext uri="{FF2B5EF4-FFF2-40B4-BE49-F238E27FC236}">
                <a16:creationId xmlns:a16="http://schemas.microsoft.com/office/drawing/2014/main" id="{C2042E54-B0F4-4ED7-87FB-20223A3AF86B}"/>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305A789-27E4-4435-AE63-E2E0C9A77AA6}"/>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7ABDA9-A08E-4068-8D03-C42E51C4DB19}"/>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2364243D-97A3-4612-9C7C-40343E1F2707}"/>
              </a:ext>
            </a:extLst>
          </p:cNvPr>
          <p:cNvPicPr>
            <a:picLocks noChangeAspect="1"/>
          </p:cNvPicPr>
          <p:nvPr/>
        </p:nvPicPr>
        <p:blipFill>
          <a:blip r:embed="rId2"/>
          <a:stretch>
            <a:fillRect/>
          </a:stretch>
        </p:blipFill>
        <p:spPr>
          <a:xfrm>
            <a:off x="337278" y="3150196"/>
            <a:ext cx="11517443" cy="2464988"/>
          </a:xfrm>
          <a:prstGeom prst="rect">
            <a:avLst/>
          </a:prstGeom>
        </p:spPr>
      </p:pic>
      <p:sp>
        <p:nvSpPr>
          <p:cNvPr id="16" name="TextBox 15">
            <a:extLst>
              <a:ext uri="{FF2B5EF4-FFF2-40B4-BE49-F238E27FC236}">
                <a16:creationId xmlns:a16="http://schemas.microsoft.com/office/drawing/2014/main" id="{64BBA5B7-BB09-4B80-AA13-B494614755D8}"/>
              </a:ext>
            </a:extLst>
          </p:cNvPr>
          <p:cNvSpPr txBox="1"/>
          <p:nvPr/>
        </p:nvSpPr>
        <p:spPr>
          <a:xfrm>
            <a:off x="383915" y="5551118"/>
            <a:ext cx="11017770" cy="461665"/>
          </a:xfrm>
          <a:prstGeom prst="rect">
            <a:avLst/>
          </a:prstGeom>
          <a:noFill/>
        </p:spPr>
        <p:txBody>
          <a:bodyPr wrap="square" rtlCol="0">
            <a:spAutoFit/>
          </a:bodyPr>
          <a:lstStyle/>
          <a:p>
            <a:r>
              <a:rPr lang="en-IN" sz="2400" b="1" dirty="0"/>
              <a:t>            Pure Subset			Pure Subset			       Split Further</a:t>
            </a:r>
          </a:p>
        </p:txBody>
      </p:sp>
    </p:spTree>
    <p:extLst>
      <p:ext uri="{BB962C8B-B14F-4D97-AF65-F5344CB8AC3E}">
        <p14:creationId xmlns:p14="http://schemas.microsoft.com/office/powerpoint/2010/main" val="13070525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E59045-925F-4568-BDD3-57F2F8BE9343}"/>
              </a:ext>
            </a:extLst>
          </p:cNvPr>
          <p:cNvSpPr/>
          <p:nvPr/>
        </p:nvSpPr>
        <p:spPr>
          <a:xfrm>
            <a:off x="1037783" y="1843910"/>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Oval 1">
            <a:extLst>
              <a:ext uri="{FF2B5EF4-FFF2-40B4-BE49-F238E27FC236}">
                <a16:creationId xmlns:a16="http://schemas.microsoft.com/office/drawing/2014/main" id="{8EB3FB92-FE7B-4F3D-87C5-A9047C661628}"/>
              </a:ext>
            </a:extLst>
          </p:cNvPr>
          <p:cNvSpPr/>
          <p:nvPr/>
        </p:nvSpPr>
        <p:spPr>
          <a:xfrm>
            <a:off x="4978400" y="704538"/>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3" name="Oval 2">
            <a:extLst>
              <a:ext uri="{FF2B5EF4-FFF2-40B4-BE49-F238E27FC236}">
                <a16:creationId xmlns:a16="http://schemas.microsoft.com/office/drawing/2014/main" id="{A6EC8B2B-FF7F-419D-ABC5-DB32CB2912AF}"/>
              </a:ext>
            </a:extLst>
          </p:cNvPr>
          <p:cNvSpPr/>
          <p:nvPr/>
        </p:nvSpPr>
        <p:spPr>
          <a:xfrm>
            <a:off x="1683657"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4" name="Oval 3">
            <a:extLst>
              <a:ext uri="{FF2B5EF4-FFF2-40B4-BE49-F238E27FC236}">
                <a16:creationId xmlns:a16="http://schemas.microsoft.com/office/drawing/2014/main" id="{F175DEA9-2AE8-43A8-B768-EBD55DF9D144}"/>
              </a:ext>
            </a:extLst>
          </p:cNvPr>
          <p:cNvSpPr/>
          <p:nvPr/>
        </p:nvSpPr>
        <p:spPr>
          <a:xfrm>
            <a:off x="5261428" y="2243053"/>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5" name="Oval 4">
            <a:extLst>
              <a:ext uri="{FF2B5EF4-FFF2-40B4-BE49-F238E27FC236}">
                <a16:creationId xmlns:a16="http://schemas.microsoft.com/office/drawing/2014/main" id="{EB653E3F-3844-46E7-83F5-17EE0C8555EE}"/>
              </a:ext>
            </a:extLst>
          </p:cNvPr>
          <p:cNvSpPr/>
          <p:nvPr/>
        </p:nvSpPr>
        <p:spPr>
          <a:xfrm>
            <a:off x="8839199" y="2243053"/>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6" name="Straight Arrow Connector 5">
            <a:extLst>
              <a:ext uri="{FF2B5EF4-FFF2-40B4-BE49-F238E27FC236}">
                <a16:creationId xmlns:a16="http://schemas.microsoft.com/office/drawing/2014/main" id="{09A25D7E-E06E-45AE-A566-B8F50DEB346C}"/>
              </a:ext>
            </a:extLst>
          </p:cNvPr>
          <p:cNvCxnSpPr>
            <a:stCxn id="2" idx="4"/>
          </p:cNvCxnSpPr>
          <p:nvPr/>
        </p:nvCxnSpPr>
        <p:spPr>
          <a:xfrm>
            <a:off x="5892800" y="1444767"/>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2E296A-6210-4808-B97A-B6F1B8DEA617}"/>
              </a:ext>
            </a:extLst>
          </p:cNvPr>
          <p:cNvCxnSpPr>
            <a:cxnSpLocks/>
          </p:cNvCxnSpPr>
          <p:nvPr/>
        </p:nvCxnSpPr>
        <p:spPr>
          <a:xfrm flipH="1">
            <a:off x="2481944" y="1281481"/>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5B984D9-BFFF-44D5-99ED-A2BBD386CF17}"/>
              </a:ext>
            </a:extLst>
          </p:cNvPr>
          <p:cNvCxnSpPr>
            <a:cxnSpLocks/>
          </p:cNvCxnSpPr>
          <p:nvPr/>
        </p:nvCxnSpPr>
        <p:spPr>
          <a:xfrm>
            <a:off x="6720114" y="1281481"/>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977AAD7-2264-4DBE-8618-D7B1A0925769}"/>
              </a:ext>
            </a:extLst>
          </p:cNvPr>
          <p:cNvSpPr/>
          <p:nvPr/>
        </p:nvSpPr>
        <p:spPr>
          <a:xfrm>
            <a:off x="6959599" y="349550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7C58F1B-C2B4-4914-A12E-28E704CE7F1D}"/>
              </a:ext>
            </a:extLst>
          </p:cNvPr>
          <p:cNvSpPr/>
          <p:nvPr/>
        </p:nvSpPr>
        <p:spPr>
          <a:xfrm>
            <a:off x="7032171" y="383236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2" name="Oval 11">
            <a:extLst>
              <a:ext uri="{FF2B5EF4-FFF2-40B4-BE49-F238E27FC236}">
                <a16:creationId xmlns:a16="http://schemas.microsoft.com/office/drawing/2014/main" id="{461BABD2-E1A7-4C41-B298-7DE3C5B01B8A}"/>
              </a:ext>
            </a:extLst>
          </p:cNvPr>
          <p:cNvSpPr/>
          <p:nvPr/>
        </p:nvSpPr>
        <p:spPr>
          <a:xfrm>
            <a:off x="10729680" y="380393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13" name="Straight Arrow Connector 12">
            <a:extLst>
              <a:ext uri="{FF2B5EF4-FFF2-40B4-BE49-F238E27FC236}">
                <a16:creationId xmlns:a16="http://schemas.microsoft.com/office/drawing/2014/main" id="{B9F0649B-1832-471B-9472-D4CA969DA054}"/>
              </a:ext>
            </a:extLst>
          </p:cNvPr>
          <p:cNvCxnSpPr>
            <a:cxnSpLocks/>
          </p:cNvCxnSpPr>
          <p:nvPr/>
        </p:nvCxnSpPr>
        <p:spPr>
          <a:xfrm flipH="1">
            <a:off x="7710714" y="2770416"/>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D38D81-0DCA-45FA-9F13-AD4B4E920F01}"/>
              </a:ext>
            </a:extLst>
          </p:cNvPr>
          <p:cNvCxnSpPr>
            <a:cxnSpLocks/>
          </p:cNvCxnSpPr>
          <p:nvPr/>
        </p:nvCxnSpPr>
        <p:spPr>
          <a:xfrm>
            <a:off x="9791686" y="273502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41832FD-1AF5-4277-96CF-A63769E81682}"/>
              </a:ext>
            </a:extLst>
          </p:cNvPr>
          <p:cNvSpPr txBox="1"/>
          <p:nvPr/>
        </p:nvSpPr>
        <p:spPr>
          <a:xfrm>
            <a:off x="6582228" y="3135086"/>
            <a:ext cx="1698171" cy="400110"/>
          </a:xfrm>
          <a:prstGeom prst="rect">
            <a:avLst/>
          </a:prstGeom>
          <a:noFill/>
        </p:spPr>
        <p:txBody>
          <a:bodyPr wrap="square" rtlCol="0">
            <a:spAutoFit/>
          </a:bodyPr>
          <a:lstStyle/>
          <a:p>
            <a:r>
              <a:rPr lang="en-IN" sz="2000" b="1" dirty="0"/>
              <a:t>  Credit Score</a:t>
            </a:r>
          </a:p>
        </p:txBody>
      </p:sp>
      <p:pic>
        <p:nvPicPr>
          <p:cNvPr id="18" name="Picture 17">
            <a:extLst>
              <a:ext uri="{FF2B5EF4-FFF2-40B4-BE49-F238E27FC236}">
                <a16:creationId xmlns:a16="http://schemas.microsoft.com/office/drawing/2014/main" id="{2FC25F2B-0ED6-4307-867E-B56C0FA2DAC0}"/>
              </a:ext>
            </a:extLst>
          </p:cNvPr>
          <p:cNvPicPr>
            <a:picLocks noChangeAspect="1"/>
          </p:cNvPicPr>
          <p:nvPr/>
        </p:nvPicPr>
        <p:blipFill>
          <a:blip r:embed="rId2"/>
          <a:stretch>
            <a:fillRect/>
          </a:stretch>
        </p:blipFill>
        <p:spPr>
          <a:xfrm>
            <a:off x="8954855" y="4752606"/>
            <a:ext cx="3095625" cy="1647825"/>
          </a:xfrm>
          <a:prstGeom prst="rect">
            <a:avLst/>
          </a:prstGeom>
        </p:spPr>
      </p:pic>
      <p:pic>
        <p:nvPicPr>
          <p:cNvPr id="19" name="Picture 18">
            <a:extLst>
              <a:ext uri="{FF2B5EF4-FFF2-40B4-BE49-F238E27FC236}">
                <a16:creationId xmlns:a16="http://schemas.microsoft.com/office/drawing/2014/main" id="{7EAE8528-A2DC-4DF8-BB53-807F7D96E5FD}"/>
              </a:ext>
            </a:extLst>
          </p:cNvPr>
          <p:cNvPicPr>
            <a:picLocks noChangeAspect="1"/>
          </p:cNvPicPr>
          <p:nvPr/>
        </p:nvPicPr>
        <p:blipFill>
          <a:blip r:embed="rId3"/>
          <a:stretch>
            <a:fillRect/>
          </a:stretch>
        </p:blipFill>
        <p:spPr>
          <a:xfrm>
            <a:off x="4843916" y="4771020"/>
            <a:ext cx="3171825" cy="1190625"/>
          </a:xfrm>
          <a:prstGeom prst="rect">
            <a:avLst/>
          </a:prstGeom>
        </p:spPr>
      </p:pic>
      <p:pic>
        <p:nvPicPr>
          <p:cNvPr id="20" name="Picture 19">
            <a:extLst>
              <a:ext uri="{FF2B5EF4-FFF2-40B4-BE49-F238E27FC236}">
                <a16:creationId xmlns:a16="http://schemas.microsoft.com/office/drawing/2014/main" id="{10E65CC5-6987-4C6C-9C95-D65790F83C23}"/>
              </a:ext>
            </a:extLst>
          </p:cNvPr>
          <p:cNvPicPr>
            <a:picLocks noChangeAspect="1"/>
          </p:cNvPicPr>
          <p:nvPr/>
        </p:nvPicPr>
        <p:blipFill>
          <a:blip r:embed="rId4"/>
          <a:stretch>
            <a:fillRect/>
          </a:stretch>
        </p:blipFill>
        <p:spPr>
          <a:xfrm>
            <a:off x="5878285" y="5982012"/>
            <a:ext cx="1257300" cy="342900"/>
          </a:xfrm>
          <a:prstGeom prst="rect">
            <a:avLst/>
          </a:prstGeom>
        </p:spPr>
      </p:pic>
    </p:spTree>
    <p:extLst>
      <p:ext uri="{BB962C8B-B14F-4D97-AF65-F5344CB8AC3E}">
        <p14:creationId xmlns:p14="http://schemas.microsoft.com/office/powerpoint/2010/main" val="3851535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4DAEDEF-4090-4994-9664-7C947C31D113}"/>
              </a:ext>
            </a:extLst>
          </p:cNvPr>
          <p:cNvSpPr/>
          <p:nvPr/>
        </p:nvSpPr>
        <p:spPr>
          <a:xfrm>
            <a:off x="776526" y="1139372"/>
            <a:ext cx="10116434"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84D353DC-30A2-423F-AEBE-903A7FE88E82}"/>
              </a:ext>
            </a:extLst>
          </p:cNvPr>
          <p:cNvSpPr/>
          <p:nvPr/>
        </p:nvSpPr>
        <p:spPr>
          <a:xfrm>
            <a:off x="4717143" y="0"/>
            <a:ext cx="1828800" cy="740229"/>
          </a:xfrm>
          <a:prstGeom prst="ellipse">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lumMod val="50000"/>
                  </a:schemeClr>
                </a:solidFill>
              </a:rPr>
              <a:t>Income </a:t>
            </a:r>
          </a:p>
          <a:p>
            <a:pPr algn="ctr"/>
            <a:r>
              <a:rPr lang="en-IN" b="1" dirty="0">
                <a:solidFill>
                  <a:schemeClr val="tx1">
                    <a:lumMod val="50000"/>
                  </a:schemeClr>
                </a:solidFill>
              </a:rPr>
              <a:t>Level</a:t>
            </a:r>
          </a:p>
        </p:txBody>
      </p:sp>
      <p:sp>
        <p:nvSpPr>
          <p:cNvPr id="17" name="Oval 16">
            <a:extLst>
              <a:ext uri="{FF2B5EF4-FFF2-40B4-BE49-F238E27FC236}">
                <a16:creationId xmlns:a16="http://schemas.microsoft.com/office/drawing/2014/main" id="{4481CA93-56B0-45B6-8B5E-1CBCA0118F95}"/>
              </a:ext>
            </a:extLst>
          </p:cNvPr>
          <p:cNvSpPr/>
          <p:nvPr/>
        </p:nvSpPr>
        <p:spPr>
          <a:xfrm>
            <a:off x="1422400"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sp>
        <p:nvSpPr>
          <p:cNvPr id="18" name="Oval 17">
            <a:extLst>
              <a:ext uri="{FF2B5EF4-FFF2-40B4-BE49-F238E27FC236}">
                <a16:creationId xmlns:a16="http://schemas.microsoft.com/office/drawing/2014/main" id="{C41AF97E-C1E2-4311-87EF-455C0BF59B9C}"/>
              </a:ext>
            </a:extLst>
          </p:cNvPr>
          <p:cNvSpPr/>
          <p:nvPr/>
        </p:nvSpPr>
        <p:spPr>
          <a:xfrm>
            <a:off x="5000171" y="1538515"/>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19" name="Oval 18">
            <a:extLst>
              <a:ext uri="{FF2B5EF4-FFF2-40B4-BE49-F238E27FC236}">
                <a16:creationId xmlns:a16="http://schemas.microsoft.com/office/drawing/2014/main" id="{AFF968D1-316A-46FB-8FC1-CF684E79BF91}"/>
              </a:ext>
            </a:extLst>
          </p:cNvPr>
          <p:cNvSpPr/>
          <p:nvPr/>
        </p:nvSpPr>
        <p:spPr>
          <a:xfrm>
            <a:off x="8577942" y="1538515"/>
            <a:ext cx="1465943"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Medium</a:t>
            </a:r>
          </a:p>
        </p:txBody>
      </p:sp>
      <p:cxnSp>
        <p:nvCxnSpPr>
          <p:cNvPr id="20" name="Straight Arrow Connector 19">
            <a:extLst>
              <a:ext uri="{FF2B5EF4-FFF2-40B4-BE49-F238E27FC236}">
                <a16:creationId xmlns:a16="http://schemas.microsoft.com/office/drawing/2014/main" id="{71DB7A9C-72D7-453E-83E6-2112A79BF7E8}"/>
              </a:ext>
            </a:extLst>
          </p:cNvPr>
          <p:cNvCxnSpPr>
            <a:stCxn id="16" idx="4"/>
          </p:cNvCxnSpPr>
          <p:nvPr/>
        </p:nvCxnSpPr>
        <p:spPr>
          <a:xfrm>
            <a:off x="5631543" y="740229"/>
            <a:ext cx="0" cy="79828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3FEE55E-2F45-40FE-AC08-F0EE970DAD2D}"/>
              </a:ext>
            </a:extLst>
          </p:cNvPr>
          <p:cNvCxnSpPr>
            <a:cxnSpLocks/>
          </p:cNvCxnSpPr>
          <p:nvPr/>
        </p:nvCxnSpPr>
        <p:spPr>
          <a:xfrm flipH="1">
            <a:off x="2220687" y="576943"/>
            <a:ext cx="2641599"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CE0F2A-7DF2-44EF-B142-B16AE5AA91BF}"/>
              </a:ext>
            </a:extLst>
          </p:cNvPr>
          <p:cNvCxnSpPr>
            <a:cxnSpLocks/>
          </p:cNvCxnSpPr>
          <p:nvPr/>
        </p:nvCxnSpPr>
        <p:spPr>
          <a:xfrm>
            <a:off x="6467014" y="547266"/>
            <a:ext cx="2852056" cy="961572"/>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95ED80F8-64B4-4257-B9C1-9F9615D68E69}"/>
              </a:ext>
            </a:extLst>
          </p:cNvPr>
          <p:cNvSpPr/>
          <p:nvPr/>
        </p:nvSpPr>
        <p:spPr>
          <a:xfrm>
            <a:off x="6698342" y="2790967"/>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697E3820-B243-41B7-9363-095857AA82FD}"/>
              </a:ext>
            </a:extLst>
          </p:cNvPr>
          <p:cNvSpPr/>
          <p:nvPr/>
        </p:nvSpPr>
        <p:spPr>
          <a:xfrm>
            <a:off x="6770914" y="3127829"/>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LOW</a:t>
            </a:r>
          </a:p>
        </p:txBody>
      </p:sp>
      <p:sp>
        <p:nvSpPr>
          <p:cNvPr id="25" name="Oval 24">
            <a:extLst>
              <a:ext uri="{FF2B5EF4-FFF2-40B4-BE49-F238E27FC236}">
                <a16:creationId xmlns:a16="http://schemas.microsoft.com/office/drawing/2014/main" id="{89B4BAA8-5281-490C-9213-2225B02CBEC5}"/>
              </a:ext>
            </a:extLst>
          </p:cNvPr>
          <p:cNvSpPr/>
          <p:nvPr/>
        </p:nvSpPr>
        <p:spPr>
          <a:xfrm>
            <a:off x="10468423" y="309939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HIGH</a:t>
            </a:r>
          </a:p>
        </p:txBody>
      </p:sp>
      <p:cxnSp>
        <p:nvCxnSpPr>
          <p:cNvPr id="26" name="Straight Arrow Connector 25">
            <a:extLst>
              <a:ext uri="{FF2B5EF4-FFF2-40B4-BE49-F238E27FC236}">
                <a16:creationId xmlns:a16="http://schemas.microsoft.com/office/drawing/2014/main" id="{593566DD-07B2-45B9-97EA-7469082B54EB}"/>
              </a:ext>
            </a:extLst>
          </p:cNvPr>
          <p:cNvCxnSpPr>
            <a:cxnSpLocks/>
          </p:cNvCxnSpPr>
          <p:nvPr/>
        </p:nvCxnSpPr>
        <p:spPr>
          <a:xfrm flipH="1">
            <a:off x="7449457" y="2065878"/>
            <a:ext cx="1705428" cy="1104303"/>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7D95CF9-F3CB-4BA6-82CF-6CBD3B854710}"/>
              </a:ext>
            </a:extLst>
          </p:cNvPr>
          <p:cNvCxnSpPr>
            <a:cxnSpLocks/>
          </p:cNvCxnSpPr>
          <p:nvPr/>
        </p:nvCxnSpPr>
        <p:spPr>
          <a:xfrm>
            <a:off x="9530429" y="2030483"/>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110AEE5-95AF-43D5-982B-0E82851CBF27}"/>
              </a:ext>
            </a:extLst>
          </p:cNvPr>
          <p:cNvSpPr txBox="1"/>
          <p:nvPr/>
        </p:nvSpPr>
        <p:spPr>
          <a:xfrm>
            <a:off x="2627087" y="3902185"/>
            <a:ext cx="2939142" cy="400110"/>
          </a:xfrm>
          <a:prstGeom prst="rect">
            <a:avLst/>
          </a:prstGeom>
          <a:noFill/>
        </p:spPr>
        <p:txBody>
          <a:bodyPr wrap="square" rtlCol="0">
            <a:spAutoFit/>
          </a:bodyPr>
          <a:lstStyle/>
          <a:p>
            <a:r>
              <a:rPr lang="en-IN" sz="2000" b="1" dirty="0"/>
              <a:t>  Employment Type</a:t>
            </a:r>
          </a:p>
        </p:txBody>
      </p:sp>
      <p:sp>
        <p:nvSpPr>
          <p:cNvPr id="29" name="Rectangle 28">
            <a:extLst>
              <a:ext uri="{FF2B5EF4-FFF2-40B4-BE49-F238E27FC236}">
                <a16:creationId xmlns:a16="http://schemas.microsoft.com/office/drawing/2014/main" id="{BB056695-89C9-4F53-A2E5-502E0A86E987}"/>
              </a:ext>
            </a:extLst>
          </p:cNvPr>
          <p:cNvSpPr/>
          <p:nvPr/>
        </p:nvSpPr>
        <p:spPr>
          <a:xfrm>
            <a:off x="4561109" y="4302295"/>
            <a:ext cx="5225142" cy="1139372"/>
          </a:xfrm>
          <a:prstGeom prst="rect">
            <a:avLst/>
          </a:prstGeom>
          <a:solidFill>
            <a:schemeClr val="bg1"/>
          </a:solidFill>
          <a:ln>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TextBox 29">
            <a:extLst>
              <a:ext uri="{FF2B5EF4-FFF2-40B4-BE49-F238E27FC236}">
                <a16:creationId xmlns:a16="http://schemas.microsoft.com/office/drawing/2014/main" id="{885C7C89-C536-4106-B4A2-94E26965D7EA}"/>
              </a:ext>
            </a:extLst>
          </p:cNvPr>
          <p:cNvSpPr txBox="1"/>
          <p:nvPr/>
        </p:nvSpPr>
        <p:spPr>
          <a:xfrm>
            <a:off x="6467014" y="2462233"/>
            <a:ext cx="1698171" cy="400110"/>
          </a:xfrm>
          <a:prstGeom prst="rect">
            <a:avLst/>
          </a:prstGeom>
          <a:noFill/>
        </p:spPr>
        <p:txBody>
          <a:bodyPr wrap="square" rtlCol="0">
            <a:spAutoFit/>
          </a:bodyPr>
          <a:lstStyle/>
          <a:p>
            <a:r>
              <a:rPr lang="en-IN" sz="2000" b="1" dirty="0"/>
              <a:t>  Credit Score</a:t>
            </a:r>
          </a:p>
        </p:txBody>
      </p:sp>
      <p:sp>
        <p:nvSpPr>
          <p:cNvPr id="31" name="Oval 30">
            <a:extLst>
              <a:ext uri="{FF2B5EF4-FFF2-40B4-BE49-F238E27FC236}">
                <a16:creationId xmlns:a16="http://schemas.microsoft.com/office/drawing/2014/main" id="{B8D79039-22E6-4060-8FD0-8EC546C97A1F}"/>
              </a:ext>
            </a:extLst>
          </p:cNvPr>
          <p:cNvSpPr/>
          <p:nvPr/>
        </p:nvSpPr>
        <p:spPr>
          <a:xfrm>
            <a:off x="4971143" y="4754077"/>
            <a:ext cx="1320800"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SE</a:t>
            </a:r>
          </a:p>
        </p:txBody>
      </p:sp>
      <p:sp>
        <p:nvSpPr>
          <p:cNvPr id="32" name="Oval 31">
            <a:extLst>
              <a:ext uri="{FF2B5EF4-FFF2-40B4-BE49-F238E27FC236}">
                <a16:creationId xmlns:a16="http://schemas.microsoft.com/office/drawing/2014/main" id="{8F571E9D-1212-42E4-B329-D69B9A4C5CCD}"/>
              </a:ext>
            </a:extLst>
          </p:cNvPr>
          <p:cNvSpPr/>
          <p:nvPr/>
        </p:nvSpPr>
        <p:spPr>
          <a:xfrm>
            <a:off x="8363851" y="4754077"/>
            <a:ext cx="1404256" cy="508000"/>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Salaried</a:t>
            </a:r>
          </a:p>
        </p:txBody>
      </p:sp>
      <p:cxnSp>
        <p:nvCxnSpPr>
          <p:cNvPr id="33" name="Straight Arrow Connector 32">
            <a:extLst>
              <a:ext uri="{FF2B5EF4-FFF2-40B4-BE49-F238E27FC236}">
                <a16:creationId xmlns:a16="http://schemas.microsoft.com/office/drawing/2014/main" id="{57205844-622D-4BA3-A087-F64B8F158809}"/>
              </a:ext>
            </a:extLst>
          </p:cNvPr>
          <p:cNvCxnSpPr>
            <a:cxnSpLocks/>
            <a:endCxn id="31" idx="0"/>
          </p:cNvCxnSpPr>
          <p:nvPr/>
        </p:nvCxnSpPr>
        <p:spPr>
          <a:xfrm flipH="1">
            <a:off x="5631543" y="3656731"/>
            <a:ext cx="1496794"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1386DF4-5B69-43EE-9FE5-3E6D652F20FA}"/>
              </a:ext>
            </a:extLst>
          </p:cNvPr>
          <p:cNvCxnSpPr>
            <a:cxnSpLocks/>
          </p:cNvCxnSpPr>
          <p:nvPr/>
        </p:nvCxnSpPr>
        <p:spPr>
          <a:xfrm>
            <a:off x="7527457" y="3656731"/>
            <a:ext cx="1607466" cy="1097346"/>
          </a:xfrm>
          <a:prstGeom prst="straightConnector1">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9FDF184B-44EA-4B20-BBDF-BE62B3C382FF}"/>
              </a:ext>
            </a:extLst>
          </p:cNvPr>
          <p:cNvPicPr>
            <a:picLocks noChangeAspect="1"/>
          </p:cNvPicPr>
          <p:nvPr/>
        </p:nvPicPr>
        <p:blipFill>
          <a:blip r:embed="rId2"/>
          <a:stretch>
            <a:fillRect/>
          </a:stretch>
        </p:blipFill>
        <p:spPr>
          <a:xfrm>
            <a:off x="3828150" y="5606218"/>
            <a:ext cx="7019925" cy="962025"/>
          </a:xfrm>
          <a:prstGeom prst="rect">
            <a:avLst/>
          </a:prstGeom>
        </p:spPr>
      </p:pic>
      <p:sp>
        <p:nvSpPr>
          <p:cNvPr id="38" name="Rectangle 37">
            <a:extLst>
              <a:ext uri="{FF2B5EF4-FFF2-40B4-BE49-F238E27FC236}">
                <a16:creationId xmlns:a16="http://schemas.microsoft.com/office/drawing/2014/main" id="{99A93681-4802-4B0B-8A3B-BD9DB4875381}"/>
              </a:ext>
            </a:extLst>
          </p:cNvPr>
          <p:cNvSpPr/>
          <p:nvPr/>
        </p:nvSpPr>
        <p:spPr>
          <a:xfrm>
            <a:off x="4884057" y="6488668"/>
            <a:ext cx="5024324" cy="369332"/>
          </a:xfrm>
          <a:prstGeom prst="rect">
            <a:avLst/>
          </a:prstGeom>
        </p:spPr>
        <p:txBody>
          <a:bodyPr wrap="none">
            <a:spAutoFit/>
          </a:bodyPr>
          <a:lstStyle/>
          <a:p>
            <a:r>
              <a:rPr lang="en-IN" b="1" dirty="0"/>
              <a:t>Pure Subset			Pure Subset</a:t>
            </a:r>
            <a:endParaRPr lang="en-IN" dirty="0"/>
          </a:p>
        </p:txBody>
      </p:sp>
    </p:spTree>
    <p:extLst>
      <p:ext uri="{BB962C8B-B14F-4D97-AF65-F5344CB8AC3E}">
        <p14:creationId xmlns:p14="http://schemas.microsoft.com/office/powerpoint/2010/main" val="3185888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659EBA-292A-4300-8133-5963196416CF}"/>
              </a:ext>
            </a:extLst>
          </p:cNvPr>
          <p:cNvPicPr>
            <a:picLocks noChangeAspect="1"/>
          </p:cNvPicPr>
          <p:nvPr/>
        </p:nvPicPr>
        <p:blipFill>
          <a:blip r:embed="rId2"/>
          <a:stretch>
            <a:fillRect/>
          </a:stretch>
        </p:blipFill>
        <p:spPr>
          <a:xfrm>
            <a:off x="0" y="341908"/>
            <a:ext cx="12192000" cy="6516092"/>
          </a:xfrm>
          <a:prstGeom prst="rect">
            <a:avLst/>
          </a:prstGeom>
        </p:spPr>
      </p:pic>
      <p:sp>
        <p:nvSpPr>
          <p:cNvPr id="3" name="Title 1">
            <a:extLst>
              <a:ext uri="{FF2B5EF4-FFF2-40B4-BE49-F238E27FC236}">
                <a16:creationId xmlns:a16="http://schemas.microsoft.com/office/drawing/2014/main" id="{21E4F6E5-1344-4C3D-B06C-56BB05EE0F27}"/>
              </a:ext>
            </a:extLst>
          </p:cNvPr>
          <p:cNvSpPr txBox="1">
            <a:spLocks/>
          </p:cNvSpPr>
          <p:nvPr/>
        </p:nvSpPr>
        <p:spPr>
          <a:xfrm>
            <a:off x="492493" y="43543"/>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 Tree Terms</a:t>
            </a:r>
          </a:p>
        </p:txBody>
      </p:sp>
    </p:spTree>
    <p:extLst>
      <p:ext uri="{BB962C8B-B14F-4D97-AF65-F5344CB8AC3E}">
        <p14:creationId xmlns:p14="http://schemas.microsoft.com/office/powerpoint/2010/main" val="848323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C87D1-B2F0-41A4-9EAE-841EDE012C41}"/>
              </a:ext>
            </a:extLst>
          </p:cNvPr>
          <p:cNvSpPr>
            <a:spLocks noGrp="1"/>
          </p:cNvSpPr>
          <p:nvPr>
            <p:ph type="title"/>
          </p:nvPr>
        </p:nvSpPr>
        <p:spPr>
          <a:xfrm>
            <a:off x="101600" y="2459422"/>
            <a:ext cx="11353800" cy="3066444"/>
          </a:xfrm>
        </p:spPr>
        <p:txBody>
          <a:bodyPr/>
          <a:lstStyle/>
          <a:p>
            <a:r>
              <a:rPr lang="en-IN" dirty="0"/>
              <a:t>         Ensemble learning</a:t>
            </a:r>
          </a:p>
        </p:txBody>
      </p:sp>
    </p:spTree>
    <p:extLst>
      <p:ext uri="{BB962C8B-B14F-4D97-AF65-F5344CB8AC3E}">
        <p14:creationId xmlns:p14="http://schemas.microsoft.com/office/powerpoint/2010/main" val="29132736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DDFE8-C503-4A84-854E-8266FBC44C49}"/>
              </a:ext>
            </a:extLst>
          </p:cNvPr>
          <p:cNvSpPr txBox="1">
            <a:spLocks/>
          </p:cNvSpPr>
          <p:nvPr/>
        </p:nvSpPr>
        <p:spPr>
          <a:xfrm>
            <a:off x="419922" y="15965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Everyday Ensemble Learning</a:t>
            </a:r>
          </a:p>
        </p:txBody>
      </p:sp>
      <p:pic>
        <p:nvPicPr>
          <p:cNvPr id="3" name="Picture 2">
            <a:extLst>
              <a:ext uri="{FF2B5EF4-FFF2-40B4-BE49-F238E27FC236}">
                <a16:creationId xmlns:a16="http://schemas.microsoft.com/office/drawing/2014/main" id="{496669F0-CDE0-44D8-9F4C-79132ED81A5B}"/>
              </a:ext>
            </a:extLst>
          </p:cNvPr>
          <p:cNvPicPr>
            <a:picLocks noChangeAspect="1"/>
          </p:cNvPicPr>
          <p:nvPr/>
        </p:nvPicPr>
        <p:blipFill>
          <a:blip r:embed="rId2"/>
          <a:stretch>
            <a:fillRect/>
          </a:stretch>
        </p:blipFill>
        <p:spPr>
          <a:xfrm>
            <a:off x="2028825" y="911917"/>
            <a:ext cx="8134350" cy="5534025"/>
          </a:xfrm>
          <a:prstGeom prst="rect">
            <a:avLst/>
          </a:prstGeom>
        </p:spPr>
      </p:pic>
    </p:spTree>
    <p:extLst>
      <p:ext uri="{BB962C8B-B14F-4D97-AF65-F5344CB8AC3E}">
        <p14:creationId xmlns:p14="http://schemas.microsoft.com/office/powerpoint/2010/main" val="3007444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E994-78C1-4B3B-A350-784AFC03D237}"/>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0665D08F-103D-4A90-9F8C-88060F307756}"/>
              </a:ext>
            </a:extLst>
          </p:cNvPr>
          <p:cNvPicPr>
            <a:picLocks noChangeAspect="1"/>
          </p:cNvPicPr>
          <p:nvPr/>
        </p:nvPicPr>
        <p:blipFill>
          <a:blip r:embed="rId2"/>
          <a:stretch>
            <a:fillRect/>
          </a:stretch>
        </p:blipFill>
        <p:spPr>
          <a:xfrm>
            <a:off x="184633" y="1057060"/>
            <a:ext cx="12007367" cy="5324021"/>
          </a:xfrm>
          <a:prstGeom prst="rect">
            <a:avLst/>
          </a:prstGeom>
        </p:spPr>
      </p:pic>
    </p:spTree>
    <p:extLst>
      <p:ext uri="{BB962C8B-B14F-4D97-AF65-F5344CB8AC3E}">
        <p14:creationId xmlns:p14="http://schemas.microsoft.com/office/powerpoint/2010/main" val="38904418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CD1C4-9C53-4C5A-A1FD-F35A825458A6}"/>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pic>
        <p:nvPicPr>
          <p:cNvPr id="3" name="Picture 2">
            <a:extLst>
              <a:ext uri="{FF2B5EF4-FFF2-40B4-BE49-F238E27FC236}">
                <a16:creationId xmlns:a16="http://schemas.microsoft.com/office/drawing/2014/main" id="{328A4EA8-022B-471E-8ACD-1B44D4FE0774}"/>
              </a:ext>
            </a:extLst>
          </p:cNvPr>
          <p:cNvPicPr>
            <a:picLocks noChangeAspect="1"/>
          </p:cNvPicPr>
          <p:nvPr/>
        </p:nvPicPr>
        <p:blipFill>
          <a:blip r:embed="rId2"/>
          <a:stretch>
            <a:fillRect/>
          </a:stretch>
        </p:blipFill>
        <p:spPr>
          <a:xfrm>
            <a:off x="679904" y="955461"/>
            <a:ext cx="4835525" cy="5712296"/>
          </a:xfrm>
          <a:prstGeom prst="rect">
            <a:avLst/>
          </a:prstGeom>
        </p:spPr>
      </p:pic>
      <p:sp>
        <p:nvSpPr>
          <p:cNvPr id="4" name="Rectangle 3">
            <a:extLst>
              <a:ext uri="{FF2B5EF4-FFF2-40B4-BE49-F238E27FC236}">
                <a16:creationId xmlns:a16="http://schemas.microsoft.com/office/drawing/2014/main" id="{CBE66C52-8CC0-4920-ADA5-0316999727A2}"/>
              </a:ext>
            </a:extLst>
          </p:cNvPr>
          <p:cNvSpPr/>
          <p:nvPr/>
        </p:nvSpPr>
        <p:spPr>
          <a:xfrm>
            <a:off x="6095999" y="1361665"/>
            <a:ext cx="6096000" cy="4401205"/>
          </a:xfrm>
          <a:prstGeom prst="rect">
            <a:avLst/>
          </a:prstGeom>
        </p:spPr>
        <p:txBody>
          <a:bodyPr>
            <a:spAutoFit/>
          </a:bodyPr>
          <a:lstStyle/>
          <a:p>
            <a:r>
              <a:rPr lang="en-IN" sz="2800" b="1" dirty="0"/>
              <a:t>Broker or real estate portal to check </a:t>
            </a:r>
          </a:p>
          <a:p>
            <a:r>
              <a:rPr lang="en-IN" sz="2800" b="1" dirty="0"/>
              <a:t>fair price, price appreciation </a:t>
            </a:r>
          </a:p>
          <a:p>
            <a:endParaRPr lang="en-IN" sz="2800" b="1" dirty="0"/>
          </a:p>
          <a:p>
            <a:endParaRPr lang="en-IN" sz="2800" b="1" dirty="0"/>
          </a:p>
          <a:p>
            <a:r>
              <a:rPr lang="en-IN" sz="2800" b="1" dirty="0"/>
              <a:t>Friend or colleague who stays nearby </a:t>
            </a:r>
          </a:p>
          <a:p>
            <a:r>
              <a:rPr lang="en-IN" sz="2800" b="1" dirty="0"/>
              <a:t>or stayed in the neighbourhood </a:t>
            </a:r>
          </a:p>
          <a:p>
            <a:endParaRPr lang="en-IN" sz="2800" b="1" dirty="0"/>
          </a:p>
          <a:p>
            <a:endParaRPr lang="en-IN" sz="2800" b="1" dirty="0"/>
          </a:p>
          <a:p>
            <a:r>
              <a:rPr lang="en-IN" sz="2800" b="1" dirty="0"/>
              <a:t>Inspection by an architect for quality </a:t>
            </a:r>
          </a:p>
          <a:p>
            <a:r>
              <a:rPr lang="en-IN" sz="2800" b="1" dirty="0"/>
              <a:t>checks and structural defects. </a:t>
            </a:r>
          </a:p>
        </p:txBody>
      </p:sp>
    </p:spTree>
    <p:extLst>
      <p:ext uri="{BB962C8B-B14F-4D97-AF65-F5344CB8AC3E}">
        <p14:creationId xmlns:p14="http://schemas.microsoft.com/office/powerpoint/2010/main" val="2498546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C81ABB-03E8-4057-84C3-D41185EEB429}"/>
              </a:ext>
            </a:extLst>
          </p:cNvPr>
          <p:cNvPicPr>
            <a:picLocks noChangeAspect="1"/>
          </p:cNvPicPr>
          <p:nvPr/>
        </p:nvPicPr>
        <p:blipFill>
          <a:blip r:embed="rId2"/>
          <a:stretch>
            <a:fillRect/>
          </a:stretch>
        </p:blipFill>
        <p:spPr>
          <a:xfrm>
            <a:off x="4166584" y="2476491"/>
            <a:ext cx="4391025" cy="2238375"/>
          </a:xfrm>
          <a:prstGeom prst="rect">
            <a:avLst/>
          </a:prstGeom>
        </p:spPr>
      </p:pic>
      <p:sp>
        <p:nvSpPr>
          <p:cNvPr id="3" name="Title 1">
            <a:extLst>
              <a:ext uri="{FF2B5EF4-FFF2-40B4-BE49-F238E27FC236}">
                <a16:creationId xmlns:a16="http://schemas.microsoft.com/office/drawing/2014/main" id="{155C81D2-A989-418A-BE2D-14BF757A527F}"/>
              </a:ext>
            </a:extLst>
          </p:cNvPr>
          <p:cNvSpPr txBox="1">
            <a:spLocks/>
          </p:cNvSpPr>
          <p:nvPr/>
        </p:nvSpPr>
        <p:spPr>
          <a:xfrm>
            <a:off x="603337" y="132187"/>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Decision?</a:t>
            </a:r>
          </a:p>
        </p:txBody>
      </p:sp>
      <p:sp>
        <p:nvSpPr>
          <p:cNvPr id="4" name="Rectangle 3">
            <a:extLst>
              <a:ext uri="{FF2B5EF4-FFF2-40B4-BE49-F238E27FC236}">
                <a16:creationId xmlns:a16="http://schemas.microsoft.com/office/drawing/2014/main" id="{48956DBD-D5E1-416E-AF49-A5C9B9262AD8}"/>
              </a:ext>
            </a:extLst>
          </p:cNvPr>
          <p:cNvSpPr/>
          <p:nvPr/>
        </p:nvSpPr>
        <p:spPr>
          <a:xfrm>
            <a:off x="5203767" y="1691306"/>
            <a:ext cx="2316660" cy="461665"/>
          </a:xfrm>
          <a:prstGeom prst="rect">
            <a:avLst/>
          </a:prstGeom>
        </p:spPr>
        <p:txBody>
          <a:bodyPr wrap="none">
            <a:spAutoFit/>
          </a:bodyPr>
          <a:lstStyle/>
          <a:p>
            <a:r>
              <a:rPr lang="en-IN" sz="2400" b="1" dirty="0"/>
              <a:t>Is this price fair? </a:t>
            </a:r>
          </a:p>
        </p:txBody>
      </p:sp>
      <p:sp>
        <p:nvSpPr>
          <p:cNvPr id="5" name="Rectangle 4">
            <a:extLst>
              <a:ext uri="{FF2B5EF4-FFF2-40B4-BE49-F238E27FC236}">
                <a16:creationId xmlns:a16="http://schemas.microsoft.com/office/drawing/2014/main" id="{4B73CFC2-366C-4DF2-A35B-578E01A4B3B5}"/>
              </a:ext>
            </a:extLst>
          </p:cNvPr>
          <p:cNvSpPr/>
          <p:nvPr/>
        </p:nvSpPr>
        <p:spPr>
          <a:xfrm>
            <a:off x="1750119" y="2707305"/>
            <a:ext cx="3084499" cy="461665"/>
          </a:xfrm>
          <a:prstGeom prst="rect">
            <a:avLst/>
          </a:prstGeom>
        </p:spPr>
        <p:txBody>
          <a:bodyPr wrap="none">
            <a:spAutoFit/>
          </a:bodyPr>
          <a:lstStyle/>
          <a:p>
            <a:r>
              <a:rPr lang="en-IN" sz="2400" b="1" dirty="0"/>
              <a:t>Appreciation of price? </a:t>
            </a:r>
          </a:p>
        </p:txBody>
      </p:sp>
      <p:sp>
        <p:nvSpPr>
          <p:cNvPr id="6" name="Rectangle 5">
            <a:extLst>
              <a:ext uri="{FF2B5EF4-FFF2-40B4-BE49-F238E27FC236}">
                <a16:creationId xmlns:a16="http://schemas.microsoft.com/office/drawing/2014/main" id="{B560876B-000B-4784-97E0-AB2AFE6CC903}"/>
              </a:ext>
            </a:extLst>
          </p:cNvPr>
          <p:cNvSpPr/>
          <p:nvPr/>
        </p:nvSpPr>
        <p:spPr>
          <a:xfrm>
            <a:off x="8078351" y="2891971"/>
            <a:ext cx="2926122" cy="461665"/>
          </a:xfrm>
          <a:prstGeom prst="rect">
            <a:avLst/>
          </a:prstGeom>
        </p:spPr>
        <p:txBody>
          <a:bodyPr wrap="none">
            <a:spAutoFit/>
          </a:bodyPr>
          <a:lstStyle/>
          <a:p>
            <a:r>
              <a:rPr lang="en-IN" sz="2400" b="1" dirty="0"/>
              <a:t>Construction Quality?</a:t>
            </a:r>
          </a:p>
        </p:txBody>
      </p:sp>
      <p:sp>
        <p:nvSpPr>
          <p:cNvPr id="7" name="Rectangle 6">
            <a:extLst>
              <a:ext uri="{FF2B5EF4-FFF2-40B4-BE49-F238E27FC236}">
                <a16:creationId xmlns:a16="http://schemas.microsoft.com/office/drawing/2014/main" id="{F81C5703-B6A0-4C64-A425-DA5AACDB5CA7}"/>
              </a:ext>
            </a:extLst>
          </p:cNvPr>
          <p:cNvSpPr/>
          <p:nvPr/>
        </p:nvSpPr>
        <p:spPr>
          <a:xfrm>
            <a:off x="2491374" y="4761014"/>
            <a:ext cx="2999796" cy="461665"/>
          </a:xfrm>
          <a:prstGeom prst="rect">
            <a:avLst/>
          </a:prstGeom>
        </p:spPr>
        <p:txBody>
          <a:bodyPr wrap="none">
            <a:spAutoFit/>
          </a:bodyPr>
          <a:lstStyle/>
          <a:p>
            <a:r>
              <a:rPr lang="en-IN" sz="2400" b="1"/>
              <a:t>Location appropriate?</a:t>
            </a:r>
            <a:endParaRPr lang="en-IN" sz="2400" b="1" dirty="0"/>
          </a:p>
        </p:txBody>
      </p:sp>
      <p:sp>
        <p:nvSpPr>
          <p:cNvPr id="8" name="Rectangle 7">
            <a:extLst>
              <a:ext uri="{FF2B5EF4-FFF2-40B4-BE49-F238E27FC236}">
                <a16:creationId xmlns:a16="http://schemas.microsoft.com/office/drawing/2014/main" id="{C5C535E6-FD33-4B3A-B4E5-B8386F6DE0DA}"/>
              </a:ext>
            </a:extLst>
          </p:cNvPr>
          <p:cNvSpPr/>
          <p:nvPr/>
        </p:nvSpPr>
        <p:spPr>
          <a:xfrm>
            <a:off x="7502132" y="4761014"/>
            <a:ext cx="2388795" cy="461665"/>
          </a:xfrm>
          <a:prstGeom prst="rect">
            <a:avLst/>
          </a:prstGeom>
        </p:spPr>
        <p:txBody>
          <a:bodyPr wrap="none">
            <a:spAutoFit/>
          </a:bodyPr>
          <a:lstStyle/>
          <a:p>
            <a:r>
              <a:rPr lang="en-IN" sz="2400" b="1" dirty="0"/>
              <a:t>Neighbourhood?</a:t>
            </a:r>
          </a:p>
        </p:txBody>
      </p:sp>
      <p:pic>
        <p:nvPicPr>
          <p:cNvPr id="9" name="Picture 8">
            <a:extLst>
              <a:ext uri="{FF2B5EF4-FFF2-40B4-BE49-F238E27FC236}">
                <a16:creationId xmlns:a16="http://schemas.microsoft.com/office/drawing/2014/main" id="{EC15FE01-8B2E-45B7-8E35-6FF452D5CD78}"/>
              </a:ext>
            </a:extLst>
          </p:cNvPr>
          <p:cNvPicPr>
            <a:picLocks noChangeAspect="1"/>
          </p:cNvPicPr>
          <p:nvPr/>
        </p:nvPicPr>
        <p:blipFill>
          <a:blip r:embed="rId3"/>
          <a:stretch>
            <a:fillRect/>
          </a:stretch>
        </p:blipFill>
        <p:spPr>
          <a:xfrm>
            <a:off x="662755" y="884447"/>
            <a:ext cx="10122064" cy="4368794"/>
          </a:xfrm>
          <a:prstGeom prst="rect">
            <a:avLst/>
          </a:prstGeom>
        </p:spPr>
      </p:pic>
      <p:pic>
        <p:nvPicPr>
          <p:cNvPr id="10" name="Picture 9">
            <a:extLst>
              <a:ext uri="{FF2B5EF4-FFF2-40B4-BE49-F238E27FC236}">
                <a16:creationId xmlns:a16="http://schemas.microsoft.com/office/drawing/2014/main" id="{BECB5A32-1325-4F3F-81CA-6CD15B007535}"/>
              </a:ext>
            </a:extLst>
          </p:cNvPr>
          <p:cNvPicPr>
            <a:picLocks noChangeAspect="1"/>
          </p:cNvPicPr>
          <p:nvPr/>
        </p:nvPicPr>
        <p:blipFill>
          <a:blip r:embed="rId4"/>
          <a:stretch>
            <a:fillRect/>
          </a:stretch>
        </p:blipFill>
        <p:spPr>
          <a:xfrm>
            <a:off x="713309" y="1197949"/>
            <a:ext cx="10473431" cy="4462101"/>
          </a:xfrm>
          <a:prstGeom prst="rect">
            <a:avLst/>
          </a:prstGeom>
        </p:spPr>
      </p:pic>
    </p:spTree>
    <p:extLst>
      <p:ext uri="{BB962C8B-B14F-4D97-AF65-F5344CB8AC3E}">
        <p14:creationId xmlns:p14="http://schemas.microsoft.com/office/powerpoint/2010/main" val="35865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55B5-C23B-4DB9-9C30-2C0081E8FFBB}"/>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Ensemble Learning</a:t>
            </a:r>
          </a:p>
        </p:txBody>
      </p:sp>
      <p:sp>
        <p:nvSpPr>
          <p:cNvPr id="4" name="Rectangle 3">
            <a:extLst>
              <a:ext uri="{FF2B5EF4-FFF2-40B4-BE49-F238E27FC236}">
                <a16:creationId xmlns:a16="http://schemas.microsoft.com/office/drawing/2014/main" id="{4CE26EA8-5CEF-4448-BCB3-5B390F82F961}"/>
              </a:ext>
            </a:extLst>
          </p:cNvPr>
          <p:cNvSpPr/>
          <p:nvPr/>
        </p:nvSpPr>
        <p:spPr>
          <a:xfrm>
            <a:off x="802411" y="1074059"/>
            <a:ext cx="10587176" cy="5262979"/>
          </a:xfrm>
          <a:prstGeom prst="rect">
            <a:avLst/>
          </a:prstGeom>
        </p:spPr>
        <p:txBody>
          <a:bodyPr wrap="square">
            <a:spAutoFit/>
          </a:bodyPr>
          <a:lstStyle/>
          <a:p>
            <a:pPr marL="342900" indent="-342900">
              <a:buFont typeface="Arial" panose="020B0604020202020204" pitchFamily="34" charset="0"/>
              <a:buChar char="•"/>
            </a:pPr>
            <a:r>
              <a:rPr lang="en-IN" sz="2400" dirty="0"/>
              <a:t>All algorithms have errors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Collective wisdom is higher than the individual intelligence </a:t>
            </a:r>
          </a:p>
          <a:p>
            <a:endParaRPr lang="en-IN" sz="2400" dirty="0"/>
          </a:p>
          <a:p>
            <a:pPr marL="342900" indent="-342900">
              <a:buFont typeface="Arial" panose="020B0604020202020204" pitchFamily="34" charset="0"/>
              <a:buChar char="•"/>
            </a:pPr>
            <a:r>
              <a:rPr lang="en-IN" sz="2400" dirty="0"/>
              <a:t>Generate a group of base learners and combined result gives higher accuracy </a:t>
            </a:r>
          </a:p>
          <a:p>
            <a:pPr marL="342900"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Different base learners can use different, </a:t>
            </a:r>
          </a:p>
          <a:p>
            <a:pPr marL="1257300" lvl="2" indent="-342900">
              <a:buFont typeface="Arial" panose="020B0604020202020204" pitchFamily="34" charset="0"/>
              <a:buChar char="•"/>
            </a:pPr>
            <a:r>
              <a:rPr lang="en-IN" sz="2400" dirty="0"/>
              <a:t>Parameters </a:t>
            </a:r>
          </a:p>
          <a:p>
            <a:r>
              <a:rPr lang="en-IN" sz="2400" dirty="0"/>
              <a:t>	•   Sequence </a:t>
            </a:r>
          </a:p>
          <a:p>
            <a:pPr marL="1257300" lvl="2" indent="-342900">
              <a:buFont typeface="Arial" panose="020B0604020202020204" pitchFamily="34" charset="0"/>
              <a:buChar char="•"/>
            </a:pPr>
            <a:r>
              <a:rPr lang="en-IN" sz="2400" dirty="0"/>
              <a:t>Training sets etc </a:t>
            </a:r>
          </a:p>
          <a:p>
            <a:pPr marL="1257300" lvl="2" indent="-342900">
              <a:buFont typeface="Arial" panose="020B0604020202020204" pitchFamily="34" charset="0"/>
              <a:buChar char="•"/>
            </a:pPr>
            <a:endParaRPr lang="en-IN" sz="2400" dirty="0"/>
          </a:p>
          <a:p>
            <a:pPr marL="342900" indent="-342900">
              <a:buFont typeface="Arial" panose="020B0604020202020204" pitchFamily="34" charset="0"/>
              <a:buChar char="•"/>
            </a:pPr>
            <a:r>
              <a:rPr lang="en-IN" sz="2400" dirty="0"/>
              <a:t>Two major Ensemble Learning Methods </a:t>
            </a:r>
          </a:p>
          <a:p>
            <a:r>
              <a:rPr lang="en-IN" sz="2400" dirty="0"/>
              <a:t>	• Bagging </a:t>
            </a:r>
          </a:p>
          <a:p>
            <a:r>
              <a:rPr lang="en-IN" sz="2400" dirty="0"/>
              <a:t>	• Boosting </a:t>
            </a:r>
          </a:p>
        </p:txBody>
      </p:sp>
    </p:spTree>
    <p:extLst>
      <p:ext uri="{BB962C8B-B14F-4D97-AF65-F5344CB8AC3E}">
        <p14:creationId xmlns:p14="http://schemas.microsoft.com/office/powerpoint/2010/main" val="1361912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30415" y="449326"/>
            <a:ext cx="6576809" cy="58242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559132" y="1601724"/>
            <a:ext cx="8499588" cy="433538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87948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6F5202-292B-42BB-AE2B-F4C298F9C624}"/>
              </a:ext>
            </a:extLst>
          </p:cNvPr>
          <p:cNvPicPr>
            <a:picLocks noChangeAspect="1"/>
          </p:cNvPicPr>
          <p:nvPr/>
        </p:nvPicPr>
        <p:blipFill>
          <a:blip r:embed="rId2"/>
          <a:stretch>
            <a:fillRect/>
          </a:stretch>
        </p:blipFill>
        <p:spPr>
          <a:xfrm>
            <a:off x="806537" y="2032989"/>
            <a:ext cx="9027885" cy="4825011"/>
          </a:xfrm>
          <a:prstGeom prst="rect">
            <a:avLst/>
          </a:prstGeom>
        </p:spPr>
      </p:pic>
      <p:sp>
        <p:nvSpPr>
          <p:cNvPr id="2" name="Title 1">
            <a:extLst>
              <a:ext uri="{FF2B5EF4-FFF2-40B4-BE49-F238E27FC236}">
                <a16:creationId xmlns:a16="http://schemas.microsoft.com/office/drawing/2014/main" id="{A996A52E-FA33-415C-80F8-FC5C9877427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Bagging</a:t>
            </a:r>
          </a:p>
        </p:txBody>
      </p:sp>
      <p:sp>
        <p:nvSpPr>
          <p:cNvPr id="3" name="TextBox 2">
            <a:extLst>
              <a:ext uri="{FF2B5EF4-FFF2-40B4-BE49-F238E27FC236}">
                <a16:creationId xmlns:a16="http://schemas.microsoft.com/office/drawing/2014/main" id="{E09AAA2D-7891-4866-8E0E-08C7DC389BCF}"/>
              </a:ext>
            </a:extLst>
          </p:cNvPr>
          <p:cNvSpPr txBox="1"/>
          <p:nvPr/>
        </p:nvSpPr>
        <p:spPr>
          <a:xfrm>
            <a:off x="603337" y="1158208"/>
            <a:ext cx="8723085"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Various models are built in parallel </a:t>
            </a:r>
          </a:p>
          <a:p>
            <a:endParaRPr lang="en-IN" sz="2400" dirty="0"/>
          </a:p>
          <a:p>
            <a:pPr marL="285750" indent="-285750">
              <a:buFont typeface="Arial" panose="020B0604020202020204" pitchFamily="34" charset="0"/>
              <a:buChar char="•"/>
            </a:pPr>
            <a:r>
              <a:rPr lang="en-IN" sz="2400" dirty="0"/>
              <a:t>All models vote to give the final prediction </a:t>
            </a:r>
          </a:p>
        </p:txBody>
      </p:sp>
      <p:pic>
        <p:nvPicPr>
          <p:cNvPr id="6" name="Picture 5">
            <a:extLst>
              <a:ext uri="{FF2B5EF4-FFF2-40B4-BE49-F238E27FC236}">
                <a16:creationId xmlns:a16="http://schemas.microsoft.com/office/drawing/2014/main" id="{8507B996-29C2-4B34-A587-3C30ED099B02}"/>
              </a:ext>
            </a:extLst>
          </p:cNvPr>
          <p:cNvPicPr>
            <a:picLocks noChangeAspect="1"/>
          </p:cNvPicPr>
          <p:nvPr/>
        </p:nvPicPr>
        <p:blipFill>
          <a:blip r:embed="rId3"/>
          <a:stretch>
            <a:fillRect/>
          </a:stretch>
        </p:blipFill>
        <p:spPr>
          <a:xfrm>
            <a:off x="6566354" y="2613692"/>
            <a:ext cx="3790950" cy="3086100"/>
          </a:xfrm>
          <a:prstGeom prst="rect">
            <a:avLst/>
          </a:prstGeom>
        </p:spPr>
      </p:pic>
    </p:spTree>
    <p:extLst>
      <p:ext uri="{BB962C8B-B14F-4D97-AF65-F5344CB8AC3E}">
        <p14:creationId xmlns:p14="http://schemas.microsoft.com/office/powerpoint/2010/main" val="2005632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55318-7DE1-429F-BAB0-1A87DB0269CC}"/>
              </a:ext>
            </a:extLst>
          </p:cNvPr>
          <p:cNvSpPr txBox="1">
            <a:spLocks/>
          </p:cNvSpPr>
          <p:nvPr/>
        </p:nvSpPr>
        <p:spPr>
          <a:xfrm>
            <a:off x="603337" y="203200"/>
            <a:ext cx="10985325" cy="752260"/>
          </a:xfrm>
          <a:prstGeom prst="rect">
            <a:avLst/>
          </a:prstGeom>
          <a:solidFill>
            <a:schemeClr val="accent2">
              <a:lumMod val="60000"/>
              <a:lumOff val="40000"/>
            </a:schemeClr>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chemeClr val="bg1"/>
                </a:solidFill>
              </a:rPr>
              <a:t> 		 	  	    Boosting</a:t>
            </a:r>
          </a:p>
        </p:txBody>
      </p:sp>
      <p:sp>
        <p:nvSpPr>
          <p:cNvPr id="3" name="Rectangle 2">
            <a:extLst>
              <a:ext uri="{FF2B5EF4-FFF2-40B4-BE49-F238E27FC236}">
                <a16:creationId xmlns:a16="http://schemas.microsoft.com/office/drawing/2014/main" id="{A17A36D0-DA5A-4E70-996F-032AC5CA21FB}"/>
              </a:ext>
            </a:extLst>
          </p:cNvPr>
          <p:cNvSpPr/>
          <p:nvPr/>
        </p:nvSpPr>
        <p:spPr>
          <a:xfrm>
            <a:off x="899885" y="1480457"/>
            <a:ext cx="9187543" cy="3108543"/>
          </a:xfrm>
          <a:prstGeom prst="rect">
            <a:avLst/>
          </a:prstGeom>
        </p:spPr>
        <p:txBody>
          <a:bodyPr wrap="square">
            <a:spAutoFit/>
          </a:bodyPr>
          <a:lstStyle/>
          <a:p>
            <a:pPr marL="285750" indent="-285750">
              <a:buFont typeface="Arial" panose="020B0604020202020204" pitchFamily="34" charset="0"/>
              <a:buChar char="•"/>
            </a:pPr>
            <a:r>
              <a:rPr lang="en-IN" sz="2800" dirty="0"/>
              <a:t>Train the Decision Tree in a sequence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Learn from the previous tree by focussing on incorrect observations </a:t>
            </a:r>
          </a:p>
          <a:p>
            <a:pPr marL="285750" indent="-285750">
              <a:buFont typeface="Arial" panose="020B0604020202020204" pitchFamily="34" charset="0"/>
              <a:buChar char="•"/>
            </a:pPr>
            <a:endParaRPr lang="en-IN" sz="2800" dirty="0"/>
          </a:p>
          <a:p>
            <a:pPr marL="285750" indent="-285750">
              <a:buFont typeface="Arial" panose="020B0604020202020204" pitchFamily="34" charset="0"/>
              <a:buChar char="•"/>
            </a:pPr>
            <a:r>
              <a:rPr lang="en-IN" sz="2800" dirty="0"/>
              <a:t>Build new model with higher weight for incorrect </a:t>
            </a:r>
          </a:p>
          <a:p>
            <a:r>
              <a:rPr lang="en-IN" sz="2800" dirty="0"/>
              <a:t>   observations from previous sequence </a:t>
            </a:r>
          </a:p>
        </p:txBody>
      </p:sp>
    </p:spTree>
    <p:extLst>
      <p:ext uri="{BB962C8B-B14F-4D97-AF65-F5344CB8AC3E}">
        <p14:creationId xmlns:p14="http://schemas.microsoft.com/office/powerpoint/2010/main" val="1973305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3E562-3F9C-41C3-A16E-83DE2B19A81E}"/>
              </a:ext>
            </a:extLst>
          </p:cNvPr>
          <p:cNvSpPr>
            <a:spLocks noGrp="1"/>
          </p:cNvSpPr>
          <p:nvPr>
            <p:ph type="ctrTitle"/>
          </p:nvPr>
        </p:nvSpPr>
        <p:spPr/>
        <p:txBody>
          <a:bodyPr/>
          <a:lstStyle/>
          <a:p>
            <a:r>
              <a:rPr lang="en-IN" dirty="0"/>
              <a:t>Hands on – Decision Trees &amp; Deployment</a:t>
            </a:r>
          </a:p>
        </p:txBody>
      </p:sp>
      <p:sp>
        <p:nvSpPr>
          <p:cNvPr id="3" name="Subtitle 2">
            <a:extLst>
              <a:ext uri="{FF2B5EF4-FFF2-40B4-BE49-F238E27FC236}">
                <a16:creationId xmlns:a16="http://schemas.microsoft.com/office/drawing/2014/main" id="{27FC225C-4C13-41B3-A197-0B85A03D141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58181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0" y="661416"/>
            <a:ext cx="12192000" cy="553516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68351" y="6389928"/>
            <a:ext cx="2294890" cy="294640"/>
          </a:xfrm>
          <a:prstGeom prst="rect">
            <a:avLst/>
          </a:prstGeom>
        </p:spPr>
        <p:txBody>
          <a:bodyPr vert="horz" wrap="square" lIns="0" tIns="14605" rIns="0" bIns="0" rtlCol="0">
            <a:spAutoFit/>
          </a:bodyPr>
          <a:lstStyle/>
          <a:p>
            <a:pPr marL="12700">
              <a:lnSpc>
                <a:spcPct val="100000"/>
              </a:lnSpc>
              <a:spcBef>
                <a:spcPts val="115"/>
              </a:spcBef>
            </a:pPr>
            <a:r>
              <a:rPr sz="1750" u="heavy" dirty="0">
                <a:solidFill>
                  <a:srgbClr val="00178F"/>
                </a:solidFill>
                <a:uFill>
                  <a:solidFill>
                    <a:srgbClr val="00178F"/>
                  </a:solidFill>
                </a:uFill>
                <a:latin typeface="Segoe UI"/>
                <a:cs typeface="Segoe UI"/>
                <a:hlinkClick r:id="rId3"/>
              </a:rPr>
              <a:t>https://gallery.azure.ai/</a:t>
            </a:r>
            <a:endParaRPr sz="1750">
              <a:latin typeface="Segoe UI"/>
              <a:cs typeface="Segoe U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10577830" cy="848360"/>
          </a:xfrm>
          <a:prstGeom prst="rect">
            <a:avLst/>
          </a:prstGeom>
        </p:spPr>
        <p:txBody>
          <a:bodyPr vert="horz" wrap="square" lIns="0" tIns="12700" rIns="0" bIns="0" rtlCol="0">
            <a:spAutoFit/>
          </a:bodyPr>
          <a:lstStyle/>
          <a:p>
            <a:pPr marL="12700">
              <a:lnSpc>
                <a:spcPct val="100000"/>
              </a:lnSpc>
              <a:spcBef>
                <a:spcPts val="100"/>
              </a:spcBef>
            </a:pPr>
            <a:r>
              <a:rPr sz="5400" b="0" spc="-75" dirty="0">
                <a:solidFill>
                  <a:srgbClr val="FFFFFF"/>
                </a:solidFill>
                <a:latin typeface="Segoe UI Light"/>
                <a:cs typeface="Segoe UI Light"/>
              </a:rPr>
              <a:t>Data </a:t>
            </a:r>
            <a:r>
              <a:rPr sz="5400" b="0" spc="-85" dirty="0">
                <a:solidFill>
                  <a:srgbClr val="FFFFFF"/>
                </a:solidFill>
                <a:latin typeface="Segoe UI Light"/>
                <a:cs typeface="Segoe UI Light"/>
              </a:rPr>
              <a:t>Science </a:t>
            </a:r>
            <a:r>
              <a:rPr sz="5400" b="0" spc="-50" dirty="0">
                <a:solidFill>
                  <a:srgbClr val="FFFFFF"/>
                </a:solidFill>
                <a:latin typeface="Segoe UI Light"/>
                <a:cs typeface="Segoe UI Light"/>
              </a:rPr>
              <a:t>Virtual </a:t>
            </a:r>
            <a:r>
              <a:rPr sz="5400" b="0" spc="-85" dirty="0">
                <a:solidFill>
                  <a:srgbClr val="FFFFFF"/>
                </a:solidFill>
                <a:latin typeface="Segoe UI Light"/>
                <a:cs typeface="Segoe UI Light"/>
              </a:rPr>
              <a:t>Machines</a:t>
            </a:r>
            <a:r>
              <a:rPr sz="5400" b="0" spc="-705" dirty="0">
                <a:solidFill>
                  <a:srgbClr val="FFFFFF"/>
                </a:solidFill>
                <a:latin typeface="Segoe UI Light"/>
                <a:cs typeface="Segoe UI Light"/>
              </a:rPr>
              <a:t> </a:t>
            </a:r>
            <a:r>
              <a:rPr sz="5400" b="0" spc="-85" dirty="0">
                <a:solidFill>
                  <a:srgbClr val="FFFFFF"/>
                </a:solidFill>
                <a:latin typeface="Segoe UI Light"/>
                <a:cs typeface="Segoe UI Light"/>
              </a:rPr>
              <a:t>(DSVM)</a:t>
            </a:r>
            <a:endParaRPr sz="5400">
              <a:latin typeface="Segoe UI Light"/>
              <a:cs typeface="Segoe UI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588263" y="1342644"/>
            <a:ext cx="5385816" cy="236372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220711" y="422146"/>
            <a:ext cx="4713732" cy="637032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575563" y="432561"/>
            <a:ext cx="6099810" cy="574040"/>
          </a:xfrm>
          <a:prstGeom prst="rect">
            <a:avLst/>
          </a:prstGeom>
        </p:spPr>
        <p:txBody>
          <a:bodyPr vert="horz" wrap="square" lIns="0" tIns="12700" rIns="0" bIns="0" rtlCol="0">
            <a:spAutoFit/>
          </a:bodyPr>
          <a:lstStyle/>
          <a:p>
            <a:pPr marL="12700">
              <a:lnSpc>
                <a:spcPct val="100000"/>
              </a:lnSpc>
              <a:spcBef>
                <a:spcPts val="100"/>
              </a:spcBef>
            </a:pPr>
            <a:r>
              <a:rPr sz="3600" b="1" spc="-40" dirty="0">
                <a:latin typeface="Segoe UI Semibold"/>
                <a:cs typeface="Segoe UI Semibold"/>
              </a:rPr>
              <a:t>Data </a:t>
            </a:r>
            <a:r>
              <a:rPr sz="3600" b="1" spc="-45" dirty="0">
                <a:latin typeface="Segoe UI Semibold"/>
                <a:cs typeface="Segoe UI Semibold"/>
              </a:rPr>
              <a:t>Science </a:t>
            </a:r>
            <a:r>
              <a:rPr sz="3600" b="1" spc="-30" dirty="0">
                <a:latin typeface="Segoe UI Semibold"/>
                <a:cs typeface="Segoe UI Semibold"/>
              </a:rPr>
              <a:t>Virtual</a:t>
            </a:r>
            <a:r>
              <a:rPr sz="3600" b="1" spc="-330" dirty="0">
                <a:latin typeface="Segoe UI Semibold"/>
                <a:cs typeface="Segoe UI Semibold"/>
              </a:rPr>
              <a:t> </a:t>
            </a:r>
            <a:r>
              <a:rPr sz="3600" b="1" spc="-45" dirty="0">
                <a:latin typeface="Segoe UI Semibold"/>
                <a:cs typeface="Segoe UI Semibold"/>
              </a:rPr>
              <a:t>Machines</a:t>
            </a:r>
            <a:endParaRPr sz="3600">
              <a:latin typeface="Segoe UI Semibold"/>
              <a:cs typeface="Segoe UI Semibo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795527" y="783336"/>
            <a:ext cx="5123688" cy="575767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272784" y="783336"/>
            <a:ext cx="5181600" cy="5262372"/>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E6E6E6"/>
          </a:solidFill>
        </p:spPr>
        <p:txBody>
          <a:bodyPr wrap="square" lIns="0" tIns="0" rIns="0" bIns="0" rtlCol="0"/>
          <a:lstStyle/>
          <a:p>
            <a:endParaRPr/>
          </a:p>
        </p:txBody>
      </p:sp>
      <p:sp>
        <p:nvSpPr>
          <p:cNvPr id="3" name="object 3"/>
          <p:cNvSpPr/>
          <p:nvPr/>
        </p:nvSpPr>
        <p:spPr>
          <a:xfrm>
            <a:off x="2048255" y="1021080"/>
            <a:ext cx="8095488" cy="481584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001"/>
        <p:cNvGrpSpPr/>
        <p:nvPr/>
      </p:nvGrpSpPr>
      <p:grpSpPr>
        <a:xfrm>
          <a:off x="0" y="0"/>
          <a:ext cx="0" cy="0"/>
          <a:chOff x="0" y="0"/>
          <a:chExt cx="0" cy="0"/>
        </a:xfrm>
      </p:grpSpPr>
      <p:sp>
        <p:nvSpPr>
          <p:cNvPr id="5002" name="Google Shape;5002;p178"/>
          <p:cNvSpPr txBox="1">
            <a:spLocks noGrp="1"/>
          </p:cNvSpPr>
          <p:nvPr>
            <p:ph type="title"/>
          </p:nvPr>
        </p:nvSpPr>
        <p:spPr>
          <a:xfrm>
            <a:off x="274025" y="73950"/>
            <a:ext cx="11336100" cy="900900"/>
          </a:xfrm>
          <a:prstGeom prst="rect">
            <a:avLst/>
          </a:prstGeom>
          <a:noFill/>
          <a:ln>
            <a:noFill/>
          </a:ln>
        </p:spPr>
        <p:txBody>
          <a:bodyPr spcFirstLastPara="1" wrap="square" lIns="0" tIns="164575" rIns="0" bIns="0" anchor="t" anchorCtr="0">
            <a:noAutofit/>
          </a:bodyPr>
          <a:lstStyle/>
          <a:p>
            <a:pPr marL="0" lvl="0" indent="0" algn="l"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Why Data Science VMs?</a:t>
            </a:r>
            <a:endParaRPr sz="4500" b="1">
              <a:latin typeface="Calibri"/>
              <a:ea typeface="Calibri"/>
              <a:cs typeface="Calibri"/>
              <a:sym typeface="Calibri"/>
            </a:endParaRPr>
          </a:p>
        </p:txBody>
      </p:sp>
      <p:pic>
        <p:nvPicPr>
          <p:cNvPr id="5003" name="Google Shape;5003;p178"/>
          <p:cNvPicPr preferRelativeResize="0"/>
          <p:nvPr/>
        </p:nvPicPr>
        <p:blipFill rotWithShape="1">
          <a:blip r:embed="rId3">
            <a:alphaModFix/>
          </a:blip>
          <a:srcRect l="11408" r="10342"/>
          <a:stretch/>
        </p:blipFill>
        <p:spPr>
          <a:xfrm>
            <a:off x="588263" y="4058684"/>
            <a:ext cx="2728134" cy="1948667"/>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4" name="Google Shape;5004;p178"/>
          <p:cNvPicPr preferRelativeResize="0"/>
          <p:nvPr/>
        </p:nvPicPr>
        <p:blipFill rotWithShape="1">
          <a:blip r:embed="rId4">
            <a:alphaModFix/>
          </a:blip>
          <a:srcRect l="-546" r="722" b="4391"/>
          <a:stretch/>
        </p:blipFill>
        <p:spPr>
          <a:xfrm>
            <a:off x="6492240" y="3906284"/>
            <a:ext cx="2728134" cy="1948667"/>
          </a:xfrm>
          <a:prstGeom prst="rect">
            <a:avLst/>
          </a:prstGeom>
          <a:solidFill>
            <a:srgbClr val="5C2D91"/>
          </a:solidFill>
          <a:ln>
            <a:noFill/>
          </a:ln>
          <a:effectLst>
            <a:outerShdw blurRad="508000" dist="63500" dir="2700000" sx="101000" sy="101000" algn="ctr" rotWithShape="0">
              <a:srgbClr val="000000">
                <a:alpha val="32941"/>
              </a:srgbClr>
            </a:outerShdw>
          </a:effectLst>
        </p:spPr>
      </p:pic>
      <p:sp>
        <p:nvSpPr>
          <p:cNvPr id="5005" name="Google Shape;5005;p178"/>
          <p:cNvSpPr txBox="1"/>
          <p:nvPr/>
        </p:nvSpPr>
        <p:spPr>
          <a:xfrm>
            <a:off x="3614927" y="1888476"/>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Elastic analytics desktop in the cloud</a:t>
            </a:r>
            <a:endParaRPr>
              <a:latin typeface="Calibri"/>
              <a:ea typeface="Calibri"/>
              <a:cs typeface="Calibri"/>
              <a:sym typeface="Calibri"/>
            </a:endParaRPr>
          </a:p>
        </p:txBody>
      </p:sp>
      <p:sp>
        <p:nvSpPr>
          <p:cNvPr id="5006" name="Google Shape;5006;p178"/>
          <p:cNvSpPr txBox="1"/>
          <p:nvPr/>
        </p:nvSpPr>
        <p:spPr>
          <a:xfrm>
            <a:off x="3614927" y="4479019"/>
            <a:ext cx="23265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Pre-setup environment at work and school</a:t>
            </a:r>
            <a:endParaRPr sz="2400">
              <a:latin typeface="Calibri"/>
              <a:ea typeface="Calibri"/>
              <a:cs typeface="Calibri"/>
              <a:sym typeface="Calibri"/>
            </a:endParaRPr>
          </a:p>
        </p:txBody>
      </p:sp>
      <p:sp>
        <p:nvSpPr>
          <p:cNvPr id="5007" name="Google Shape;5007;p178"/>
          <p:cNvSpPr txBox="1"/>
          <p:nvPr/>
        </p:nvSpPr>
        <p:spPr>
          <a:xfrm>
            <a:off x="9518904" y="1888476"/>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Get started quickly on Azure Machine Learning</a:t>
            </a:r>
            <a:endParaRPr sz="2400">
              <a:latin typeface="Calibri"/>
              <a:ea typeface="Calibri"/>
              <a:cs typeface="Calibri"/>
              <a:sym typeface="Calibri"/>
            </a:endParaRPr>
          </a:p>
        </p:txBody>
      </p:sp>
      <p:pic>
        <p:nvPicPr>
          <p:cNvPr id="5008" name="Google Shape;5008;p178"/>
          <p:cNvPicPr preferRelativeResize="0"/>
          <p:nvPr/>
        </p:nvPicPr>
        <p:blipFill rotWithShape="1">
          <a:blip r:embed="rId5">
            <a:alphaModFix/>
          </a:blip>
          <a:srcRect l="17546" r="16571"/>
          <a:stretch/>
        </p:blipFill>
        <p:spPr>
          <a:xfrm>
            <a:off x="588263" y="1468141"/>
            <a:ext cx="2728137"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pic>
        <p:nvPicPr>
          <p:cNvPr id="5009" name="Google Shape;5009;p178"/>
          <p:cNvPicPr preferRelativeResize="0"/>
          <p:nvPr/>
        </p:nvPicPr>
        <p:blipFill rotWithShape="1">
          <a:blip r:embed="rId6">
            <a:alphaModFix/>
          </a:blip>
          <a:srcRect l="11920" r="22069"/>
          <a:stretch/>
        </p:blipFill>
        <p:spPr>
          <a:xfrm>
            <a:off x="6478888" y="1468141"/>
            <a:ext cx="2733502" cy="1948666"/>
          </a:xfrm>
          <a:prstGeom prst="rect">
            <a:avLst/>
          </a:prstGeom>
          <a:solidFill>
            <a:srgbClr val="E6E6E6"/>
          </a:solidFill>
          <a:ln>
            <a:noFill/>
          </a:ln>
          <a:effectLst>
            <a:outerShdw blurRad="508000" dist="63500" dir="2700000" sx="101000" sy="101000" algn="ctr" rotWithShape="0">
              <a:srgbClr val="000000">
                <a:alpha val="32941"/>
              </a:srgbClr>
            </a:outerShdw>
          </a:effectLst>
        </p:spPr>
      </p:pic>
      <p:sp>
        <p:nvSpPr>
          <p:cNvPr id="5010" name="Google Shape;5010;p178"/>
          <p:cNvSpPr txBox="1"/>
          <p:nvPr/>
        </p:nvSpPr>
        <p:spPr>
          <a:xfrm>
            <a:off x="9518904" y="4479019"/>
            <a:ext cx="2395800" cy="1107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1A1A1A"/>
              </a:buClr>
              <a:buSzPts val="2400"/>
              <a:buFont typeface="Quattrocento Sans"/>
              <a:buNone/>
            </a:pPr>
            <a:r>
              <a:rPr lang="en-US" sz="2400" i="0" u="none" strike="noStrike" cap="none">
                <a:solidFill>
                  <a:srgbClr val="1A1A1A"/>
                </a:solidFill>
                <a:latin typeface="Calibri"/>
                <a:ea typeface="Calibri"/>
                <a:cs typeface="Calibri"/>
                <a:sym typeface="Calibri"/>
              </a:rPr>
              <a:t>Enterprise Ready and globally available</a:t>
            </a:r>
            <a:endParaRPr sz="2400" i="0" u="none" strike="noStrike" cap="none">
              <a:solidFill>
                <a:srgbClr val="1A1A1A"/>
              </a:solidFill>
              <a:latin typeface="Calibri"/>
              <a:ea typeface="Calibri"/>
              <a:cs typeface="Calibri"/>
              <a:sym typeface="Calibri"/>
            </a:endParaRPr>
          </a:p>
        </p:txBody>
      </p:sp>
    </p:spTree>
    <p:extLst>
      <p:ext uri="{BB962C8B-B14F-4D97-AF65-F5344CB8AC3E}">
        <p14:creationId xmlns:p14="http://schemas.microsoft.com/office/powerpoint/2010/main" val="250175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0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0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00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174"/>
          <p:cNvSpPr txBox="1">
            <a:spLocks noGrp="1"/>
          </p:cNvSpPr>
          <p:nvPr>
            <p:ph type="title"/>
          </p:nvPr>
        </p:nvSpPr>
        <p:spPr>
          <a:xfrm>
            <a:off x="589044" y="229022"/>
            <a:ext cx="11016900" cy="831000"/>
          </a:xfrm>
          <a:prstGeom prst="rect">
            <a:avLst/>
          </a:prstGeom>
          <a:noFill/>
          <a:ln>
            <a:noFill/>
          </a:ln>
        </p:spPr>
        <p:txBody>
          <a:bodyPr spcFirstLastPara="1" wrap="square" lIns="0" tIns="164575" rIns="0" bIns="0" anchor="t" anchorCtr="0">
            <a:noAutofit/>
          </a:bodyPr>
          <a:lstStyle/>
          <a:p>
            <a:pPr marL="0" lvl="0" indent="0" algn="ctr" rtl="0">
              <a:lnSpc>
                <a:spcPct val="90000"/>
              </a:lnSpc>
              <a:spcBef>
                <a:spcPts val="0"/>
              </a:spcBef>
              <a:spcAft>
                <a:spcPts val="0"/>
              </a:spcAft>
              <a:buClr>
                <a:srgbClr val="000000"/>
              </a:buClr>
              <a:buSzPts val="3700"/>
              <a:buFont typeface="Quattrocento Sans"/>
              <a:buNone/>
            </a:pPr>
            <a:r>
              <a:rPr lang="en-US" sz="4500" b="1">
                <a:latin typeface="Calibri"/>
                <a:ea typeface="Calibri"/>
                <a:cs typeface="Calibri"/>
                <a:sym typeface="Calibri"/>
              </a:rPr>
              <a:t>Productive Services</a:t>
            </a:r>
            <a:br>
              <a:rPr lang="en-US" sz="4500">
                <a:latin typeface="Calibri"/>
                <a:ea typeface="Calibri"/>
                <a:cs typeface="Calibri"/>
                <a:sym typeface="Calibri"/>
              </a:rPr>
            </a:br>
            <a:r>
              <a:rPr lang="en-US" sz="1800">
                <a:solidFill>
                  <a:srgbClr val="0078D7"/>
                </a:solidFill>
                <a:latin typeface="Calibri"/>
                <a:ea typeface="Calibri"/>
                <a:cs typeface="Calibri"/>
                <a:sym typeface="Calibri"/>
              </a:rPr>
              <a:t>Empower data science and development teams</a:t>
            </a:r>
            <a:endParaRPr sz="1800">
              <a:latin typeface="Calibri"/>
              <a:ea typeface="Calibri"/>
              <a:cs typeface="Calibri"/>
              <a:sym typeface="Calibri"/>
            </a:endParaRPr>
          </a:p>
        </p:txBody>
      </p:sp>
      <p:pic>
        <p:nvPicPr>
          <p:cNvPr id="4798" name="Google Shape;4798;p174"/>
          <p:cNvPicPr preferRelativeResize="0"/>
          <p:nvPr/>
        </p:nvPicPr>
        <p:blipFill rotWithShape="1">
          <a:blip r:embed="rId3">
            <a:alphaModFix/>
          </a:blip>
          <a:srcRect t="9234" b="765"/>
          <a:stretch/>
        </p:blipFill>
        <p:spPr>
          <a:xfrm>
            <a:off x="6589987" y="1692361"/>
            <a:ext cx="4157876" cy="2494727"/>
          </a:xfrm>
          <a:prstGeom prst="rect">
            <a:avLst/>
          </a:prstGeom>
          <a:noFill/>
          <a:ln>
            <a:noFill/>
          </a:ln>
        </p:spPr>
      </p:pic>
      <p:sp>
        <p:nvSpPr>
          <p:cNvPr id="4799" name="Google Shape;4799;p174"/>
          <p:cNvSpPr txBox="1"/>
          <p:nvPr/>
        </p:nvSpPr>
        <p:spPr>
          <a:xfrm>
            <a:off x="6595777" y="4292229"/>
            <a:ext cx="3578100" cy="8394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Individual data scientists</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adequate</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cloud for sporadic compute needs </a:t>
            </a:r>
            <a:endParaRPr>
              <a:latin typeface="Calibri"/>
              <a:ea typeface="Calibri"/>
              <a:cs typeface="Calibri"/>
              <a:sym typeface="Calibri"/>
            </a:endParaRPr>
          </a:p>
        </p:txBody>
      </p:sp>
      <p:sp>
        <p:nvSpPr>
          <p:cNvPr id="4800" name="Google Shape;4800;p174"/>
          <p:cNvSpPr txBox="1"/>
          <p:nvPr/>
        </p:nvSpPr>
        <p:spPr>
          <a:xfrm>
            <a:off x="1444140" y="4292227"/>
            <a:ext cx="4227600" cy="824700"/>
          </a:xfrm>
          <a:prstGeom prst="rect">
            <a:avLst/>
          </a:prstGeom>
          <a:noFill/>
          <a:ln>
            <a:noFill/>
          </a:ln>
        </p:spPr>
        <p:txBody>
          <a:bodyPr spcFirstLastPara="1" wrap="square" lIns="0" tIns="45700" rIns="91425" bIns="45700" anchor="t" anchorCtr="0">
            <a:noAutofit/>
          </a:bodyPr>
          <a:lstStyle/>
          <a:p>
            <a:pPr marL="0" marR="0" lvl="0" indent="0" algn="l" rtl="0">
              <a:lnSpc>
                <a:spcPct val="90000"/>
              </a:lnSpc>
              <a:spcBef>
                <a:spcPts val="0"/>
              </a:spcBef>
              <a:spcAft>
                <a:spcPts val="0"/>
              </a:spcAft>
              <a:buNone/>
            </a:pPr>
            <a:r>
              <a:rPr lang="en-US" sz="1400" b="1">
                <a:solidFill>
                  <a:srgbClr val="0078D4"/>
                </a:solidFill>
                <a:latin typeface="Calibri"/>
                <a:ea typeface="Calibri"/>
                <a:cs typeface="Calibri"/>
                <a:sym typeface="Calibri"/>
              </a:rPr>
              <a:t>Integrated data science &amp; data engineering teams</a:t>
            </a:r>
            <a:endParaRPr sz="1400">
              <a:solidFill>
                <a:srgbClr val="525252"/>
              </a:solidFill>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Desktop solutions not adequate </a:t>
            </a:r>
            <a:endParaRPr>
              <a:latin typeface="Calibri"/>
              <a:ea typeface="Calibri"/>
              <a:cs typeface="Calibri"/>
              <a:sym typeface="Calibri"/>
            </a:endParaRPr>
          </a:p>
          <a:p>
            <a:pPr marL="0" marR="0" lvl="0" indent="0" algn="l" rtl="0">
              <a:lnSpc>
                <a:spcPct val="90000"/>
              </a:lnSpc>
              <a:spcBef>
                <a:spcPts val="588"/>
              </a:spcBef>
              <a:spcAft>
                <a:spcPts val="0"/>
              </a:spcAft>
              <a:buNone/>
            </a:pPr>
            <a:r>
              <a:rPr lang="en-US" sz="1400">
                <a:solidFill>
                  <a:srgbClr val="525252"/>
                </a:solidFill>
                <a:latin typeface="Calibri"/>
                <a:ea typeface="Calibri"/>
                <a:cs typeface="Calibri"/>
                <a:sym typeface="Calibri"/>
              </a:rPr>
              <a:t>Need a unified big data &amp; machine learning solution </a:t>
            </a:r>
            <a:endParaRPr>
              <a:latin typeface="Calibri"/>
              <a:ea typeface="Calibri"/>
              <a:cs typeface="Calibri"/>
              <a:sym typeface="Calibri"/>
            </a:endParaRPr>
          </a:p>
        </p:txBody>
      </p:sp>
      <p:grpSp>
        <p:nvGrpSpPr>
          <p:cNvPr id="4801" name="Google Shape;4801;p174"/>
          <p:cNvGrpSpPr/>
          <p:nvPr/>
        </p:nvGrpSpPr>
        <p:grpSpPr>
          <a:xfrm>
            <a:off x="1550347" y="5504413"/>
            <a:ext cx="3894074" cy="1118525"/>
            <a:chOff x="1549636" y="5504480"/>
            <a:chExt cx="3894463" cy="1118637"/>
          </a:xfrm>
        </p:grpSpPr>
        <p:grpSp>
          <p:nvGrpSpPr>
            <p:cNvPr id="4802" name="Google Shape;4802;p174"/>
            <p:cNvGrpSpPr/>
            <p:nvPr/>
          </p:nvGrpSpPr>
          <p:grpSpPr>
            <a:xfrm>
              <a:off x="2109111" y="5504480"/>
              <a:ext cx="555074" cy="616730"/>
              <a:chOff x="2924028" y="5536385"/>
              <a:chExt cx="555074" cy="616730"/>
            </a:xfrm>
          </p:grpSpPr>
          <p:sp>
            <p:nvSpPr>
              <p:cNvPr id="4803" name="Google Shape;4803;p174"/>
              <p:cNvSpPr/>
              <p:nvPr/>
            </p:nvSpPr>
            <p:spPr>
              <a:xfrm>
                <a:off x="2924955" y="5536385"/>
                <a:ext cx="554147" cy="312675"/>
              </a:xfrm>
              <a:custGeom>
                <a:avLst/>
                <a:gdLst/>
                <a:ahLst/>
                <a:cxnLst/>
                <a:rect l="l" t="t" r="r" b="b"/>
                <a:pathLst>
                  <a:path w="278466" h="157123" extrusionOk="0">
                    <a:moveTo>
                      <a:pt x="52815" y="107833"/>
                    </a:moveTo>
                    <a:cubicBezTo>
                      <a:pt x="70550" y="119500"/>
                      <a:pt x="89529" y="129146"/>
                      <a:pt x="108042" y="139569"/>
                    </a:cubicBezTo>
                    <a:cubicBezTo>
                      <a:pt x="118309" y="145325"/>
                      <a:pt x="128266" y="151703"/>
                      <a:pt x="139156" y="156526"/>
                    </a:cubicBezTo>
                    <a:cubicBezTo>
                      <a:pt x="150356" y="151859"/>
                      <a:pt x="160468" y="145169"/>
                      <a:pt x="171203" y="139413"/>
                    </a:cubicBezTo>
                    <a:cubicBezTo>
                      <a:pt x="186759" y="131012"/>
                      <a:pt x="202472" y="122767"/>
                      <a:pt x="217406" y="113278"/>
                    </a:cubicBezTo>
                    <a:cubicBezTo>
                      <a:pt x="235141" y="102077"/>
                      <a:pt x="253809" y="92898"/>
                      <a:pt x="271699" y="82009"/>
                    </a:cubicBezTo>
                    <a:cubicBezTo>
                      <a:pt x="273566" y="80764"/>
                      <a:pt x="275589" y="79364"/>
                      <a:pt x="277922" y="79519"/>
                    </a:cubicBezTo>
                    <a:cubicBezTo>
                      <a:pt x="277767" y="77808"/>
                      <a:pt x="276211" y="77653"/>
                      <a:pt x="275122" y="77186"/>
                    </a:cubicBezTo>
                    <a:cubicBezTo>
                      <a:pt x="249142" y="61940"/>
                      <a:pt x="222229" y="48250"/>
                      <a:pt x="196560" y="32382"/>
                    </a:cubicBezTo>
                    <a:cubicBezTo>
                      <a:pt x="179603" y="21804"/>
                      <a:pt x="161713" y="12781"/>
                      <a:pt x="144289" y="2825"/>
                    </a:cubicBezTo>
                    <a:cubicBezTo>
                      <a:pt x="140867" y="802"/>
                      <a:pt x="138067" y="491"/>
                      <a:pt x="134489" y="2669"/>
                    </a:cubicBezTo>
                    <a:cubicBezTo>
                      <a:pt x="113642" y="14803"/>
                      <a:pt x="92330" y="26004"/>
                      <a:pt x="71483" y="38605"/>
                    </a:cubicBezTo>
                    <a:cubicBezTo>
                      <a:pt x="49704" y="51828"/>
                      <a:pt x="27147" y="63652"/>
                      <a:pt x="5056" y="76097"/>
                    </a:cubicBezTo>
                    <a:cubicBezTo>
                      <a:pt x="3656" y="76875"/>
                      <a:pt x="1478" y="77030"/>
                      <a:pt x="1167" y="79364"/>
                    </a:cubicBezTo>
                    <a:cubicBezTo>
                      <a:pt x="8323" y="82320"/>
                      <a:pt x="14857" y="86209"/>
                      <a:pt x="21546" y="90098"/>
                    </a:cubicBezTo>
                    <a:cubicBezTo>
                      <a:pt x="25591" y="92432"/>
                      <a:pt x="29480" y="94765"/>
                      <a:pt x="33680" y="96787"/>
                    </a:cubicBezTo>
                    <a:cubicBezTo>
                      <a:pt x="40059" y="100210"/>
                      <a:pt x="46593" y="103788"/>
                      <a:pt x="52815" y="10783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4" name="Google Shape;4804;p174"/>
              <p:cNvSpPr/>
              <p:nvPr/>
            </p:nvSpPr>
            <p:spPr>
              <a:xfrm>
                <a:off x="2924336" y="5843249"/>
                <a:ext cx="554147" cy="210514"/>
              </a:xfrm>
              <a:custGeom>
                <a:avLst/>
                <a:gdLst/>
                <a:ahLst/>
                <a:cxnLst/>
                <a:rect l="l" t="t" r="r" b="b"/>
                <a:pathLst>
                  <a:path w="278466" h="105786" extrusionOk="0">
                    <a:moveTo>
                      <a:pt x="113331" y="91241"/>
                    </a:moveTo>
                    <a:cubicBezTo>
                      <a:pt x="122043" y="96063"/>
                      <a:pt x="130755" y="101041"/>
                      <a:pt x="139467" y="105864"/>
                    </a:cubicBezTo>
                    <a:cubicBezTo>
                      <a:pt x="160935" y="93885"/>
                      <a:pt x="182248" y="81906"/>
                      <a:pt x="203716" y="69928"/>
                    </a:cubicBezTo>
                    <a:cubicBezTo>
                      <a:pt x="221295" y="60127"/>
                      <a:pt x="238875" y="50171"/>
                      <a:pt x="256454" y="40525"/>
                    </a:cubicBezTo>
                    <a:cubicBezTo>
                      <a:pt x="263766" y="36636"/>
                      <a:pt x="270455" y="31658"/>
                      <a:pt x="277767" y="27769"/>
                    </a:cubicBezTo>
                    <a:cubicBezTo>
                      <a:pt x="276833" y="26213"/>
                      <a:pt x="275122" y="25746"/>
                      <a:pt x="273877" y="24969"/>
                    </a:cubicBezTo>
                    <a:cubicBezTo>
                      <a:pt x="259721" y="17035"/>
                      <a:pt x="245564" y="9101"/>
                      <a:pt x="231407" y="1167"/>
                    </a:cubicBezTo>
                    <a:cubicBezTo>
                      <a:pt x="218962" y="7078"/>
                      <a:pt x="207294" y="14234"/>
                      <a:pt x="195316" y="20924"/>
                    </a:cubicBezTo>
                    <a:cubicBezTo>
                      <a:pt x="177892" y="30725"/>
                      <a:pt x="160780" y="40992"/>
                      <a:pt x="143511" y="50948"/>
                    </a:cubicBezTo>
                    <a:cubicBezTo>
                      <a:pt x="143200" y="51104"/>
                      <a:pt x="142889" y="51260"/>
                      <a:pt x="142578" y="51415"/>
                    </a:cubicBezTo>
                    <a:cubicBezTo>
                      <a:pt x="141645" y="51882"/>
                      <a:pt x="140556" y="52037"/>
                      <a:pt x="139467" y="52504"/>
                    </a:cubicBezTo>
                    <a:cubicBezTo>
                      <a:pt x="125621" y="45037"/>
                      <a:pt x="111931" y="37414"/>
                      <a:pt x="98552" y="29169"/>
                    </a:cubicBezTo>
                    <a:cubicBezTo>
                      <a:pt x="82996" y="19524"/>
                      <a:pt x="66661" y="11123"/>
                      <a:pt x="50482" y="2256"/>
                    </a:cubicBezTo>
                    <a:cubicBezTo>
                      <a:pt x="49704" y="1789"/>
                      <a:pt x="48615" y="1633"/>
                      <a:pt x="47682" y="1322"/>
                    </a:cubicBezTo>
                    <a:cubicBezTo>
                      <a:pt x="33214" y="9412"/>
                      <a:pt x="18590" y="17501"/>
                      <a:pt x="4123" y="25746"/>
                    </a:cubicBezTo>
                    <a:cubicBezTo>
                      <a:pt x="3034" y="26369"/>
                      <a:pt x="1633" y="26524"/>
                      <a:pt x="1167" y="28080"/>
                    </a:cubicBezTo>
                    <a:cubicBezTo>
                      <a:pt x="10656" y="33992"/>
                      <a:pt x="20302" y="39592"/>
                      <a:pt x="29947" y="45037"/>
                    </a:cubicBezTo>
                    <a:cubicBezTo>
                      <a:pt x="39592" y="50482"/>
                      <a:pt x="49393" y="55771"/>
                      <a:pt x="59194" y="61216"/>
                    </a:cubicBezTo>
                    <a:cubicBezTo>
                      <a:pt x="77395" y="71017"/>
                      <a:pt x="95285" y="81129"/>
                      <a:pt x="113331" y="9124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5" name="Google Shape;4805;p174"/>
              <p:cNvSpPr/>
              <p:nvPr/>
            </p:nvSpPr>
            <p:spPr>
              <a:xfrm>
                <a:off x="3199749" y="5896164"/>
                <a:ext cx="278622" cy="256951"/>
              </a:xfrm>
              <a:custGeom>
                <a:avLst/>
                <a:gdLst/>
                <a:ahLst/>
                <a:cxnLst/>
                <a:rect l="l" t="t" r="r" b="b"/>
                <a:pathLst>
                  <a:path w="140011" h="129121" extrusionOk="0">
                    <a:moveTo>
                      <a:pt x="139933" y="26680"/>
                    </a:moveTo>
                    <a:cubicBezTo>
                      <a:pt x="139778" y="18124"/>
                      <a:pt x="140711" y="9723"/>
                      <a:pt x="139467" y="1167"/>
                    </a:cubicBezTo>
                    <a:cubicBezTo>
                      <a:pt x="132155" y="5056"/>
                      <a:pt x="125466" y="10034"/>
                      <a:pt x="118154" y="13923"/>
                    </a:cubicBezTo>
                    <a:cubicBezTo>
                      <a:pt x="100419" y="23569"/>
                      <a:pt x="82996" y="33525"/>
                      <a:pt x="65416" y="43326"/>
                    </a:cubicBezTo>
                    <a:cubicBezTo>
                      <a:pt x="43948" y="55304"/>
                      <a:pt x="22635" y="67283"/>
                      <a:pt x="1167" y="79262"/>
                    </a:cubicBezTo>
                    <a:cubicBezTo>
                      <a:pt x="1167" y="95908"/>
                      <a:pt x="1167" y="112398"/>
                      <a:pt x="1167" y="129044"/>
                    </a:cubicBezTo>
                    <a:cubicBezTo>
                      <a:pt x="3189" y="129199"/>
                      <a:pt x="4434" y="127799"/>
                      <a:pt x="5989" y="127021"/>
                    </a:cubicBezTo>
                    <a:cubicBezTo>
                      <a:pt x="36014" y="109753"/>
                      <a:pt x="66816" y="93885"/>
                      <a:pt x="96374" y="75684"/>
                    </a:cubicBezTo>
                    <a:cubicBezTo>
                      <a:pt x="109442" y="67594"/>
                      <a:pt x="123132" y="60438"/>
                      <a:pt x="136666" y="53126"/>
                    </a:cubicBezTo>
                    <a:cubicBezTo>
                      <a:pt x="139311" y="51726"/>
                      <a:pt x="140400" y="50015"/>
                      <a:pt x="140245" y="47059"/>
                    </a:cubicBezTo>
                    <a:cubicBezTo>
                      <a:pt x="139933" y="40059"/>
                      <a:pt x="140089" y="33369"/>
                      <a:pt x="139933" y="26680"/>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6" name="Google Shape;4806;p174"/>
              <p:cNvSpPr/>
              <p:nvPr/>
            </p:nvSpPr>
            <p:spPr>
              <a:xfrm>
                <a:off x="3199131" y="5691930"/>
                <a:ext cx="278622" cy="256951"/>
              </a:xfrm>
              <a:custGeom>
                <a:avLst/>
                <a:gdLst/>
                <a:ahLst/>
                <a:cxnLst/>
                <a:rect l="l" t="t" r="r" b="b"/>
                <a:pathLst>
                  <a:path w="140011" h="129121" extrusionOk="0">
                    <a:moveTo>
                      <a:pt x="79417" y="35081"/>
                    </a:moveTo>
                    <a:cubicBezTo>
                      <a:pt x="64483" y="44570"/>
                      <a:pt x="48771" y="52815"/>
                      <a:pt x="33214" y="61216"/>
                    </a:cubicBezTo>
                    <a:cubicBezTo>
                      <a:pt x="22635" y="66972"/>
                      <a:pt x="12368" y="73661"/>
                      <a:pt x="1167" y="78328"/>
                    </a:cubicBezTo>
                    <a:cubicBezTo>
                      <a:pt x="1167" y="95130"/>
                      <a:pt x="1167" y="111775"/>
                      <a:pt x="1167" y="128577"/>
                    </a:cubicBezTo>
                    <a:cubicBezTo>
                      <a:pt x="2256" y="128266"/>
                      <a:pt x="3345" y="127955"/>
                      <a:pt x="4278" y="127488"/>
                    </a:cubicBezTo>
                    <a:cubicBezTo>
                      <a:pt x="4589" y="127332"/>
                      <a:pt x="4900" y="127177"/>
                      <a:pt x="5212" y="127021"/>
                    </a:cubicBezTo>
                    <a:cubicBezTo>
                      <a:pt x="22480" y="117065"/>
                      <a:pt x="39592" y="106797"/>
                      <a:pt x="57016" y="96997"/>
                    </a:cubicBezTo>
                    <a:cubicBezTo>
                      <a:pt x="68994" y="90307"/>
                      <a:pt x="80662" y="82995"/>
                      <a:pt x="93107" y="77239"/>
                    </a:cubicBezTo>
                    <a:cubicBezTo>
                      <a:pt x="94041" y="76617"/>
                      <a:pt x="94819" y="75839"/>
                      <a:pt x="95752" y="75373"/>
                    </a:cubicBezTo>
                    <a:cubicBezTo>
                      <a:pt x="109287" y="67750"/>
                      <a:pt x="122821" y="60127"/>
                      <a:pt x="136355" y="52504"/>
                    </a:cubicBezTo>
                    <a:cubicBezTo>
                      <a:pt x="138222" y="51571"/>
                      <a:pt x="140089" y="50948"/>
                      <a:pt x="140089" y="47993"/>
                    </a:cubicBezTo>
                    <a:cubicBezTo>
                      <a:pt x="139933" y="32436"/>
                      <a:pt x="139933" y="16879"/>
                      <a:pt x="139778" y="1167"/>
                    </a:cubicBezTo>
                    <a:cubicBezTo>
                      <a:pt x="137289" y="1167"/>
                      <a:pt x="135422" y="2567"/>
                      <a:pt x="133555" y="3656"/>
                    </a:cubicBezTo>
                    <a:cubicBezTo>
                      <a:pt x="115976" y="14546"/>
                      <a:pt x="97152" y="23880"/>
                      <a:pt x="79417" y="35081"/>
                    </a:cubicBezTo>
                    <a:close/>
                  </a:path>
                </a:pathLst>
              </a:custGeom>
              <a:solidFill>
                <a:srgbClr val="0070C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7" name="Google Shape;4807;p174"/>
              <p:cNvSpPr/>
              <p:nvPr/>
            </p:nvSpPr>
            <p:spPr>
              <a:xfrm>
                <a:off x="2924028" y="5896164"/>
                <a:ext cx="278622" cy="256951"/>
              </a:xfrm>
              <a:custGeom>
                <a:avLst/>
                <a:gdLst/>
                <a:ahLst/>
                <a:cxnLst/>
                <a:rect l="l" t="t" r="r" b="b"/>
                <a:pathLst>
                  <a:path w="140011" h="129121" extrusionOk="0">
                    <a:moveTo>
                      <a:pt x="113487" y="64638"/>
                    </a:moveTo>
                    <a:cubicBezTo>
                      <a:pt x="95441" y="54527"/>
                      <a:pt x="77551" y="44415"/>
                      <a:pt x="59505" y="34303"/>
                    </a:cubicBezTo>
                    <a:cubicBezTo>
                      <a:pt x="49860" y="28858"/>
                      <a:pt x="40059" y="23569"/>
                      <a:pt x="30258" y="18124"/>
                    </a:cubicBezTo>
                    <a:cubicBezTo>
                      <a:pt x="20613" y="12679"/>
                      <a:pt x="10968" y="7078"/>
                      <a:pt x="1478" y="1167"/>
                    </a:cubicBezTo>
                    <a:cubicBezTo>
                      <a:pt x="1478" y="16724"/>
                      <a:pt x="1478" y="32436"/>
                      <a:pt x="1167" y="47993"/>
                    </a:cubicBezTo>
                    <a:cubicBezTo>
                      <a:pt x="1167" y="50482"/>
                      <a:pt x="2256" y="51415"/>
                      <a:pt x="4123" y="52504"/>
                    </a:cubicBezTo>
                    <a:cubicBezTo>
                      <a:pt x="21391" y="62616"/>
                      <a:pt x="38970" y="71795"/>
                      <a:pt x="56082" y="82218"/>
                    </a:cubicBezTo>
                    <a:cubicBezTo>
                      <a:pt x="76306" y="94507"/>
                      <a:pt x="97308" y="105553"/>
                      <a:pt x="117843" y="117065"/>
                    </a:cubicBezTo>
                    <a:cubicBezTo>
                      <a:pt x="124999" y="121110"/>
                      <a:pt x="132311" y="124843"/>
                      <a:pt x="139467" y="128888"/>
                    </a:cubicBezTo>
                    <a:cubicBezTo>
                      <a:pt x="139467" y="112242"/>
                      <a:pt x="139467" y="95752"/>
                      <a:pt x="139467" y="79106"/>
                    </a:cubicBezTo>
                    <a:cubicBezTo>
                      <a:pt x="130910" y="74439"/>
                      <a:pt x="122199" y="69617"/>
                      <a:pt x="113487" y="64638"/>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sp>
            <p:nvSpPr>
              <p:cNvPr id="4808" name="Google Shape;4808;p174"/>
              <p:cNvSpPr/>
              <p:nvPr/>
            </p:nvSpPr>
            <p:spPr>
              <a:xfrm>
                <a:off x="2924028" y="5692240"/>
                <a:ext cx="278622" cy="256951"/>
              </a:xfrm>
              <a:custGeom>
                <a:avLst/>
                <a:gdLst/>
                <a:ahLst/>
                <a:cxnLst/>
                <a:rect l="l" t="t" r="r" b="b"/>
                <a:pathLst>
                  <a:path w="140011" h="129121" extrusionOk="0">
                    <a:moveTo>
                      <a:pt x="98708" y="105086"/>
                    </a:moveTo>
                    <a:cubicBezTo>
                      <a:pt x="112087" y="113331"/>
                      <a:pt x="125777" y="120954"/>
                      <a:pt x="139622" y="128421"/>
                    </a:cubicBezTo>
                    <a:cubicBezTo>
                      <a:pt x="139622" y="111620"/>
                      <a:pt x="139622" y="94974"/>
                      <a:pt x="139622" y="78173"/>
                    </a:cubicBezTo>
                    <a:cubicBezTo>
                      <a:pt x="128888" y="73350"/>
                      <a:pt x="118776" y="66972"/>
                      <a:pt x="108509" y="61216"/>
                    </a:cubicBezTo>
                    <a:cubicBezTo>
                      <a:pt x="89996" y="50793"/>
                      <a:pt x="71017" y="40992"/>
                      <a:pt x="53126" y="29480"/>
                    </a:cubicBezTo>
                    <a:cubicBezTo>
                      <a:pt x="46904" y="25435"/>
                      <a:pt x="40525" y="21857"/>
                      <a:pt x="33836" y="18590"/>
                    </a:cubicBezTo>
                    <a:cubicBezTo>
                      <a:pt x="29791" y="16412"/>
                      <a:pt x="25747" y="14234"/>
                      <a:pt x="21702" y="11901"/>
                    </a:cubicBezTo>
                    <a:cubicBezTo>
                      <a:pt x="15012" y="8012"/>
                      <a:pt x="8478" y="4123"/>
                      <a:pt x="1322" y="1167"/>
                    </a:cubicBezTo>
                    <a:cubicBezTo>
                      <a:pt x="1322" y="16257"/>
                      <a:pt x="1322" y="31502"/>
                      <a:pt x="1167" y="46593"/>
                    </a:cubicBezTo>
                    <a:cubicBezTo>
                      <a:pt x="1167" y="49704"/>
                      <a:pt x="2256" y="51260"/>
                      <a:pt x="4900" y="52660"/>
                    </a:cubicBezTo>
                    <a:cubicBezTo>
                      <a:pt x="15479" y="58416"/>
                      <a:pt x="25902" y="64327"/>
                      <a:pt x="36325" y="70239"/>
                    </a:cubicBezTo>
                    <a:cubicBezTo>
                      <a:pt x="40214" y="72417"/>
                      <a:pt x="44570" y="74128"/>
                      <a:pt x="47993" y="77395"/>
                    </a:cubicBezTo>
                    <a:cubicBezTo>
                      <a:pt x="48926" y="77706"/>
                      <a:pt x="49860" y="77862"/>
                      <a:pt x="50793" y="78328"/>
                    </a:cubicBezTo>
                    <a:cubicBezTo>
                      <a:pt x="66816" y="87040"/>
                      <a:pt x="83151" y="95441"/>
                      <a:pt x="98708" y="105086"/>
                    </a:cubicBezTo>
                    <a:close/>
                  </a:path>
                </a:pathLst>
              </a:custGeom>
              <a:solidFill>
                <a:srgbClr val="005A9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100">
                  <a:solidFill>
                    <a:srgbClr val="505050"/>
                  </a:solidFill>
                  <a:latin typeface="Quattrocento Sans"/>
                  <a:ea typeface="Quattrocento Sans"/>
                  <a:cs typeface="Quattrocento Sans"/>
                  <a:sym typeface="Quattrocento Sans"/>
                </a:endParaRPr>
              </a:p>
            </p:txBody>
          </p:sp>
        </p:grpSp>
        <p:sp>
          <p:nvSpPr>
            <p:cNvPr id="4809" name="Google Shape;4809;p174"/>
            <p:cNvSpPr txBox="1"/>
            <p:nvPr/>
          </p:nvSpPr>
          <p:spPr>
            <a:xfrm>
              <a:off x="3271199" y="6135317"/>
              <a:ext cx="2172900" cy="487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Machine Learning service</a:t>
              </a:r>
              <a:endParaRPr>
                <a:latin typeface="Calibri"/>
                <a:ea typeface="Calibri"/>
                <a:cs typeface="Calibri"/>
                <a:sym typeface="Calibri"/>
              </a:endParaRPr>
            </a:p>
          </p:txBody>
        </p:sp>
        <p:sp>
          <p:nvSpPr>
            <p:cNvPr id="4810" name="Google Shape;4810;p174"/>
            <p:cNvSpPr txBox="1"/>
            <p:nvPr/>
          </p:nvSpPr>
          <p:spPr>
            <a:xfrm>
              <a:off x="1549636" y="6135317"/>
              <a:ext cx="16635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Azure Databricks</a:t>
              </a:r>
              <a:endParaRPr>
                <a:latin typeface="Calibri"/>
                <a:ea typeface="Calibri"/>
                <a:cs typeface="Calibri"/>
                <a:sym typeface="Calibri"/>
              </a:endParaRPr>
            </a:p>
          </p:txBody>
        </p:sp>
        <p:sp>
          <p:nvSpPr>
            <p:cNvPr id="4811" name="Google Shape;4811;p174"/>
            <p:cNvSpPr txBox="1"/>
            <p:nvPr/>
          </p:nvSpPr>
          <p:spPr>
            <a:xfrm>
              <a:off x="3083647" y="5618890"/>
              <a:ext cx="562500" cy="3879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r>
                <a:rPr lang="en-US" sz="2800">
                  <a:solidFill>
                    <a:srgbClr val="0078D7"/>
                  </a:solidFill>
                  <a:latin typeface="Quattrocento Sans"/>
                  <a:ea typeface="Quattrocento Sans"/>
                  <a:cs typeface="Quattrocento Sans"/>
                  <a:sym typeface="Quattrocento Sans"/>
                </a:rPr>
                <a:t>+</a:t>
              </a:r>
              <a:endParaRPr/>
            </a:p>
          </p:txBody>
        </p:sp>
        <p:pic>
          <p:nvPicPr>
            <p:cNvPr id="4812" name="Google Shape;4812;p174"/>
            <p:cNvPicPr preferRelativeResize="0"/>
            <p:nvPr/>
          </p:nvPicPr>
          <p:blipFill rotWithShape="1">
            <a:blip r:embed="rId4">
              <a:alphaModFix/>
            </a:blip>
            <a:srcRect/>
            <a:stretch/>
          </p:blipFill>
          <p:spPr>
            <a:xfrm>
              <a:off x="4065747" y="5520874"/>
              <a:ext cx="583830" cy="583830"/>
            </a:xfrm>
            <a:prstGeom prst="rect">
              <a:avLst/>
            </a:prstGeom>
            <a:noFill/>
            <a:ln>
              <a:noFill/>
            </a:ln>
          </p:spPr>
        </p:pic>
      </p:grpSp>
      <p:grpSp>
        <p:nvGrpSpPr>
          <p:cNvPr id="4813" name="Google Shape;4813;p174"/>
          <p:cNvGrpSpPr/>
          <p:nvPr/>
        </p:nvGrpSpPr>
        <p:grpSpPr>
          <a:xfrm>
            <a:off x="7380574" y="5533319"/>
            <a:ext cx="2331667" cy="891939"/>
            <a:chOff x="7380446" y="5533389"/>
            <a:chExt cx="2331900" cy="892028"/>
          </a:xfrm>
        </p:grpSpPr>
        <p:sp>
          <p:nvSpPr>
            <p:cNvPr id="4814" name="Google Shape;4814;p174"/>
            <p:cNvSpPr txBox="1"/>
            <p:nvPr/>
          </p:nvSpPr>
          <p:spPr>
            <a:xfrm>
              <a:off x="7380446" y="6135317"/>
              <a:ext cx="2331900" cy="290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None/>
              </a:pPr>
              <a:r>
                <a:rPr lang="en-US" sz="1400">
                  <a:solidFill>
                    <a:srgbClr val="0078D4"/>
                  </a:solidFill>
                  <a:latin typeface="Calibri"/>
                  <a:ea typeface="Calibri"/>
                  <a:cs typeface="Calibri"/>
                  <a:sym typeface="Calibri"/>
                </a:rPr>
                <a:t>Machine Learning VMs</a:t>
              </a:r>
              <a:endParaRPr>
                <a:latin typeface="Calibri"/>
                <a:ea typeface="Calibri"/>
                <a:cs typeface="Calibri"/>
                <a:sym typeface="Calibri"/>
              </a:endParaRPr>
            </a:p>
          </p:txBody>
        </p:sp>
        <p:grpSp>
          <p:nvGrpSpPr>
            <p:cNvPr id="4815" name="Google Shape;4815;p174"/>
            <p:cNvGrpSpPr/>
            <p:nvPr/>
          </p:nvGrpSpPr>
          <p:grpSpPr>
            <a:xfrm>
              <a:off x="8244804" y="5533389"/>
              <a:ext cx="600075" cy="555629"/>
              <a:chOff x="5298" y="3500"/>
              <a:chExt cx="378" cy="350"/>
            </a:xfrm>
          </p:grpSpPr>
          <p:sp>
            <p:nvSpPr>
              <p:cNvPr id="4816" name="Google Shape;4816;p174"/>
              <p:cNvSpPr/>
              <p:nvPr/>
            </p:nvSpPr>
            <p:spPr>
              <a:xfrm>
                <a:off x="5298" y="3500"/>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7" name="Google Shape;4817;p174"/>
              <p:cNvSpPr/>
              <p:nvPr/>
            </p:nvSpPr>
            <p:spPr>
              <a:xfrm>
                <a:off x="5364" y="3776"/>
                <a:ext cx="246" cy="74"/>
              </a:xfrm>
              <a:custGeom>
                <a:avLst/>
                <a:gdLst/>
                <a:ahLst/>
                <a:cxnLst/>
                <a:rect l="l" t="t" r="r" b="b"/>
                <a:pathLst>
                  <a:path w="130" h="39" extrusionOk="0">
                    <a:moveTo>
                      <a:pt x="95" y="0"/>
                    </a:moveTo>
                    <a:cubicBezTo>
                      <a:pt x="90" y="0"/>
                      <a:pt x="90" y="0"/>
                      <a:pt x="90" y="0"/>
                    </a:cubicBezTo>
                    <a:cubicBezTo>
                      <a:pt x="43" y="0"/>
                      <a:pt x="43" y="0"/>
                      <a:pt x="43" y="0"/>
                    </a:cubicBezTo>
                    <a:cubicBezTo>
                      <a:pt x="40" y="0"/>
                      <a:pt x="40" y="0"/>
                      <a:pt x="40" y="0"/>
                    </a:cubicBezTo>
                    <a:cubicBezTo>
                      <a:pt x="47" y="23"/>
                      <a:pt x="38" y="27"/>
                      <a:pt x="0" y="27"/>
                    </a:cubicBezTo>
                    <a:cubicBezTo>
                      <a:pt x="0" y="39"/>
                      <a:pt x="0" y="39"/>
                      <a:pt x="0" y="39"/>
                    </a:cubicBezTo>
                    <a:cubicBezTo>
                      <a:pt x="49" y="39"/>
                      <a:pt x="49" y="39"/>
                      <a:pt x="49" y="39"/>
                    </a:cubicBezTo>
                    <a:cubicBezTo>
                      <a:pt x="84" y="39"/>
                      <a:pt x="84" y="39"/>
                      <a:pt x="84" y="39"/>
                    </a:cubicBezTo>
                    <a:cubicBezTo>
                      <a:pt x="130" y="39"/>
                      <a:pt x="130" y="39"/>
                      <a:pt x="130" y="39"/>
                    </a:cubicBezTo>
                    <a:cubicBezTo>
                      <a:pt x="130" y="27"/>
                      <a:pt x="130" y="27"/>
                      <a:pt x="130" y="27"/>
                    </a:cubicBezTo>
                    <a:cubicBezTo>
                      <a:pt x="92" y="27"/>
                      <a:pt x="88" y="23"/>
                      <a:pt x="95" y="0"/>
                    </a:cubicBezTo>
                  </a:path>
                </a:pathLst>
              </a:custGeom>
              <a:solidFill>
                <a:srgbClr val="005A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8" name="Google Shape;4818;p174"/>
              <p:cNvSpPr/>
              <p:nvPr/>
            </p:nvSpPr>
            <p:spPr>
              <a:xfrm>
                <a:off x="5298" y="3500"/>
                <a:ext cx="378" cy="276"/>
              </a:xfrm>
              <a:custGeom>
                <a:avLst/>
                <a:gdLst/>
                <a:ahLst/>
                <a:cxnLst/>
                <a:rect l="l" t="t" r="r" b="b"/>
                <a:pathLst>
                  <a:path w="200" h="146" extrusionOk="0">
                    <a:moveTo>
                      <a:pt x="188" y="0"/>
                    </a:moveTo>
                    <a:cubicBezTo>
                      <a:pt x="11" y="0"/>
                      <a:pt x="11" y="0"/>
                      <a:pt x="11" y="0"/>
                    </a:cubicBezTo>
                    <a:cubicBezTo>
                      <a:pt x="5" y="0"/>
                      <a:pt x="0" y="5"/>
                      <a:pt x="0" y="11"/>
                    </a:cubicBezTo>
                    <a:cubicBezTo>
                      <a:pt x="0" y="135"/>
                      <a:pt x="0" y="135"/>
                      <a:pt x="0" y="135"/>
                    </a:cubicBezTo>
                    <a:cubicBezTo>
                      <a:pt x="0" y="141"/>
                      <a:pt x="5" y="146"/>
                      <a:pt x="11" y="146"/>
                    </a:cubicBezTo>
                    <a:cubicBezTo>
                      <a:pt x="188" y="146"/>
                      <a:pt x="188" y="146"/>
                      <a:pt x="188" y="146"/>
                    </a:cubicBezTo>
                    <a:cubicBezTo>
                      <a:pt x="194" y="146"/>
                      <a:pt x="200" y="141"/>
                      <a:pt x="200" y="135"/>
                    </a:cubicBezTo>
                    <a:cubicBezTo>
                      <a:pt x="200" y="11"/>
                      <a:pt x="200" y="11"/>
                      <a:pt x="200" y="11"/>
                    </a:cubicBezTo>
                    <a:cubicBezTo>
                      <a:pt x="200" y="5"/>
                      <a:pt x="194" y="0"/>
                      <a:pt x="188"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19" name="Google Shape;4819;p174"/>
              <p:cNvSpPr/>
              <p:nvPr/>
            </p:nvSpPr>
            <p:spPr>
              <a:xfrm>
                <a:off x="5298" y="3504"/>
                <a:ext cx="28" cy="272"/>
              </a:xfrm>
              <a:custGeom>
                <a:avLst/>
                <a:gdLst/>
                <a:ahLst/>
                <a:cxnLst/>
                <a:rect l="l" t="t" r="r" b="b"/>
                <a:pathLst>
                  <a:path w="15" h="144" extrusionOk="0">
                    <a:moveTo>
                      <a:pt x="5" y="0"/>
                    </a:moveTo>
                    <a:cubicBezTo>
                      <a:pt x="2" y="2"/>
                      <a:pt x="0" y="6"/>
                      <a:pt x="0" y="9"/>
                    </a:cubicBezTo>
                    <a:cubicBezTo>
                      <a:pt x="0" y="133"/>
                      <a:pt x="0" y="133"/>
                      <a:pt x="0" y="133"/>
                    </a:cubicBezTo>
                    <a:cubicBezTo>
                      <a:pt x="0" y="139"/>
                      <a:pt x="5" y="144"/>
                      <a:pt x="11" y="144"/>
                    </a:cubicBezTo>
                    <a:cubicBezTo>
                      <a:pt x="15" y="144"/>
                      <a:pt x="15" y="144"/>
                      <a:pt x="15" y="144"/>
                    </a:cubicBezTo>
                    <a:cubicBezTo>
                      <a:pt x="11" y="144"/>
                      <a:pt x="11" y="144"/>
                      <a:pt x="11" y="144"/>
                    </a:cubicBezTo>
                    <a:cubicBezTo>
                      <a:pt x="5" y="144"/>
                      <a:pt x="0" y="139"/>
                      <a:pt x="0" y="133"/>
                    </a:cubicBezTo>
                    <a:cubicBezTo>
                      <a:pt x="0" y="9"/>
                      <a:pt x="0" y="9"/>
                      <a:pt x="0" y="9"/>
                    </a:cubicBezTo>
                    <a:cubicBezTo>
                      <a:pt x="0" y="6"/>
                      <a:pt x="2" y="2"/>
                      <a:pt x="5"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0" name="Google Shape;4820;p174"/>
              <p:cNvSpPr/>
              <p:nvPr/>
            </p:nvSpPr>
            <p:spPr>
              <a:xfrm>
                <a:off x="5326" y="3528"/>
                <a:ext cx="300" cy="3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1" name="Google Shape;4821;p174"/>
              <p:cNvSpPr/>
              <p:nvPr/>
            </p:nvSpPr>
            <p:spPr>
              <a:xfrm>
                <a:off x="5326" y="3528"/>
                <a:ext cx="300" cy="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2" name="Google Shape;4822;p174"/>
              <p:cNvSpPr/>
              <p:nvPr/>
            </p:nvSpPr>
            <p:spPr>
              <a:xfrm>
                <a:off x="5326" y="3528"/>
                <a:ext cx="293" cy="220"/>
              </a:xfrm>
              <a:custGeom>
                <a:avLst/>
                <a:gdLst/>
                <a:ahLst/>
                <a:cxnLst/>
                <a:rect l="l" t="t" r="r" b="b"/>
                <a:pathLst>
                  <a:path w="293" h="220" extrusionOk="0">
                    <a:moveTo>
                      <a:pt x="0" y="220"/>
                    </a:moveTo>
                    <a:lnTo>
                      <a:pt x="0" y="220"/>
                    </a:lnTo>
                    <a:lnTo>
                      <a:pt x="0" y="0"/>
                    </a:lnTo>
                    <a:lnTo>
                      <a:pt x="293" y="0"/>
                    </a:lnTo>
                    <a:lnTo>
                      <a:pt x="293" y="0"/>
                    </a:lnTo>
                    <a:lnTo>
                      <a:pt x="0" y="0"/>
                    </a:lnTo>
                    <a:lnTo>
                      <a:pt x="0" y="220"/>
                    </a:lnTo>
                    <a:close/>
                  </a:path>
                </a:pathLst>
              </a:custGeom>
              <a:solidFill>
                <a:srgbClr val="59B4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3" name="Google Shape;4823;p174"/>
              <p:cNvSpPr/>
              <p:nvPr/>
            </p:nvSpPr>
            <p:spPr>
              <a:xfrm>
                <a:off x="5364" y="3828"/>
                <a:ext cx="300" cy="0"/>
              </a:xfrm>
              <a:prstGeom prst="rect">
                <a:avLst/>
              </a:pr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4" name="Google Shape;4824;p174"/>
              <p:cNvSpPr/>
              <p:nvPr/>
            </p:nvSpPr>
            <p:spPr>
              <a:xfrm>
                <a:off x="5423" y="3551"/>
                <a:ext cx="136" cy="82"/>
              </a:xfrm>
              <a:custGeom>
                <a:avLst/>
                <a:gdLst/>
                <a:ahLst/>
                <a:cxnLst/>
                <a:rect l="l" t="t" r="r" b="b"/>
                <a:pathLst>
                  <a:path w="72" h="43" extrusionOk="0">
                    <a:moveTo>
                      <a:pt x="36" y="43"/>
                    </a:moveTo>
                    <a:cubicBezTo>
                      <a:pt x="36" y="42"/>
                      <a:pt x="36" y="42"/>
                      <a:pt x="36" y="42"/>
                    </a:cubicBezTo>
                    <a:cubicBezTo>
                      <a:pt x="0" y="22"/>
                      <a:pt x="0" y="22"/>
                      <a:pt x="0" y="22"/>
                    </a:cubicBezTo>
                    <a:cubicBezTo>
                      <a:pt x="0" y="22"/>
                      <a:pt x="0" y="22"/>
                      <a:pt x="0" y="21"/>
                    </a:cubicBezTo>
                    <a:cubicBezTo>
                      <a:pt x="0" y="21"/>
                      <a:pt x="0" y="20"/>
                      <a:pt x="0" y="20"/>
                    </a:cubicBezTo>
                    <a:cubicBezTo>
                      <a:pt x="35" y="0"/>
                      <a:pt x="35" y="0"/>
                      <a:pt x="35" y="0"/>
                    </a:cubicBezTo>
                    <a:cubicBezTo>
                      <a:pt x="36" y="0"/>
                      <a:pt x="36" y="0"/>
                      <a:pt x="36" y="0"/>
                    </a:cubicBezTo>
                    <a:cubicBezTo>
                      <a:pt x="72" y="20"/>
                      <a:pt x="72" y="20"/>
                      <a:pt x="72" y="20"/>
                    </a:cubicBezTo>
                    <a:cubicBezTo>
                      <a:pt x="72" y="21"/>
                      <a:pt x="72" y="21"/>
                      <a:pt x="72" y="21"/>
                    </a:cubicBezTo>
                    <a:cubicBezTo>
                      <a:pt x="72" y="22"/>
                      <a:pt x="72" y="22"/>
                      <a:pt x="72" y="22"/>
                    </a:cubicBezTo>
                    <a:cubicBezTo>
                      <a:pt x="37" y="42"/>
                      <a:pt x="37" y="42"/>
                      <a:pt x="37" y="42"/>
                    </a:cubicBezTo>
                    <a:cubicBezTo>
                      <a:pt x="36" y="43"/>
                      <a:pt x="36" y="43"/>
                      <a:pt x="36" y="43"/>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5" name="Google Shape;4825;p174"/>
              <p:cNvSpPr/>
              <p:nvPr/>
            </p:nvSpPr>
            <p:spPr>
              <a:xfrm>
                <a:off x="5413" y="3606"/>
                <a:ext cx="70" cy="119"/>
              </a:xfrm>
              <a:custGeom>
                <a:avLst/>
                <a:gdLst/>
                <a:ahLst/>
                <a:cxnLst/>
                <a:rect l="l" t="t" r="r" b="b"/>
                <a:pathLst>
                  <a:path w="37" h="63" extrusionOk="0">
                    <a:moveTo>
                      <a:pt x="2" y="0"/>
                    </a:moveTo>
                    <a:cubicBezTo>
                      <a:pt x="0" y="0"/>
                      <a:pt x="0" y="0"/>
                      <a:pt x="0" y="0"/>
                    </a:cubicBezTo>
                    <a:cubicBezTo>
                      <a:pt x="0" y="0"/>
                      <a:pt x="0" y="1"/>
                      <a:pt x="0" y="1"/>
                    </a:cubicBezTo>
                    <a:cubicBezTo>
                      <a:pt x="0" y="42"/>
                      <a:pt x="0" y="42"/>
                      <a:pt x="0" y="42"/>
                    </a:cubicBezTo>
                    <a:cubicBezTo>
                      <a:pt x="0" y="42"/>
                      <a:pt x="0" y="42"/>
                      <a:pt x="0" y="43"/>
                    </a:cubicBezTo>
                    <a:cubicBezTo>
                      <a:pt x="36" y="63"/>
                      <a:pt x="36" y="63"/>
                      <a:pt x="36" y="63"/>
                    </a:cubicBezTo>
                    <a:cubicBezTo>
                      <a:pt x="36" y="63"/>
                      <a:pt x="36" y="63"/>
                      <a:pt x="36" y="63"/>
                    </a:cubicBezTo>
                    <a:cubicBezTo>
                      <a:pt x="37" y="63"/>
                      <a:pt x="37" y="63"/>
                      <a:pt x="37" y="63"/>
                    </a:cubicBezTo>
                    <a:cubicBezTo>
                      <a:pt x="37" y="63"/>
                      <a:pt x="37" y="62"/>
                      <a:pt x="37" y="62"/>
                    </a:cubicBezTo>
                    <a:cubicBezTo>
                      <a:pt x="37" y="21"/>
                      <a:pt x="37" y="21"/>
                      <a:pt x="37" y="21"/>
                    </a:cubicBezTo>
                    <a:cubicBezTo>
                      <a:pt x="37" y="21"/>
                      <a:pt x="37" y="21"/>
                      <a:pt x="37" y="20"/>
                    </a:cubicBezTo>
                    <a:cubicBezTo>
                      <a:pt x="2" y="0"/>
                      <a:pt x="2" y="0"/>
                      <a:pt x="2"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sp>
            <p:nvSpPr>
              <p:cNvPr id="4826" name="Google Shape;4826;p174"/>
              <p:cNvSpPr/>
              <p:nvPr/>
            </p:nvSpPr>
            <p:spPr>
              <a:xfrm>
                <a:off x="5498" y="3606"/>
                <a:ext cx="70" cy="119"/>
              </a:xfrm>
              <a:custGeom>
                <a:avLst/>
                <a:gdLst/>
                <a:ahLst/>
                <a:cxnLst/>
                <a:rect l="l" t="t" r="r" b="b"/>
                <a:pathLst>
                  <a:path w="37" h="63" extrusionOk="0">
                    <a:moveTo>
                      <a:pt x="37" y="0"/>
                    </a:moveTo>
                    <a:cubicBezTo>
                      <a:pt x="36" y="0"/>
                      <a:pt x="36" y="0"/>
                      <a:pt x="36" y="0"/>
                    </a:cubicBezTo>
                    <a:cubicBezTo>
                      <a:pt x="1" y="21"/>
                      <a:pt x="1" y="21"/>
                      <a:pt x="1" y="21"/>
                    </a:cubicBezTo>
                    <a:cubicBezTo>
                      <a:pt x="0" y="21"/>
                      <a:pt x="0" y="21"/>
                      <a:pt x="0" y="22"/>
                    </a:cubicBezTo>
                    <a:cubicBezTo>
                      <a:pt x="0" y="62"/>
                      <a:pt x="0" y="62"/>
                      <a:pt x="0" y="62"/>
                    </a:cubicBezTo>
                    <a:cubicBezTo>
                      <a:pt x="0" y="62"/>
                      <a:pt x="0" y="63"/>
                      <a:pt x="1" y="63"/>
                    </a:cubicBezTo>
                    <a:cubicBezTo>
                      <a:pt x="1" y="63"/>
                      <a:pt x="1" y="63"/>
                      <a:pt x="1" y="63"/>
                    </a:cubicBezTo>
                    <a:cubicBezTo>
                      <a:pt x="2" y="63"/>
                      <a:pt x="2" y="63"/>
                      <a:pt x="2" y="63"/>
                    </a:cubicBezTo>
                    <a:cubicBezTo>
                      <a:pt x="37" y="43"/>
                      <a:pt x="37" y="43"/>
                      <a:pt x="37" y="43"/>
                    </a:cubicBezTo>
                    <a:cubicBezTo>
                      <a:pt x="37" y="42"/>
                      <a:pt x="37" y="42"/>
                      <a:pt x="37" y="42"/>
                    </a:cubicBezTo>
                    <a:cubicBezTo>
                      <a:pt x="37" y="1"/>
                      <a:pt x="37" y="1"/>
                      <a:pt x="37" y="1"/>
                    </a:cubicBezTo>
                    <a:cubicBezTo>
                      <a:pt x="37" y="1"/>
                      <a:pt x="37" y="1"/>
                      <a:pt x="37" y="0"/>
                    </a:cubicBezTo>
                  </a:path>
                </a:pathLst>
              </a:custGeom>
              <a:solidFill>
                <a:srgbClr val="007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1A1A1A"/>
                  </a:solidFill>
                  <a:latin typeface="Quattrocento Sans"/>
                  <a:ea typeface="Quattrocento Sans"/>
                  <a:cs typeface="Quattrocento Sans"/>
                  <a:sym typeface="Quattrocento Sans"/>
                </a:endParaRPr>
              </a:p>
            </p:txBody>
          </p:sp>
        </p:grpSp>
      </p:grpSp>
      <p:pic>
        <p:nvPicPr>
          <p:cNvPr id="4827" name="Google Shape;4827;p174"/>
          <p:cNvPicPr preferRelativeResize="0"/>
          <p:nvPr/>
        </p:nvPicPr>
        <p:blipFill rotWithShape="1">
          <a:blip r:embed="rId5">
            <a:alphaModFix/>
          </a:blip>
          <a:srcRect l="10730" t="12564" b="13873"/>
          <a:stretch/>
        </p:blipFill>
        <p:spPr>
          <a:xfrm>
            <a:off x="1445523" y="1692361"/>
            <a:ext cx="4157875" cy="2494725"/>
          </a:xfrm>
          <a:prstGeom prst="rect">
            <a:avLst/>
          </a:prstGeom>
          <a:noFill/>
          <a:ln>
            <a:noFill/>
          </a:ln>
        </p:spPr>
      </p:pic>
    </p:spTree>
    <p:extLst>
      <p:ext uri="{BB962C8B-B14F-4D97-AF65-F5344CB8AC3E}">
        <p14:creationId xmlns:p14="http://schemas.microsoft.com/office/powerpoint/2010/main" val="183739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800"/>
                                        </p:tgtEl>
                                        <p:attrNameLst>
                                          <p:attrName>style.visibility</p:attrName>
                                        </p:attrNameLst>
                                      </p:cBhvr>
                                      <p:to>
                                        <p:strVal val="visible"/>
                                      </p:to>
                                    </p:set>
                                    <p:animEffect transition="in" filter="fade">
                                      <p:cBhvr>
                                        <p:cTn id="7" dur="350"/>
                                        <p:tgtEl>
                                          <p:spTgt spid="4800"/>
                                        </p:tgtEl>
                                      </p:cBhvr>
                                    </p:animEffect>
                                  </p:childTnLst>
                                </p:cTn>
                              </p:par>
                              <p:par>
                                <p:cTn id="8" presetID="10" presetClass="entr" presetSubtype="0" fill="hold" nodeType="withEffect">
                                  <p:stCondLst>
                                    <p:cond delay="100"/>
                                  </p:stCondLst>
                                  <p:childTnLst>
                                    <p:set>
                                      <p:cBhvr>
                                        <p:cTn id="9" dur="1" fill="hold">
                                          <p:stCondLst>
                                            <p:cond delay="0"/>
                                          </p:stCondLst>
                                        </p:cTn>
                                        <p:tgtEl>
                                          <p:spTgt spid="4798"/>
                                        </p:tgtEl>
                                        <p:attrNameLst>
                                          <p:attrName>style.visibility</p:attrName>
                                        </p:attrNameLst>
                                      </p:cBhvr>
                                      <p:to>
                                        <p:strVal val="visible"/>
                                      </p:to>
                                    </p:set>
                                    <p:animEffect transition="in" filter="fade">
                                      <p:cBhvr>
                                        <p:cTn id="10" dur="350"/>
                                        <p:tgtEl>
                                          <p:spTgt spid="4798"/>
                                        </p:tgtEl>
                                      </p:cBhvr>
                                    </p:animEffect>
                                  </p:childTnLst>
                                </p:cTn>
                              </p:par>
                            </p:childTnLst>
                          </p:cTn>
                        </p:par>
                        <p:par>
                          <p:cTn id="11" fill="hold">
                            <p:stCondLst>
                              <p:cond delay="350"/>
                            </p:stCondLst>
                            <p:childTnLst>
                              <p:par>
                                <p:cTn id="12" presetID="10" presetClass="entr" presetSubtype="0" fill="hold" nodeType="afterEffect">
                                  <p:stCondLst>
                                    <p:cond delay="100"/>
                                  </p:stCondLst>
                                  <p:childTnLst>
                                    <p:set>
                                      <p:cBhvr>
                                        <p:cTn id="13" dur="1" fill="hold">
                                          <p:stCondLst>
                                            <p:cond delay="0"/>
                                          </p:stCondLst>
                                        </p:cTn>
                                        <p:tgtEl>
                                          <p:spTgt spid="4799"/>
                                        </p:tgtEl>
                                        <p:attrNameLst>
                                          <p:attrName>style.visibility</p:attrName>
                                        </p:attrNameLst>
                                      </p:cBhvr>
                                      <p:to>
                                        <p:strVal val="visible"/>
                                      </p:to>
                                    </p:set>
                                    <p:animEffect transition="in" filter="fade">
                                      <p:cBhvr>
                                        <p:cTn id="14" dur="350"/>
                                        <p:tgtEl>
                                          <p:spTgt spid="4799"/>
                                        </p:tgtEl>
                                      </p:cBhvr>
                                    </p:animEffect>
                                  </p:childTnLst>
                                </p:cTn>
                              </p:par>
                            </p:childTnLst>
                          </p:cTn>
                        </p:par>
                        <p:par>
                          <p:cTn id="15" fill="hold">
                            <p:stCondLst>
                              <p:cond delay="700"/>
                            </p:stCondLst>
                            <p:childTnLst>
                              <p:par>
                                <p:cTn id="16" presetID="10" presetClass="entr" presetSubtype="0" fill="hold" nodeType="afterEffect">
                                  <p:stCondLst>
                                    <p:cond delay="100"/>
                                  </p:stCondLst>
                                  <p:childTnLst>
                                    <p:set>
                                      <p:cBhvr>
                                        <p:cTn id="17" dur="1" fill="hold">
                                          <p:stCondLst>
                                            <p:cond delay="0"/>
                                          </p:stCondLst>
                                        </p:cTn>
                                        <p:tgtEl>
                                          <p:spTgt spid="4813"/>
                                        </p:tgtEl>
                                        <p:attrNameLst>
                                          <p:attrName>style.visibility</p:attrName>
                                        </p:attrNameLst>
                                      </p:cBhvr>
                                      <p:to>
                                        <p:strVal val="visible"/>
                                      </p:to>
                                    </p:set>
                                    <p:animEffect transition="in" filter="fade">
                                      <p:cBhvr>
                                        <p:cTn id="18" dur="350"/>
                                        <p:tgtEl>
                                          <p:spTgt spid="4813"/>
                                        </p:tgtEl>
                                      </p:cBhvr>
                                    </p:animEffect>
                                  </p:childTnLst>
                                </p:cTn>
                              </p:par>
                            </p:childTnLst>
                          </p:cTn>
                        </p:par>
                        <p:par>
                          <p:cTn id="19" fill="hold">
                            <p:stCondLst>
                              <p:cond delay="1050"/>
                            </p:stCondLst>
                            <p:childTnLst>
                              <p:par>
                                <p:cTn id="20" presetID="10" presetClass="entr" presetSubtype="0" fill="hold" nodeType="afterEffect">
                                  <p:stCondLst>
                                    <p:cond delay="0"/>
                                  </p:stCondLst>
                                  <p:childTnLst>
                                    <p:set>
                                      <p:cBhvr>
                                        <p:cTn id="21" dur="1" fill="hold">
                                          <p:stCondLst>
                                            <p:cond delay="0"/>
                                          </p:stCondLst>
                                        </p:cTn>
                                        <p:tgtEl>
                                          <p:spTgt spid="4827"/>
                                        </p:tgtEl>
                                        <p:attrNameLst>
                                          <p:attrName>style.visibility</p:attrName>
                                        </p:attrNameLst>
                                      </p:cBhvr>
                                      <p:to>
                                        <p:strVal val="visible"/>
                                      </p:to>
                                    </p:set>
                                    <p:animEffect transition="in" filter="fade">
                                      <p:cBhvr>
                                        <p:cTn id="22" dur="350"/>
                                        <p:tgtEl>
                                          <p:spTgt spid="4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3715" y="309117"/>
            <a:ext cx="5409565" cy="563245"/>
          </a:xfrm>
          <a:prstGeom prst="rect">
            <a:avLst/>
          </a:prstGeom>
        </p:spPr>
        <p:txBody>
          <a:bodyPr vert="horz" wrap="square" lIns="0" tIns="15875" rIns="0" bIns="0" rtlCol="0">
            <a:spAutoFit/>
          </a:bodyPr>
          <a:lstStyle/>
          <a:p>
            <a:pPr marL="12700">
              <a:lnSpc>
                <a:spcPct val="100000"/>
              </a:lnSpc>
              <a:spcBef>
                <a:spcPts val="125"/>
              </a:spcBef>
            </a:pPr>
            <a:r>
              <a:rPr sz="3500" b="1" spc="-125" dirty="0">
                <a:solidFill>
                  <a:srgbClr val="0078D6"/>
                </a:solidFill>
                <a:latin typeface="Segoe UI Semibold"/>
                <a:cs typeface="Segoe UI Semibold"/>
              </a:rPr>
              <a:t>Enterprise </a:t>
            </a:r>
            <a:r>
              <a:rPr sz="3500" b="1" spc="-65" dirty="0">
                <a:solidFill>
                  <a:srgbClr val="0078D6"/>
                </a:solidFill>
                <a:latin typeface="Segoe UI Semibold"/>
                <a:cs typeface="Segoe UI Semibold"/>
              </a:rPr>
              <a:t>AI </a:t>
            </a:r>
            <a:r>
              <a:rPr sz="3500" b="1" spc="-120" dirty="0">
                <a:solidFill>
                  <a:srgbClr val="0078D6"/>
                </a:solidFill>
                <a:latin typeface="Segoe UI Semibold"/>
                <a:cs typeface="Segoe UI Semibold"/>
              </a:rPr>
              <a:t>Maturity</a:t>
            </a:r>
            <a:r>
              <a:rPr sz="3500" b="1" spc="-770" dirty="0">
                <a:solidFill>
                  <a:srgbClr val="0078D6"/>
                </a:solidFill>
                <a:latin typeface="Segoe UI Semibold"/>
                <a:cs typeface="Segoe UI Semibold"/>
              </a:rPr>
              <a:t> </a:t>
            </a:r>
            <a:r>
              <a:rPr sz="3500" b="1" spc="-105" dirty="0">
                <a:solidFill>
                  <a:srgbClr val="0078D6"/>
                </a:solidFill>
                <a:latin typeface="Segoe UI Semibold"/>
                <a:cs typeface="Segoe UI Semibold"/>
              </a:rPr>
              <a:t>Model</a:t>
            </a:r>
            <a:endParaRPr sz="3500">
              <a:latin typeface="Segoe UI Semibold"/>
              <a:cs typeface="Segoe UI Semibold"/>
            </a:endParaRPr>
          </a:p>
        </p:txBody>
      </p:sp>
      <p:sp>
        <p:nvSpPr>
          <p:cNvPr id="3" name="object 3"/>
          <p:cNvSpPr/>
          <p:nvPr/>
        </p:nvSpPr>
        <p:spPr>
          <a:xfrm>
            <a:off x="0" y="1490852"/>
            <a:ext cx="9872345" cy="3950970"/>
          </a:xfrm>
          <a:custGeom>
            <a:avLst/>
            <a:gdLst/>
            <a:ahLst/>
            <a:cxnLst/>
            <a:rect l="l" t="t" r="r" b="b"/>
            <a:pathLst>
              <a:path w="9872345" h="3950970">
                <a:moveTo>
                  <a:pt x="0" y="3950400"/>
                </a:moveTo>
                <a:lnTo>
                  <a:pt x="56660" y="3913306"/>
                </a:lnTo>
                <a:lnTo>
                  <a:pt x="99799" y="3885256"/>
                </a:lnTo>
                <a:lnTo>
                  <a:pt x="143108" y="3857248"/>
                </a:lnTo>
                <a:lnTo>
                  <a:pt x="186587" y="3829283"/>
                </a:lnTo>
                <a:lnTo>
                  <a:pt x="230233" y="3801362"/>
                </a:lnTo>
                <a:lnTo>
                  <a:pt x="274044" y="3773485"/>
                </a:lnTo>
                <a:lnTo>
                  <a:pt x="318020" y="3745653"/>
                </a:lnTo>
                <a:lnTo>
                  <a:pt x="362158" y="3717867"/>
                </a:lnTo>
                <a:lnTo>
                  <a:pt x="406457" y="3690127"/>
                </a:lnTo>
                <a:lnTo>
                  <a:pt x="450915" y="3662434"/>
                </a:lnTo>
                <a:lnTo>
                  <a:pt x="495532" y="3634789"/>
                </a:lnTo>
                <a:lnTo>
                  <a:pt x="540304" y="3607192"/>
                </a:lnTo>
                <a:lnTo>
                  <a:pt x="585231" y="3579643"/>
                </a:lnTo>
                <a:lnTo>
                  <a:pt x="630312" y="3552144"/>
                </a:lnTo>
                <a:lnTo>
                  <a:pt x="675543" y="3524695"/>
                </a:lnTo>
                <a:lnTo>
                  <a:pt x="720925" y="3497296"/>
                </a:lnTo>
                <a:lnTo>
                  <a:pt x="766456" y="3469949"/>
                </a:lnTo>
                <a:lnTo>
                  <a:pt x="812133" y="3442654"/>
                </a:lnTo>
                <a:lnTo>
                  <a:pt x="857955" y="3415411"/>
                </a:lnTo>
                <a:lnTo>
                  <a:pt x="903921" y="3388222"/>
                </a:lnTo>
                <a:lnTo>
                  <a:pt x="950029" y="3361086"/>
                </a:lnTo>
                <a:lnTo>
                  <a:pt x="996278" y="3334005"/>
                </a:lnTo>
                <a:lnTo>
                  <a:pt x="1042665" y="3306979"/>
                </a:lnTo>
                <a:lnTo>
                  <a:pt x="1089190" y="3280008"/>
                </a:lnTo>
                <a:lnTo>
                  <a:pt x="1135851" y="3253094"/>
                </a:lnTo>
                <a:lnTo>
                  <a:pt x="1182646" y="3226237"/>
                </a:lnTo>
                <a:lnTo>
                  <a:pt x="1229574" y="3199438"/>
                </a:lnTo>
                <a:lnTo>
                  <a:pt x="1276633" y="3172697"/>
                </a:lnTo>
                <a:lnTo>
                  <a:pt x="1323821" y="3146015"/>
                </a:lnTo>
                <a:lnTo>
                  <a:pt x="1371137" y="3119392"/>
                </a:lnTo>
                <a:lnTo>
                  <a:pt x="1418580" y="3092829"/>
                </a:lnTo>
                <a:lnTo>
                  <a:pt x="1466148" y="3066328"/>
                </a:lnTo>
                <a:lnTo>
                  <a:pt x="1513838" y="3039887"/>
                </a:lnTo>
                <a:lnTo>
                  <a:pt x="1561651" y="3013509"/>
                </a:lnTo>
                <a:lnTo>
                  <a:pt x="1609583" y="2987193"/>
                </a:lnTo>
                <a:lnTo>
                  <a:pt x="1657634" y="2960941"/>
                </a:lnTo>
                <a:lnTo>
                  <a:pt x="1705802" y="2934753"/>
                </a:lnTo>
                <a:lnTo>
                  <a:pt x="1754086" y="2908629"/>
                </a:lnTo>
                <a:lnTo>
                  <a:pt x="1802483" y="2882570"/>
                </a:lnTo>
                <a:lnTo>
                  <a:pt x="1850992" y="2856577"/>
                </a:lnTo>
                <a:lnTo>
                  <a:pt x="1899613" y="2830651"/>
                </a:lnTo>
                <a:lnTo>
                  <a:pt x="1948342" y="2804792"/>
                </a:lnTo>
                <a:lnTo>
                  <a:pt x="1997178" y="2779000"/>
                </a:lnTo>
                <a:lnTo>
                  <a:pt x="2046121" y="2753277"/>
                </a:lnTo>
                <a:lnTo>
                  <a:pt x="2095168" y="2727623"/>
                </a:lnTo>
                <a:lnTo>
                  <a:pt x="2144318" y="2702038"/>
                </a:lnTo>
                <a:lnTo>
                  <a:pt x="2193569" y="2676524"/>
                </a:lnTo>
                <a:lnTo>
                  <a:pt x="2242920" y="2651081"/>
                </a:lnTo>
                <a:lnTo>
                  <a:pt x="2292369" y="2625709"/>
                </a:lnTo>
                <a:lnTo>
                  <a:pt x="2341914" y="2600409"/>
                </a:lnTo>
                <a:lnTo>
                  <a:pt x="2391554" y="2575182"/>
                </a:lnTo>
                <a:lnTo>
                  <a:pt x="2441288" y="2550029"/>
                </a:lnTo>
                <a:lnTo>
                  <a:pt x="2491113" y="2524950"/>
                </a:lnTo>
                <a:lnTo>
                  <a:pt x="2541029" y="2499945"/>
                </a:lnTo>
                <a:lnTo>
                  <a:pt x="2591033" y="2475015"/>
                </a:lnTo>
                <a:lnTo>
                  <a:pt x="2641125" y="2450162"/>
                </a:lnTo>
                <a:lnTo>
                  <a:pt x="2691302" y="2425385"/>
                </a:lnTo>
                <a:lnTo>
                  <a:pt x="2741563" y="2400685"/>
                </a:lnTo>
                <a:lnTo>
                  <a:pt x="2791906" y="2376063"/>
                </a:lnTo>
                <a:lnTo>
                  <a:pt x="2842330" y="2351520"/>
                </a:lnTo>
                <a:lnTo>
                  <a:pt x="2892833" y="2327056"/>
                </a:lnTo>
                <a:lnTo>
                  <a:pt x="2943414" y="2302671"/>
                </a:lnTo>
                <a:lnTo>
                  <a:pt x="2994071" y="2278367"/>
                </a:lnTo>
                <a:lnTo>
                  <a:pt x="3044802" y="2254144"/>
                </a:lnTo>
                <a:lnTo>
                  <a:pt x="3095607" y="2230002"/>
                </a:lnTo>
                <a:lnTo>
                  <a:pt x="3146483" y="2205943"/>
                </a:lnTo>
                <a:lnTo>
                  <a:pt x="3197428" y="2181967"/>
                </a:lnTo>
                <a:lnTo>
                  <a:pt x="3248442" y="2158074"/>
                </a:lnTo>
                <a:lnTo>
                  <a:pt x="3299522" y="2134265"/>
                </a:lnTo>
                <a:lnTo>
                  <a:pt x="3350668" y="2110541"/>
                </a:lnTo>
                <a:lnTo>
                  <a:pt x="3401877" y="2086903"/>
                </a:lnTo>
                <a:lnTo>
                  <a:pt x="3453148" y="2063351"/>
                </a:lnTo>
                <a:lnTo>
                  <a:pt x="3504479" y="2039885"/>
                </a:lnTo>
                <a:lnTo>
                  <a:pt x="3555869" y="2016507"/>
                </a:lnTo>
                <a:lnTo>
                  <a:pt x="3607317" y="1993216"/>
                </a:lnTo>
                <a:lnTo>
                  <a:pt x="3658819" y="1970014"/>
                </a:lnTo>
                <a:lnTo>
                  <a:pt x="3710376" y="1946902"/>
                </a:lnTo>
                <a:lnTo>
                  <a:pt x="3761986" y="1923879"/>
                </a:lnTo>
                <a:lnTo>
                  <a:pt x="3813646" y="1900947"/>
                </a:lnTo>
                <a:lnTo>
                  <a:pt x="3865356" y="1878105"/>
                </a:lnTo>
                <a:lnTo>
                  <a:pt x="3917114" y="1855356"/>
                </a:lnTo>
                <a:lnTo>
                  <a:pt x="3968917" y="1832699"/>
                </a:lnTo>
                <a:lnTo>
                  <a:pt x="4020766" y="1810135"/>
                </a:lnTo>
                <a:lnTo>
                  <a:pt x="4072657" y="1787664"/>
                </a:lnTo>
                <a:lnTo>
                  <a:pt x="4124590" y="1765288"/>
                </a:lnTo>
                <a:lnTo>
                  <a:pt x="4176563" y="1743007"/>
                </a:lnTo>
                <a:lnTo>
                  <a:pt x="4228574" y="1720821"/>
                </a:lnTo>
                <a:lnTo>
                  <a:pt x="4280622" y="1698732"/>
                </a:lnTo>
                <a:lnTo>
                  <a:pt x="4332705" y="1676739"/>
                </a:lnTo>
                <a:lnTo>
                  <a:pt x="4384822" y="1654844"/>
                </a:lnTo>
                <a:lnTo>
                  <a:pt x="4436971" y="1633046"/>
                </a:lnTo>
                <a:lnTo>
                  <a:pt x="4489150" y="1611348"/>
                </a:lnTo>
                <a:lnTo>
                  <a:pt x="4541359" y="1589748"/>
                </a:lnTo>
                <a:lnTo>
                  <a:pt x="4593594" y="1568249"/>
                </a:lnTo>
                <a:lnTo>
                  <a:pt x="4645856" y="1546850"/>
                </a:lnTo>
                <a:lnTo>
                  <a:pt x="4698141" y="1525553"/>
                </a:lnTo>
                <a:lnTo>
                  <a:pt x="4750450" y="1504357"/>
                </a:lnTo>
                <a:lnTo>
                  <a:pt x="4802779" y="1483264"/>
                </a:lnTo>
                <a:lnTo>
                  <a:pt x="4855128" y="1462274"/>
                </a:lnTo>
                <a:lnTo>
                  <a:pt x="4907494" y="1441388"/>
                </a:lnTo>
                <a:lnTo>
                  <a:pt x="4959877" y="1420606"/>
                </a:lnTo>
                <a:lnTo>
                  <a:pt x="5012275" y="1399929"/>
                </a:lnTo>
                <a:lnTo>
                  <a:pt x="5064686" y="1379358"/>
                </a:lnTo>
                <a:lnTo>
                  <a:pt x="5117108" y="1358893"/>
                </a:lnTo>
                <a:lnTo>
                  <a:pt x="5169541" y="1338535"/>
                </a:lnTo>
                <a:lnTo>
                  <a:pt x="5221982" y="1318285"/>
                </a:lnTo>
                <a:lnTo>
                  <a:pt x="5274430" y="1298142"/>
                </a:lnTo>
                <a:lnTo>
                  <a:pt x="5326884" y="1278109"/>
                </a:lnTo>
                <a:lnTo>
                  <a:pt x="5379341" y="1258185"/>
                </a:lnTo>
                <a:lnTo>
                  <a:pt x="5431800" y="1238371"/>
                </a:lnTo>
                <a:lnTo>
                  <a:pt x="5484260" y="1218667"/>
                </a:lnTo>
                <a:lnTo>
                  <a:pt x="5536719" y="1199075"/>
                </a:lnTo>
                <a:lnTo>
                  <a:pt x="5589175" y="1179595"/>
                </a:lnTo>
                <a:lnTo>
                  <a:pt x="5641627" y="1160228"/>
                </a:lnTo>
                <a:lnTo>
                  <a:pt x="5694074" y="1140974"/>
                </a:lnTo>
                <a:lnTo>
                  <a:pt x="5746513" y="1121833"/>
                </a:lnTo>
                <a:lnTo>
                  <a:pt x="5798944" y="1102807"/>
                </a:lnTo>
                <a:lnTo>
                  <a:pt x="5851364" y="1083897"/>
                </a:lnTo>
                <a:lnTo>
                  <a:pt x="5903772" y="1065102"/>
                </a:lnTo>
                <a:lnTo>
                  <a:pt x="5956167" y="1046423"/>
                </a:lnTo>
                <a:lnTo>
                  <a:pt x="6008547" y="1027862"/>
                </a:lnTo>
                <a:lnTo>
                  <a:pt x="6060910" y="1009418"/>
                </a:lnTo>
                <a:lnTo>
                  <a:pt x="6113254" y="991092"/>
                </a:lnTo>
                <a:lnTo>
                  <a:pt x="6165579" y="972885"/>
                </a:lnTo>
                <a:lnTo>
                  <a:pt x="6217883" y="954798"/>
                </a:lnTo>
                <a:lnTo>
                  <a:pt x="6270163" y="936831"/>
                </a:lnTo>
                <a:lnTo>
                  <a:pt x="6322419" y="918985"/>
                </a:lnTo>
                <a:lnTo>
                  <a:pt x="6374649" y="901260"/>
                </a:lnTo>
                <a:lnTo>
                  <a:pt x="6426851" y="883658"/>
                </a:lnTo>
                <a:lnTo>
                  <a:pt x="6479024" y="866178"/>
                </a:lnTo>
                <a:lnTo>
                  <a:pt x="6531166" y="848821"/>
                </a:lnTo>
                <a:lnTo>
                  <a:pt x="6583276" y="831589"/>
                </a:lnTo>
                <a:lnTo>
                  <a:pt x="6635351" y="814480"/>
                </a:lnTo>
                <a:lnTo>
                  <a:pt x="6687391" y="797498"/>
                </a:lnTo>
                <a:lnTo>
                  <a:pt x="6739394" y="780641"/>
                </a:lnTo>
                <a:lnTo>
                  <a:pt x="6791359" y="763910"/>
                </a:lnTo>
                <a:lnTo>
                  <a:pt x="6843283" y="747307"/>
                </a:lnTo>
                <a:lnTo>
                  <a:pt x="6895165" y="730831"/>
                </a:lnTo>
                <a:lnTo>
                  <a:pt x="6947004" y="714484"/>
                </a:lnTo>
                <a:lnTo>
                  <a:pt x="6998798" y="698266"/>
                </a:lnTo>
                <a:lnTo>
                  <a:pt x="7050545" y="682178"/>
                </a:lnTo>
                <a:lnTo>
                  <a:pt x="7102244" y="666219"/>
                </a:lnTo>
                <a:lnTo>
                  <a:pt x="7153894" y="650392"/>
                </a:lnTo>
                <a:lnTo>
                  <a:pt x="7205492" y="634696"/>
                </a:lnTo>
                <a:lnTo>
                  <a:pt x="7257038" y="619133"/>
                </a:lnTo>
                <a:lnTo>
                  <a:pt x="7308529" y="603702"/>
                </a:lnTo>
                <a:lnTo>
                  <a:pt x="7359964" y="588405"/>
                </a:lnTo>
                <a:lnTo>
                  <a:pt x="7411341" y="573242"/>
                </a:lnTo>
                <a:lnTo>
                  <a:pt x="7462659" y="558213"/>
                </a:lnTo>
                <a:lnTo>
                  <a:pt x="7513917" y="543320"/>
                </a:lnTo>
                <a:lnTo>
                  <a:pt x="7565112" y="528563"/>
                </a:lnTo>
                <a:lnTo>
                  <a:pt x="7616244" y="513942"/>
                </a:lnTo>
                <a:lnTo>
                  <a:pt x="7667310" y="499459"/>
                </a:lnTo>
                <a:lnTo>
                  <a:pt x="7718309" y="485114"/>
                </a:lnTo>
                <a:lnTo>
                  <a:pt x="7769240" y="470907"/>
                </a:lnTo>
                <a:lnTo>
                  <a:pt x="7820100" y="456839"/>
                </a:lnTo>
                <a:lnTo>
                  <a:pt x="7870889" y="442911"/>
                </a:lnTo>
                <a:lnTo>
                  <a:pt x="7921604" y="429123"/>
                </a:lnTo>
                <a:lnTo>
                  <a:pt x="7972245" y="415477"/>
                </a:lnTo>
                <a:lnTo>
                  <a:pt x="8022809" y="401972"/>
                </a:lnTo>
                <a:lnTo>
                  <a:pt x="8073296" y="388609"/>
                </a:lnTo>
                <a:lnTo>
                  <a:pt x="8123702" y="375389"/>
                </a:lnTo>
                <a:lnTo>
                  <a:pt x="8174028" y="362313"/>
                </a:lnTo>
                <a:lnTo>
                  <a:pt x="8224271" y="349381"/>
                </a:lnTo>
                <a:lnTo>
                  <a:pt x="8274429" y="336594"/>
                </a:lnTo>
                <a:lnTo>
                  <a:pt x="8324502" y="323953"/>
                </a:lnTo>
                <a:lnTo>
                  <a:pt x="8374487" y="311457"/>
                </a:lnTo>
                <a:lnTo>
                  <a:pt x="8424383" y="299108"/>
                </a:lnTo>
                <a:lnTo>
                  <a:pt x="8474189" y="286906"/>
                </a:lnTo>
                <a:lnTo>
                  <a:pt x="8523903" y="274853"/>
                </a:lnTo>
                <a:lnTo>
                  <a:pt x="8573522" y="262948"/>
                </a:lnTo>
                <a:lnTo>
                  <a:pt x="8623047" y="251192"/>
                </a:lnTo>
                <a:lnTo>
                  <a:pt x="8672475" y="239586"/>
                </a:lnTo>
                <a:lnTo>
                  <a:pt x="8721804" y="228131"/>
                </a:lnTo>
                <a:lnTo>
                  <a:pt x="8771033" y="216827"/>
                </a:lnTo>
                <a:lnTo>
                  <a:pt x="8820161" y="205675"/>
                </a:lnTo>
                <a:lnTo>
                  <a:pt x="8869185" y="194675"/>
                </a:lnTo>
                <a:lnTo>
                  <a:pt x="8918105" y="183828"/>
                </a:lnTo>
                <a:lnTo>
                  <a:pt x="8966919" y="173134"/>
                </a:lnTo>
                <a:lnTo>
                  <a:pt x="9015625" y="162595"/>
                </a:lnTo>
                <a:lnTo>
                  <a:pt x="9064221" y="152211"/>
                </a:lnTo>
                <a:lnTo>
                  <a:pt x="9112706" y="141983"/>
                </a:lnTo>
                <a:lnTo>
                  <a:pt x="9161079" y="131911"/>
                </a:lnTo>
                <a:lnTo>
                  <a:pt x="9209337" y="121995"/>
                </a:lnTo>
                <a:lnTo>
                  <a:pt x="9257480" y="112237"/>
                </a:lnTo>
                <a:lnTo>
                  <a:pt x="9305506" y="102637"/>
                </a:lnTo>
                <a:lnTo>
                  <a:pt x="9353412" y="93196"/>
                </a:lnTo>
                <a:lnTo>
                  <a:pt x="9401198" y="83914"/>
                </a:lnTo>
                <a:lnTo>
                  <a:pt x="9448863" y="74792"/>
                </a:lnTo>
                <a:lnTo>
                  <a:pt x="9496403" y="65831"/>
                </a:lnTo>
                <a:lnTo>
                  <a:pt x="9543819" y="57031"/>
                </a:lnTo>
                <a:lnTo>
                  <a:pt x="9591107" y="48393"/>
                </a:lnTo>
                <a:lnTo>
                  <a:pt x="9638268" y="39918"/>
                </a:lnTo>
                <a:lnTo>
                  <a:pt x="9685298" y="31605"/>
                </a:lnTo>
                <a:lnTo>
                  <a:pt x="9732198" y="23456"/>
                </a:lnTo>
                <a:lnTo>
                  <a:pt x="9778964" y="15472"/>
                </a:lnTo>
                <a:lnTo>
                  <a:pt x="9825595" y="7653"/>
                </a:lnTo>
                <a:lnTo>
                  <a:pt x="9872091" y="0"/>
                </a:lnTo>
              </a:path>
            </a:pathLst>
          </a:custGeom>
          <a:ln w="9525">
            <a:solidFill>
              <a:srgbClr val="000000"/>
            </a:solidFill>
          </a:ln>
        </p:spPr>
        <p:txBody>
          <a:bodyPr wrap="square" lIns="0" tIns="0" rIns="0" bIns="0" rtlCol="0"/>
          <a:lstStyle/>
          <a:p>
            <a:endParaRPr/>
          </a:p>
        </p:txBody>
      </p:sp>
      <p:sp>
        <p:nvSpPr>
          <p:cNvPr id="4" name="object 4"/>
          <p:cNvSpPr/>
          <p:nvPr/>
        </p:nvSpPr>
        <p:spPr>
          <a:xfrm>
            <a:off x="1143000" y="4596384"/>
            <a:ext cx="161544" cy="16306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584447" y="3377184"/>
            <a:ext cx="161543" cy="161543"/>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64935" y="2421635"/>
            <a:ext cx="161543" cy="161543"/>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8438388" y="1682495"/>
            <a:ext cx="161543" cy="163067"/>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1130909" y="5779109"/>
            <a:ext cx="2615565" cy="635000"/>
          </a:xfrm>
          <a:prstGeom prst="rect">
            <a:avLst/>
          </a:prstGeom>
        </p:spPr>
        <p:txBody>
          <a:bodyPr vert="horz" wrap="square" lIns="0" tIns="12700" rIns="0" bIns="0" rtlCol="0">
            <a:spAutoFit/>
          </a:bodyPr>
          <a:lstStyle/>
          <a:p>
            <a:pPr marL="12700" marR="5080">
              <a:lnSpc>
                <a:spcPct val="120900"/>
              </a:lnSpc>
              <a:spcBef>
                <a:spcPts val="100"/>
              </a:spcBef>
            </a:pPr>
            <a:r>
              <a:rPr sz="1100" spc="25" dirty="0">
                <a:solidFill>
                  <a:srgbClr val="393939"/>
                </a:solidFill>
                <a:latin typeface="Segoe UI"/>
                <a:cs typeface="Segoe UI"/>
              </a:rPr>
              <a:t>Wrong expectations </a:t>
            </a:r>
            <a:r>
              <a:rPr sz="1100" spc="15" dirty="0">
                <a:solidFill>
                  <a:srgbClr val="393939"/>
                </a:solidFill>
                <a:latin typeface="Segoe UI"/>
                <a:cs typeface="Segoe UI"/>
              </a:rPr>
              <a:t>or </a:t>
            </a:r>
            <a:r>
              <a:rPr sz="1100" spc="30" dirty="0">
                <a:solidFill>
                  <a:srgbClr val="393939"/>
                </a:solidFill>
                <a:latin typeface="Segoe UI"/>
                <a:cs typeface="Segoe UI"/>
              </a:rPr>
              <a:t>disappointment  </a:t>
            </a:r>
            <a:r>
              <a:rPr sz="1100" spc="20" dirty="0">
                <a:solidFill>
                  <a:srgbClr val="393939"/>
                </a:solidFill>
                <a:latin typeface="Segoe UI"/>
                <a:cs typeface="Segoe UI"/>
              </a:rPr>
              <a:t>Low</a:t>
            </a:r>
            <a:r>
              <a:rPr sz="1100" spc="8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a:lnSpc>
                <a:spcPct val="100000"/>
              </a:lnSpc>
              <a:spcBef>
                <a:spcPts val="285"/>
              </a:spcBef>
            </a:pPr>
            <a:r>
              <a:rPr sz="1100" spc="25" dirty="0">
                <a:solidFill>
                  <a:srgbClr val="393939"/>
                </a:solidFill>
                <a:latin typeface="Segoe UI"/>
                <a:cs typeface="Segoe UI"/>
              </a:rPr>
              <a:t>Basic </a:t>
            </a:r>
            <a:r>
              <a:rPr sz="1100" spc="30" dirty="0">
                <a:solidFill>
                  <a:srgbClr val="393939"/>
                </a:solidFill>
                <a:latin typeface="Segoe UI"/>
                <a:cs typeface="Segoe UI"/>
              </a:rPr>
              <a:t>analytical</a:t>
            </a:r>
            <a:r>
              <a:rPr sz="1100" spc="150" dirty="0">
                <a:solidFill>
                  <a:srgbClr val="393939"/>
                </a:solidFill>
                <a:latin typeface="Segoe UI"/>
                <a:cs typeface="Segoe UI"/>
              </a:rPr>
              <a:t> </a:t>
            </a:r>
            <a:r>
              <a:rPr sz="1100" spc="25" dirty="0">
                <a:solidFill>
                  <a:srgbClr val="393939"/>
                </a:solidFill>
                <a:latin typeface="Segoe UI"/>
                <a:cs typeface="Segoe UI"/>
              </a:rPr>
              <a:t>capabilities</a:t>
            </a:r>
            <a:endParaRPr sz="1100">
              <a:latin typeface="Segoe UI"/>
              <a:cs typeface="Segoe UI"/>
            </a:endParaRPr>
          </a:p>
        </p:txBody>
      </p:sp>
      <p:sp>
        <p:nvSpPr>
          <p:cNvPr id="9" name="object 9"/>
          <p:cNvSpPr txBox="1"/>
          <p:nvPr/>
        </p:nvSpPr>
        <p:spPr>
          <a:xfrm>
            <a:off x="1130909" y="4870786"/>
            <a:ext cx="1894839" cy="813435"/>
          </a:xfrm>
          <a:prstGeom prst="rect">
            <a:avLst/>
          </a:prstGeom>
        </p:spPr>
        <p:txBody>
          <a:bodyPr vert="horz" wrap="square" lIns="0" tIns="45085" rIns="0" bIns="0" rtlCol="0">
            <a:spAutoFit/>
          </a:bodyPr>
          <a:lstStyle/>
          <a:p>
            <a:pPr marL="12700">
              <a:lnSpc>
                <a:spcPct val="100000"/>
              </a:lnSpc>
              <a:spcBef>
                <a:spcPts val="355"/>
              </a:spcBef>
            </a:pPr>
            <a:r>
              <a:rPr sz="2000" b="1" spc="25" dirty="0">
                <a:solidFill>
                  <a:srgbClr val="0078D6"/>
                </a:solidFill>
                <a:latin typeface="Segoe UI Semibold"/>
                <a:cs typeface="Segoe UI Semibold"/>
              </a:rPr>
              <a:t>Foundational</a:t>
            </a:r>
            <a:endParaRPr sz="2000">
              <a:latin typeface="Segoe UI Semibold"/>
              <a:cs typeface="Segoe UI Semibold"/>
            </a:endParaRPr>
          </a:p>
          <a:p>
            <a:pPr marL="12700" marR="5080">
              <a:lnSpc>
                <a:spcPct val="100000"/>
              </a:lnSpc>
              <a:spcBef>
                <a:spcPts val="185"/>
              </a:spcBef>
            </a:pPr>
            <a:r>
              <a:rPr sz="1400" spc="30" dirty="0">
                <a:solidFill>
                  <a:srgbClr val="525252"/>
                </a:solidFill>
                <a:latin typeface="Segoe UI"/>
                <a:cs typeface="Segoe UI"/>
              </a:rPr>
              <a:t>Questioning </a:t>
            </a:r>
            <a:r>
              <a:rPr sz="1400" spc="25" dirty="0">
                <a:solidFill>
                  <a:srgbClr val="525252"/>
                </a:solidFill>
                <a:latin typeface="Segoe UI"/>
                <a:cs typeface="Segoe UI"/>
              </a:rPr>
              <a:t>what </a:t>
            </a:r>
            <a:r>
              <a:rPr sz="1400" spc="10" dirty="0">
                <a:solidFill>
                  <a:srgbClr val="525252"/>
                </a:solidFill>
                <a:latin typeface="Segoe UI"/>
                <a:cs typeface="Segoe UI"/>
              </a:rPr>
              <a:t>AI </a:t>
            </a:r>
            <a:r>
              <a:rPr sz="1400" spc="15" dirty="0">
                <a:solidFill>
                  <a:srgbClr val="525252"/>
                </a:solidFill>
                <a:latin typeface="Segoe UI"/>
                <a:cs typeface="Segoe UI"/>
              </a:rPr>
              <a:t>is  </a:t>
            </a:r>
            <a:r>
              <a:rPr sz="1400" spc="20" dirty="0">
                <a:solidFill>
                  <a:srgbClr val="525252"/>
                </a:solidFill>
                <a:latin typeface="Segoe UI"/>
                <a:cs typeface="Segoe UI"/>
              </a:rPr>
              <a:t>and how </a:t>
            </a:r>
            <a:r>
              <a:rPr sz="1400" spc="15" dirty="0">
                <a:solidFill>
                  <a:srgbClr val="525252"/>
                </a:solidFill>
                <a:latin typeface="Segoe UI"/>
                <a:cs typeface="Segoe UI"/>
              </a:rPr>
              <a:t>to </a:t>
            </a:r>
            <a:r>
              <a:rPr sz="1400" spc="25" dirty="0">
                <a:solidFill>
                  <a:srgbClr val="525252"/>
                </a:solidFill>
                <a:latin typeface="Segoe UI"/>
                <a:cs typeface="Segoe UI"/>
              </a:rPr>
              <a:t>apply</a:t>
            </a:r>
            <a:r>
              <a:rPr sz="1400" spc="229" dirty="0">
                <a:solidFill>
                  <a:srgbClr val="525252"/>
                </a:solidFill>
                <a:latin typeface="Segoe UI"/>
                <a:cs typeface="Segoe UI"/>
              </a:rPr>
              <a:t> </a:t>
            </a:r>
            <a:r>
              <a:rPr sz="1400" spc="15" dirty="0">
                <a:solidFill>
                  <a:srgbClr val="525252"/>
                </a:solidFill>
                <a:latin typeface="Segoe UI"/>
                <a:cs typeface="Segoe UI"/>
              </a:rPr>
              <a:t>it</a:t>
            </a:r>
            <a:endParaRPr sz="1400">
              <a:latin typeface="Segoe UI"/>
              <a:cs typeface="Segoe UI"/>
            </a:endParaRPr>
          </a:p>
        </p:txBody>
      </p:sp>
      <p:sp>
        <p:nvSpPr>
          <p:cNvPr id="10" name="object 10"/>
          <p:cNvSpPr txBox="1"/>
          <p:nvPr/>
        </p:nvSpPr>
        <p:spPr>
          <a:xfrm>
            <a:off x="3543680" y="4693132"/>
            <a:ext cx="2809875" cy="434340"/>
          </a:xfrm>
          <a:prstGeom prst="rect">
            <a:avLst/>
          </a:prstGeom>
        </p:spPr>
        <p:txBody>
          <a:bodyPr vert="horz" wrap="square" lIns="0" tIns="12700" rIns="0" bIns="0" rtlCol="0">
            <a:spAutoFit/>
          </a:bodyPr>
          <a:lstStyle/>
          <a:p>
            <a:pPr marL="12700" marR="5080">
              <a:lnSpc>
                <a:spcPct val="121800"/>
              </a:lnSpc>
              <a:spcBef>
                <a:spcPts val="100"/>
              </a:spcBef>
            </a:pPr>
            <a:r>
              <a:rPr sz="1100" spc="25" dirty="0">
                <a:solidFill>
                  <a:srgbClr val="393939"/>
                </a:solidFill>
                <a:latin typeface="Segoe UI"/>
                <a:cs typeface="Segoe UI"/>
              </a:rPr>
              <a:t>Looking </a:t>
            </a:r>
            <a:r>
              <a:rPr sz="1100" spc="15" dirty="0">
                <a:solidFill>
                  <a:srgbClr val="393939"/>
                </a:solidFill>
                <a:latin typeface="Segoe UI"/>
                <a:cs typeface="Segoe UI"/>
              </a:rPr>
              <a:t>to </a:t>
            </a:r>
            <a:r>
              <a:rPr sz="1100" spc="25" dirty="0">
                <a:solidFill>
                  <a:srgbClr val="393939"/>
                </a:solidFill>
                <a:latin typeface="Segoe UI"/>
                <a:cs typeface="Segoe UI"/>
              </a:rPr>
              <a:t>increase </a:t>
            </a:r>
            <a:r>
              <a:rPr sz="1100" spc="15" dirty="0">
                <a:solidFill>
                  <a:srgbClr val="393939"/>
                </a:solidFill>
                <a:latin typeface="Segoe UI"/>
                <a:cs typeface="Segoe UI"/>
              </a:rPr>
              <a:t>or </a:t>
            </a:r>
            <a:r>
              <a:rPr sz="1100" spc="25" dirty="0">
                <a:solidFill>
                  <a:srgbClr val="393939"/>
                </a:solidFill>
                <a:latin typeface="Segoe UI"/>
                <a:cs typeface="Segoe UI"/>
              </a:rPr>
              <a:t>optimize processes  </a:t>
            </a:r>
            <a:r>
              <a:rPr sz="1100" spc="30" dirty="0">
                <a:solidFill>
                  <a:srgbClr val="393939"/>
                </a:solidFill>
                <a:latin typeface="Segoe UI"/>
                <a:cs typeface="Segoe UI"/>
              </a:rPr>
              <a:t>Cautious </a:t>
            </a:r>
            <a:r>
              <a:rPr sz="1100" spc="25" dirty="0">
                <a:solidFill>
                  <a:srgbClr val="393939"/>
                </a:solidFill>
                <a:latin typeface="Segoe UI"/>
                <a:cs typeface="Segoe UI"/>
              </a:rPr>
              <a:t>about</a:t>
            </a:r>
            <a:r>
              <a:rPr sz="1100" spc="155" dirty="0">
                <a:solidFill>
                  <a:srgbClr val="393939"/>
                </a:solidFill>
                <a:latin typeface="Segoe UI"/>
                <a:cs typeface="Segoe UI"/>
              </a:rPr>
              <a:t> </a:t>
            </a:r>
            <a:r>
              <a:rPr sz="1100" spc="25" dirty="0">
                <a:solidFill>
                  <a:srgbClr val="393939"/>
                </a:solidFill>
                <a:latin typeface="Segoe UI"/>
                <a:cs typeface="Segoe UI"/>
              </a:rPr>
              <a:t>disruption</a:t>
            </a:r>
            <a:endParaRPr sz="1100">
              <a:latin typeface="Segoe UI"/>
              <a:cs typeface="Segoe UI"/>
            </a:endParaRPr>
          </a:p>
        </p:txBody>
      </p:sp>
      <p:sp>
        <p:nvSpPr>
          <p:cNvPr id="11" name="object 11"/>
          <p:cNvSpPr txBox="1"/>
          <p:nvPr/>
        </p:nvSpPr>
        <p:spPr>
          <a:xfrm>
            <a:off x="3543680" y="3583821"/>
            <a:ext cx="1563370" cy="113601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Approaching</a:t>
            </a:r>
            <a:endParaRPr sz="2000">
              <a:latin typeface="Segoe UI Semibold"/>
              <a:cs typeface="Segoe UI Semibold"/>
            </a:endParaRPr>
          </a:p>
          <a:p>
            <a:pPr marL="12700" marR="24765">
              <a:lnSpc>
                <a:spcPct val="100000"/>
              </a:lnSpc>
              <a:spcBef>
                <a:spcPts val="180"/>
              </a:spcBef>
            </a:pPr>
            <a:r>
              <a:rPr sz="1400" spc="25" dirty="0">
                <a:solidFill>
                  <a:srgbClr val="525252"/>
                </a:solidFill>
                <a:latin typeface="Segoe UI"/>
                <a:cs typeface="Segoe UI"/>
              </a:rPr>
              <a:t>Hopeful </a:t>
            </a:r>
            <a:r>
              <a:rPr sz="1400" spc="15" dirty="0">
                <a:solidFill>
                  <a:srgbClr val="525252"/>
                </a:solidFill>
                <a:latin typeface="Segoe UI"/>
                <a:cs typeface="Segoe UI"/>
              </a:rPr>
              <a:t>on </a:t>
            </a:r>
            <a:r>
              <a:rPr sz="1400" spc="10" dirty="0">
                <a:solidFill>
                  <a:srgbClr val="525252"/>
                </a:solidFill>
                <a:latin typeface="Segoe UI"/>
                <a:cs typeface="Segoe UI"/>
              </a:rPr>
              <a:t>AI </a:t>
            </a:r>
            <a:r>
              <a:rPr sz="1400" spc="20" dirty="0">
                <a:solidFill>
                  <a:srgbClr val="525252"/>
                </a:solidFill>
                <a:latin typeface="Segoe UI"/>
                <a:cs typeface="Segoe UI"/>
              </a:rPr>
              <a:t>and  its</a:t>
            </a:r>
            <a:r>
              <a:rPr sz="1400" spc="75" dirty="0">
                <a:solidFill>
                  <a:srgbClr val="525252"/>
                </a:solidFill>
                <a:latin typeface="Segoe UI"/>
                <a:cs typeface="Segoe UI"/>
              </a:rPr>
              <a:t> </a:t>
            </a:r>
            <a:r>
              <a:rPr sz="1400" spc="30" dirty="0">
                <a:solidFill>
                  <a:srgbClr val="525252"/>
                </a:solidFill>
                <a:latin typeface="Segoe UI"/>
                <a:cs typeface="Segoe UI"/>
              </a:rPr>
              <a:t>promise</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Digitization</a:t>
            </a:r>
            <a:r>
              <a:rPr sz="1100" spc="95" dirty="0">
                <a:solidFill>
                  <a:srgbClr val="393939"/>
                </a:solidFill>
                <a:latin typeface="Segoe UI"/>
                <a:cs typeface="Segoe UI"/>
              </a:rPr>
              <a:t> </a:t>
            </a:r>
            <a:r>
              <a:rPr sz="1100" spc="25" dirty="0">
                <a:solidFill>
                  <a:srgbClr val="393939"/>
                </a:solidFill>
                <a:latin typeface="Segoe UI"/>
                <a:cs typeface="Segoe UI"/>
              </a:rPr>
              <a:t>underway</a:t>
            </a:r>
            <a:endParaRPr sz="1100">
              <a:latin typeface="Segoe UI"/>
              <a:cs typeface="Segoe UI"/>
            </a:endParaRPr>
          </a:p>
        </p:txBody>
      </p:sp>
      <p:sp>
        <p:nvSpPr>
          <p:cNvPr id="12" name="object 12"/>
          <p:cNvSpPr txBox="1"/>
          <p:nvPr/>
        </p:nvSpPr>
        <p:spPr>
          <a:xfrm>
            <a:off x="5942838" y="2654817"/>
            <a:ext cx="1939289" cy="1543685"/>
          </a:xfrm>
          <a:prstGeom prst="rect">
            <a:avLst/>
          </a:prstGeom>
        </p:spPr>
        <p:txBody>
          <a:bodyPr vert="horz" wrap="square" lIns="0" tIns="45085" rIns="0" bIns="0" rtlCol="0">
            <a:spAutoFit/>
          </a:bodyPr>
          <a:lstStyle/>
          <a:p>
            <a:pPr marL="12700">
              <a:lnSpc>
                <a:spcPct val="100000"/>
              </a:lnSpc>
              <a:spcBef>
                <a:spcPts val="355"/>
              </a:spcBef>
            </a:pPr>
            <a:r>
              <a:rPr sz="2000" b="1" spc="30" dirty="0">
                <a:solidFill>
                  <a:srgbClr val="0078D6"/>
                </a:solidFill>
                <a:latin typeface="Segoe UI Semibold"/>
                <a:cs typeface="Segoe UI Semibold"/>
              </a:rPr>
              <a:t>Aspirational</a:t>
            </a:r>
            <a:endParaRPr sz="2000">
              <a:latin typeface="Segoe UI Semibold"/>
              <a:cs typeface="Segoe UI Semibold"/>
            </a:endParaRPr>
          </a:p>
          <a:p>
            <a:pPr marL="12700" marR="420370">
              <a:lnSpc>
                <a:spcPct val="100000"/>
              </a:lnSpc>
              <a:spcBef>
                <a:spcPts val="180"/>
              </a:spcBef>
            </a:pPr>
            <a:r>
              <a:rPr sz="1400" spc="30" dirty="0">
                <a:solidFill>
                  <a:srgbClr val="525252"/>
                </a:solidFill>
                <a:latin typeface="Segoe UI"/>
                <a:cs typeface="Segoe UI"/>
              </a:rPr>
              <a:t>Experimented </a:t>
            </a:r>
            <a:r>
              <a:rPr sz="1400" spc="20" dirty="0">
                <a:solidFill>
                  <a:srgbClr val="525252"/>
                </a:solidFill>
                <a:latin typeface="Segoe UI"/>
                <a:cs typeface="Segoe UI"/>
              </a:rPr>
              <a:t>and  </a:t>
            </a:r>
            <a:r>
              <a:rPr sz="1400" spc="25" dirty="0">
                <a:solidFill>
                  <a:srgbClr val="525252"/>
                </a:solidFill>
                <a:latin typeface="Segoe UI"/>
                <a:cs typeface="Segoe UI"/>
              </a:rPr>
              <a:t>applied</a:t>
            </a:r>
            <a:r>
              <a:rPr sz="1400" spc="85" dirty="0">
                <a:solidFill>
                  <a:srgbClr val="525252"/>
                </a:solidFill>
                <a:latin typeface="Segoe UI"/>
                <a:cs typeface="Segoe UI"/>
              </a:rPr>
              <a:t> </a:t>
            </a:r>
            <a:r>
              <a:rPr sz="1400" spc="10" dirty="0">
                <a:solidFill>
                  <a:srgbClr val="525252"/>
                </a:solidFill>
                <a:latin typeface="Segoe UI"/>
                <a:cs typeface="Segoe UI"/>
              </a:rPr>
              <a:t>AI</a:t>
            </a:r>
            <a:endParaRPr sz="1400">
              <a:latin typeface="Segoe UI"/>
              <a:cs typeface="Segoe UI"/>
            </a:endParaRPr>
          </a:p>
          <a:p>
            <a:pPr marL="12700">
              <a:lnSpc>
                <a:spcPct val="100000"/>
              </a:lnSpc>
              <a:spcBef>
                <a:spcPts val="1230"/>
              </a:spcBef>
            </a:pPr>
            <a:r>
              <a:rPr sz="1100" spc="20" dirty="0">
                <a:solidFill>
                  <a:srgbClr val="393939"/>
                </a:solidFill>
                <a:latin typeface="Segoe UI"/>
                <a:cs typeface="Segoe UI"/>
              </a:rPr>
              <a:t>High</a:t>
            </a:r>
            <a:r>
              <a:rPr sz="1100" spc="70" dirty="0">
                <a:solidFill>
                  <a:srgbClr val="393939"/>
                </a:solidFill>
                <a:latin typeface="Segoe UI"/>
                <a:cs typeface="Segoe UI"/>
              </a:rPr>
              <a:t> </a:t>
            </a:r>
            <a:r>
              <a:rPr sz="1100" spc="30" dirty="0">
                <a:solidFill>
                  <a:srgbClr val="393939"/>
                </a:solidFill>
                <a:latin typeface="Segoe UI"/>
                <a:cs typeface="Segoe UI"/>
              </a:rPr>
              <a:t>digitization</a:t>
            </a:r>
            <a:endParaRPr sz="1100">
              <a:latin typeface="Segoe UI"/>
              <a:cs typeface="Segoe UI"/>
            </a:endParaRPr>
          </a:p>
          <a:p>
            <a:pPr marL="12700" marR="5080">
              <a:lnSpc>
                <a:spcPts val="1610"/>
              </a:lnSpc>
              <a:spcBef>
                <a:spcPts val="85"/>
              </a:spcBef>
            </a:pPr>
            <a:r>
              <a:rPr sz="1100" spc="25" dirty="0">
                <a:solidFill>
                  <a:srgbClr val="393939"/>
                </a:solidFill>
                <a:latin typeface="Segoe UI"/>
                <a:cs typeface="Segoe UI"/>
              </a:rPr>
              <a:t>Desires </a:t>
            </a:r>
            <a:r>
              <a:rPr sz="1100" spc="20" dirty="0">
                <a:solidFill>
                  <a:srgbClr val="393939"/>
                </a:solidFill>
                <a:latin typeface="Segoe UI"/>
                <a:cs typeface="Segoe UI"/>
              </a:rPr>
              <a:t>new </a:t>
            </a:r>
            <a:r>
              <a:rPr sz="1100" spc="25" dirty="0">
                <a:solidFill>
                  <a:srgbClr val="393939"/>
                </a:solidFill>
                <a:latin typeface="Segoe UI"/>
                <a:cs typeface="Segoe UI"/>
              </a:rPr>
              <a:t>business models  Achieved </a:t>
            </a:r>
            <a:r>
              <a:rPr sz="1100" dirty="0">
                <a:solidFill>
                  <a:srgbClr val="393939"/>
                </a:solidFill>
                <a:latin typeface="Segoe UI"/>
                <a:cs typeface="Segoe UI"/>
              </a:rPr>
              <a:t>a </a:t>
            </a:r>
            <a:r>
              <a:rPr sz="1100" spc="25" dirty="0">
                <a:solidFill>
                  <a:srgbClr val="393939"/>
                </a:solidFill>
                <a:latin typeface="Segoe UI"/>
                <a:cs typeface="Segoe UI"/>
              </a:rPr>
              <a:t>data</a:t>
            </a:r>
            <a:r>
              <a:rPr sz="1100" spc="225" dirty="0">
                <a:solidFill>
                  <a:srgbClr val="393939"/>
                </a:solidFill>
                <a:latin typeface="Segoe UI"/>
                <a:cs typeface="Segoe UI"/>
              </a:rPr>
              <a:t> </a:t>
            </a:r>
            <a:r>
              <a:rPr sz="1100" spc="25" dirty="0">
                <a:solidFill>
                  <a:srgbClr val="393939"/>
                </a:solidFill>
                <a:latin typeface="Segoe UI"/>
                <a:cs typeface="Segoe UI"/>
              </a:rPr>
              <a:t>culture</a:t>
            </a:r>
            <a:endParaRPr sz="1100">
              <a:latin typeface="Segoe UI"/>
              <a:cs typeface="Segoe UI"/>
            </a:endParaRPr>
          </a:p>
        </p:txBody>
      </p:sp>
      <p:sp>
        <p:nvSpPr>
          <p:cNvPr id="13" name="object 13"/>
          <p:cNvSpPr txBox="1"/>
          <p:nvPr/>
        </p:nvSpPr>
        <p:spPr>
          <a:xfrm>
            <a:off x="8398891" y="1932657"/>
            <a:ext cx="2184400" cy="1643380"/>
          </a:xfrm>
          <a:prstGeom prst="rect">
            <a:avLst/>
          </a:prstGeom>
        </p:spPr>
        <p:txBody>
          <a:bodyPr vert="horz" wrap="square" lIns="0" tIns="44450" rIns="0" bIns="0" rtlCol="0">
            <a:spAutoFit/>
          </a:bodyPr>
          <a:lstStyle/>
          <a:p>
            <a:pPr marL="12700">
              <a:lnSpc>
                <a:spcPct val="100000"/>
              </a:lnSpc>
              <a:spcBef>
                <a:spcPts val="350"/>
              </a:spcBef>
            </a:pPr>
            <a:r>
              <a:rPr sz="2000" b="1" spc="25" dirty="0">
                <a:solidFill>
                  <a:srgbClr val="0078D6"/>
                </a:solidFill>
                <a:latin typeface="Segoe UI Semibold"/>
                <a:cs typeface="Segoe UI Semibold"/>
              </a:rPr>
              <a:t>Mature</a:t>
            </a:r>
            <a:endParaRPr sz="2000">
              <a:latin typeface="Segoe UI Semibold"/>
              <a:cs typeface="Segoe UI Semibold"/>
            </a:endParaRPr>
          </a:p>
          <a:p>
            <a:pPr marL="12700">
              <a:lnSpc>
                <a:spcPct val="100000"/>
              </a:lnSpc>
              <a:spcBef>
                <a:spcPts val="180"/>
              </a:spcBef>
            </a:pPr>
            <a:r>
              <a:rPr sz="1400" spc="30" dirty="0">
                <a:solidFill>
                  <a:srgbClr val="525252"/>
                </a:solidFill>
                <a:latin typeface="Segoe UI"/>
                <a:cs typeface="Segoe UI"/>
              </a:rPr>
              <a:t>Emerging </a:t>
            </a:r>
            <a:r>
              <a:rPr sz="1400" spc="25" dirty="0">
                <a:solidFill>
                  <a:srgbClr val="525252"/>
                </a:solidFill>
                <a:latin typeface="Segoe UI"/>
                <a:cs typeface="Segoe UI"/>
              </a:rPr>
              <a:t>data</a:t>
            </a:r>
            <a:r>
              <a:rPr sz="1400" spc="120" dirty="0">
                <a:solidFill>
                  <a:srgbClr val="525252"/>
                </a:solidFill>
                <a:latin typeface="Segoe UI"/>
                <a:cs typeface="Segoe UI"/>
              </a:rPr>
              <a:t> </a:t>
            </a:r>
            <a:r>
              <a:rPr sz="1400" spc="25" dirty="0">
                <a:solidFill>
                  <a:srgbClr val="525252"/>
                </a:solidFill>
                <a:latin typeface="Segoe UI"/>
                <a:cs typeface="Segoe UI"/>
              </a:rPr>
              <a:t>science</a:t>
            </a:r>
            <a:endParaRPr sz="1400">
              <a:latin typeface="Segoe UI"/>
              <a:cs typeface="Segoe UI"/>
            </a:endParaRPr>
          </a:p>
          <a:p>
            <a:pPr marL="12700">
              <a:lnSpc>
                <a:spcPct val="100000"/>
              </a:lnSpc>
            </a:pPr>
            <a:r>
              <a:rPr sz="1400" spc="20" dirty="0">
                <a:solidFill>
                  <a:srgbClr val="525252"/>
                </a:solidFill>
                <a:latin typeface="Segoe UI"/>
                <a:cs typeface="Segoe UI"/>
              </a:rPr>
              <a:t>and </a:t>
            </a:r>
            <a:r>
              <a:rPr sz="1400" spc="30" dirty="0">
                <a:solidFill>
                  <a:srgbClr val="525252"/>
                </a:solidFill>
                <a:latin typeface="Segoe UI"/>
                <a:cs typeface="Segoe UI"/>
              </a:rPr>
              <a:t>operational</a:t>
            </a:r>
            <a:r>
              <a:rPr sz="1400" spc="90" dirty="0">
                <a:solidFill>
                  <a:srgbClr val="525252"/>
                </a:solidFill>
                <a:latin typeface="Segoe UI"/>
                <a:cs typeface="Segoe UI"/>
              </a:rPr>
              <a:t> </a:t>
            </a:r>
            <a:r>
              <a:rPr sz="1400" spc="30" dirty="0">
                <a:solidFill>
                  <a:srgbClr val="525252"/>
                </a:solidFill>
                <a:latin typeface="Segoe UI"/>
                <a:cs typeface="Segoe UI"/>
              </a:rPr>
              <a:t>capability</a:t>
            </a:r>
            <a:endParaRPr sz="1400">
              <a:latin typeface="Segoe UI"/>
              <a:cs typeface="Segoe UI"/>
            </a:endParaRPr>
          </a:p>
          <a:p>
            <a:pPr marL="12700">
              <a:lnSpc>
                <a:spcPct val="100000"/>
              </a:lnSpc>
              <a:spcBef>
                <a:spcPts val="1225"/>
              </a:spcBef>
            </a:pPr>
            <a:r>
              <a:rPr sz="1100" spc="30" dirty="0">
                <a:solidFill>
                  <a:srgbClr val="393939"/>
                </a:solidFill>
                <a:latin typeface="Segoe UI"/>
                <a:cs typeface="Segoe UI"/>
              </a:rPr>
              <a:t>Understands </a:t>
            </a:r>
            <a:r>
              <a:rPr sz="1100" spc="25" dirty="0">
                <a:solidFill>
                  <a:srgbClr val="393939"/>
                </a:solidFill>
                <a:latin typeface="Segoe UI"/>
                <a:cs typeface="Segoe UI"/>
              </a:rPr>
              <a:t>model</a:t>
            </a:r>
            <a:r>
              <a:rPr sz="1100" spc="155" dirty="0">
                <a:solidFill>
                  <a:srgbClr val="393939"/>
                </a:solidFill>
                <a:latin typeface="Segoe UI"/>
                <a:cs typeface="Segoe UI"/>
              </a:rPr>
              <a:t> </a:t>
            </a:r>
            <a:r>
              <a:rPr sz="1100" spc="25" dirty="0">
                <a:solidFill>
                  <a:srgbClr val="393939"/>
                </a:solidFill>
                <a:latin typeface="Segoe UI"/>
                <a:cs typeface="Segoe UI"/>
              </a:rPr>
              <a:t>lifecycle</a:t>
            </a:r>
            <a:endParaRPr sz="1100">
              <a:latin typeface="Segoe UI"/>
              <a:cs typeface="Segoe UI"/>
            </a:endParaRPr>
          </a:p>
          <a:p>
            <a:pPr marL="12700" marR="621665">
              <a:lnSpc>
                <a:spcPct val="120900"/>
              </a:lnSpc>
              <a:spcBef>
                <a:spcPts val="805"/>
              </a:spcBef>
            </a:pPr>
            <a:r>
              <a:rPr sz="1100" spc="25" dirty="0">
                <a:solidFill>
                  <a:srgbClr val="393939"/>
                </a:solidFill>
                <a:latin typeface="Segoe UI"/>
                <a:cs typeface="Segoe UI"/>
              </a:rPr>
              <a:t>Building </a:t>
            </a:r>
            <a:r>
              <a:rPr sz="1100" dirty="0">
                <a:solidFill>
                  <a:srgbClr val="393939"/>
                </a:solidFill>
                <a:latin typeface="Segoe UI"/>
                <a:cs typeface="Segoe UI"/>
              </a:rPr>
              <a:t>a </a:t>
            </a:r>
            <a:r>
              <a:rPr sz="1100" spc="30" dirty="0">
                <a:solidFill>
                  <a:srgbClr val="393939"/>
                </a:solidFill>
                <a:latin typeface="Segoe UI"/>
                <a:cs typeface="Segoe UI"/>
              </a:rPr>
              <a:t>foundational  </a:t>
            </a:r>
            <a:r>
              <a:rPr sz="1100" spc="25" dirty="0">
                <a:solidFill>
                  <a:srgbClr val="393939"/>
                </a:solidFill>
                <a:latin typeface="Segoe UI"/>
                <a:cs typeface="Segoe UI"/>
              </a:rPr>
              <a:t>data</a:t>
            </a:r>
            <a:r>
              <a:rPr sz="1100" spc="80" dirty="0">
                <a:solidFill>
                  <a:srgbClr val="393939"/>
                </a:solidFill>
                <a:latin typeface="Segoe UI"/>
                <a:cs typeface="Segoe UI"/>
              </a:rPr>
              <a:t> </a:t>
            </a:r>
            <a:r>
              <a:rPr sz="1100" spc="30" dirty="0">
                <a:solidFill>
                  <a:srgbClr val="393939"/>
                </a:solidFill>
                <a:latin typeface="Segoe UI"/>
                <a:cs typeface="Segoe UI"/>
              </a:rPr>
              <a:t>architecture</a:t>
            </a:r>
            <a:endParaRPr sz="1100">
              <a:latin typeface="Segoe UI"/>
              <a:cs typeface="Segoe UI"/>
            </a:endParaRPr>
          </a:p>
        </p:txBody>
      </p:sp>
      <p:sp>
        <p:nvSpPr>
          <p:cNvPr id="14" name="object 14"/>
          <p:cNvSpPr/>
          <p:nvPr/>
        </p:nvSpPr>
        <p:spPr>
          <a:xfrm>
            <a:off x="1013460" y="4125340"/>
            <a:ext cx="422275" cy="309880"/>
          </a:xfrm>
          <a:custGeom>
            <a:avLst/>
            <a:gdLst/>
            <a:ahLst/>
            <a:cxnLst/>
            <a:rect l="l" t="t" r="r" b="b"/>
            <a:pathLst>
              <a:path w="422275" h="309879">
                <a:moveTo>
                  <a:pt x="393953" y="309498"/>
                </a:moveTo>
                <a:lnTo>
                  <a:pt x="182469" y="309498"/>
                </a:lnTo>
                <a:lnTo>
                  <a:pt x="73869" y="309498"/>
                </a:lnTo>
                <a:lnTo>
                  <a:pt x="33858" y="309498"/>
                </a:lnTo>
                <a:lnTo>
                  <a:pt x="28143" y="309498"/>
                </a:lnTo>
                <a:lnTo>
                  <a:pt x="17193" y="307290"/>
                </a:lnTo>
                <a:lnTo>
                  <a:pt x="8247" y="301259"/>
                </a:lnTo>
                <a:lnTo>
                  <a:pt x="2213" y="292300"/>
                </a:lnTo>
                <a:lnTo>
                  <a:pt x="0" y="281304"/>
                </a:lnTo>
                <a:lnTo>
                  <a:pt x="0" y="134975"/>
                </a:lnTo>
                <a:lnTo>
                  <a:pt x="0" y="59832"/>
                </a:lnTo>
                <a:lnTo>
                  <a:pt x="0" y="32148"/>
                </a:lnTo>
                <a:lnTo>
                  <a:pt x="0" y="28193"/>
                </a:lnTo>
                <a:lnTo>
                  <a:pt x="2213" y="17198"/>
                </a:lnTo>
                <a:lnTo>
                  <a:pt x="8247" y="8239"/>
                </a:lnTo>
                <a:lnTo>
                  <a:pt x="17193" y="2208"/>
                </a:lnTo>
                <a:lnTo>
                  <a:pt x="28143" y="0"/>
                </a:lnTo>
                <a:lnTo>
                  <a:pt x="239627" y="0"/>
                </a:lnTo>
                <a:lnTo>
                  <a:pt x="348227" y="0"/>
                </a:lnTo>
                <a:lnTo>
                  <a:pt x="388238" y="0"/>
                </a:lnTo>
                <a:lnTo>
                  <a:pt x="393953" y="0"/>
                </a:lnTo>
                <a:lnTo>
                  <a:pt x="404949" y="2208"/>
                </a:lnTo>
                <a:lnTo>
                  <a:pt x="413908" y="8239"/>
                </a:lnTo>
                <a:lnTo>
                  <a:pt x="419939" y="17198"/>
                </a:lnTo>
                <a:lnTo>
                  <a:pt x="422148" y="28193"/>
                </a:lnTo>
                <a:lnTo>
                  <a:pt x="422148" y="174523"/>
                </a:lnTo>
                <a:lnTo>
                  <a:pt x="422148" y="249666"/>
                </a:lnTo>
                <a:lnTo>
                  <a:pt x="422148" y="277350"/>
                </a:lnTo>
                <a:lnTo>
                  <a:pt x="422148" y="281304"/>
                </a:lnTo>
                <a:lnTo>
                  <a:pt x="419939" y="292300"/>
                </a:lnTo>
                <a:lnTo>
                  <a:pt x="413908" y="301259"/>
                </a:lnTo>
                <a:lnTo>
                  <a:pt x="404949" y="307290"/>
                </a:lnTo>
                <a:lnTo>
                  <a:pt x="393953" y="309498"/>
                </a:lnTo>
                <a:close/>
              </a:path>
            </a:pathLst>
          </a:custGeom>
          <a:ln w="15240">
            <a:solidFill>
              <a:srgbClr val="0078D6"/>
            </a:solidFill>
          </a:ln>
        </p:spPr>
        <p:txBody>
          <a:bodyPr wrap="square" lIns="0" tIns="0" rIns="0" bIns="0" rtlCol="0"/>
          <a:lstStyle/>
          <a:p>
            <a:endParaRPr/>
          </a:p>
        </p:txBody>
      </p:sp>
      <p:sp>
        <p:nvSpPr>
          <p:cNvPr id="15" name="object 15"/>
          <p:cNvSpPr/>
          <p:nvPr/>
        </p:nvSpPr>
        <p:spPr>
          <a:xfrm>
            <a:off x="1126032" y="4181602"/>
            <a:ext cx="197485" cy="197485"/>
          </a:xfrm>
          <a:custGeom>
            <a:avLst/>
            <a:gdLst/>
            <a:ahLst/>
            <a:cxnLst/>
            <a:rect l="l" t="t" r="r" b="b"/>
            <a:pathLst>
              <a:path w="197484" h="197485">
                <a:moveTo>
                  <a:pt x="140715" y="196977"/>
                </a:moveTo>
                <a:lnTo>
                  <a:pt x="140715" y="164451"/>
                </a:lnTo>
                <a:lnTo>
                  <a:pt x="140715" y="147748"/>
                </a:lnTo>
                <a:lnTo>
                  <a:pt x="140715" y="141595"/>
                </a:lnTo>
                <a:lnTo>
                  <a:pt x="140715" y="140716"/>
                </a:lnTo>
                <a:lnTo>
                  <a:pt x="173285" y="140716"/>
                </a:lnTo>
                <a:lnTo>
                  <a:pt x="190011" y="140716"/>
                </a:lnTo>
                <a:lnTo>
                  <a:pt x="196172" y="140716"/>
                </a:lnTo>
                <a:lnTo>
                  <a:pt x="197053" y="140716"/>
                </a:lnTo>
                <a:lnTo>
                  <a:pt x="197053" y="91890"/>
                </a:lnTo>
                <a:lnTo>
                  <a:pt x="197053" y="66817"/>
                </a:lnTo>
                <a:lnTo>
                  <a:pt x="197053" y="57580"/>
                </a:lnTo>
                <a:lnTo>
                  <a:pt x="197053" y="56261"/>
                </a:lnTo>
                <a:lnTo>
                  <a:pt x="164483" y="56261"/>
                </a:lnTo>
                <a:lnTo>
                  <a:pt x="147758" y="56261"/>
                </a:lnTo>
                <a:lnTo>
                  <a:pt x="141596" y="56261"/>
                </a:lnTo>
                <a:lnTo>
                  <a:pt x="140715" y="56261"/>
                </a:lnTo>
                <a:lnTo>
                  <a:pt x="140715" y="23735"/>
                </a:lnTo>
                <a:lnTo>
                  <a:pt x="140715" y="7032"/>
                </a:lnTo>
                <a:lnTo>
                  <a:pt x="140715" y="879"/>
                </a:lnTo>
                <a:lnTo>
                  <a:pt x="140715" y="0"/>
                </a:lnTo>
                <a:lnTo>
                  <a:pt x="91905" y="0"/>
                </a:lnTo>
                <a:lnTo>
                  <a:pt x="66840" y="0"/>
                </a:lnTo>
                <a:lnTo>
                  <a:pt x="57605" y="0"/>
                </a:lnTo>
                <a:lnTo>
                  <a:pt x="56286" y="0"/>
                </a:lnTo>
                <a:lnTo>
                  <a:pt x="56286" y="32525"/>
                </a:lnTo>
                <a:lnTo>
                  <a:pt x="56286" y="49228"/>
                </a:lnTo>
                <a:lnTo>
                  <a:pt x="56286" y="55381"/>
                </a:lnTo>
                <a:lnTo>
                  <a:pt x="56286" y="56261"/>
                </a:lnTo>
                <a:lnTo>
                  <a:pt x="23745" y="56261"/>
                </a:lnTo>
                <a:lnTo>
                  <a:pt x="7035" y="56261"/>
                </a:lnTo>
                <a:lnTo>
                  <a:pt x="879" y="56261"/>
                </a:lnTo>
                <a:lnTo>
                  <a:pt x="0" y="56261"/>
                </a:lnTo>
                <a:lnTo>
                  <a:pt x="0" y="105086"/>
                </a:lnTo>
                <a:lnTo>
                  <a:pt x="0" y="130159"/>
                </a:lnTo>
                <a:lnTo>
                  <a:pt x="0" y="139396"/>
                </a:lnTo>
                <a:lnTo>
                  <a:pt x="0" y="140716"/>
                </a:lnTo>
                <a:lnTo>
                  <a:pt x="32540" y="140716"/>
                </a:lnTo>
                <a:lnTo>
                  <a:pt x="49250" y="140716"/>
                </a:lnTo>
                <a:lnTo>
                  <a:pt x="55406" y="140716"/>
                </a:lnTo>
                <a:lnTo>
                  <a:pt x="56286" y="140716"/>
                </a:lnTo>
                <a:lnTo>
                  <a:pt x="56286" y="173241"/>
                </a:lnTo>
                <a:lnTo>
                  <a:pt x="56286" y="189944"/>
                </a:lnTo>
                <a:lnTo>
                  <a:pt x="56286" y="196097"/>
                </a:lnTo>
                <a:lnTo>
                  <a:pt x="56286" y="196977"/>
                </a:lnTo>
                <a:lnTo>
                  <a:pt x="140715" y="196977"/>
                </a:lnTo>
                <a:close/>
              </a:path>
            </a:pathLst>
          </a:custGeom>
          <a:ln w="15240">
            <a:solidFill>
              <a:srgbClr val="0078D6"/>
            </a:solidFill>
          </a:ln>
        </p:spPr>
        <p:txBody>
          <a:bodyPr wrap="square" lIns="0" tIns="0" rIns="0" bIns="0" rtlCol="0"/>
          <a:lstStyle/>
          <a:p>
            <a:endParaRPr/>
          </a:p>
        </p:txBody>
      </p:sp>
      <p:sp>
        <p:nvSpPr>
          <p:cNvPr id="16" name="object 16"/>
          <p:cNvSpPr/>
          <p:nvPr/>
        </p:nvSpPr>
        <p:spPr>
          <a:xfrm>
            <a:off x="1126032" y="4069079"/>
            <a:ext cx="197485" cy="56515"/>
          </a:xfrm>
          <a:custGeom>
            <a:avLst/>
            <a:gdLst/>
            <a:ahLst/>
            <a:cxnLst/>
            <a:rect l="l" t="t" r="r" b="b"/>
            <a:pathLst>
              <a:path w="197484" h="56514">
                <a:moveTo>
                  <a:pt x="197053" y="56261"/>
                </a:moveTo>
                <a:lnTo>
                  <a:pt x="197053" y="56261"/>
                </a:lnTo>
                <a:lnTo>
                  <a:pt x="197053" y="127"/>
                </a:lnTo>
                <a:lnTo>
                  <a:pt x="196926" y="0"/>
                </a:lnTo>
                <a:lnTo>
                  <a:pt x="114" y="0"/>
                </a:lnTo>
                <a:lnTo>
                  <a:pt x="0" y="127"/>
                </a:lnTo>
                <a:lnTo>
                  <a:pt x="0" y="56261"/>
                </a:lnTo>
                <a:lnTo>
                  <a:pt x="197053" y="56261"/>
                </a:lnTo>
                <a:close/>
              </a:path>
            </a:pathLst>
          </a:custGeom>
          <a:ln w="15240">
            <a:solidFill>
              <a:srgbClr val="0078D6"/>
            </a:solidFill>
          </a:ln>
        </p:spPr>
        <p:txBody>
          <a:bodyPr wrap="square" lIns="0" tIns="0" rIns="0" bIns="0" rtlCol="0"/>
          <a:lstStyle/>
          <a:p>
            <a:endParaRPr/>
          </a:p>
        </p:txBody>
      </p:sp>
      <p:sp>
        <p:nvSpPr>
          <p:cNvPr id="17" name="object 17"/>
          <p:cNvSpPr/>
          <p:nvPr/>
        </p:nvSpPr>
        <p:spPr>
          <a:xfrm>
            <a:off x="3694176" y="3151632"/>
            <a:ext cx="36830" cy="73660"/>
          </a:xfrm>
          <a:custGeom>
            <a:avLst/>
            <a:gdLst/>
            <a:ahLst/>
            <a:cxnLst/>
            <a:rect l="l" t="t" r="r" b="b"/>
            <a:pathLst>
              <a:path w="36829" h="73660">
                <a:moveTo>
                  <a:pt x="36575" y="0"/>
                </a:moveTo>
                <a:lnTo>
                  <a:pt x="2857" y="22336"/>
                </a:lnTo>
                <a:lnTo>
                  <a:pt x="0" y="36575"/>
                </a:lnTo>
                <a:lnTo>
                  <a:pt x="738" y="43963"/>
                </a:lnTo>
                <a:lnTo>
                  <a:pt x="29188" y="72413"/>
                </a:lnTo>
                <a:lnTo>
                  <a:pt x="36575" y="73151"/>
                </a:lnTo>
              </a:path>
            </a:pathLst>
          </a:custGeom>
          <a:ln w="15240">
            <a:solidFill>
              <a:srgbClr val="0078D6"/>
            </a:solidFill>
          </a:ln>
        </p:spPr>
        <p:txBody>
          <a:bodyPr wrap="square" lIns="0" tIns="0" rIns="0" bIns="0" rtlCol="0"/>
          <a:lstStyle/>
          <a:p>
            <a:endParaRPr/>
          </a:p>
        </p:txBody>
      </p:sp>
      <p:sp>
        <p:nvSpPr>
          <p:cNvPr id="18" name="object 18"/>
          <p:cNvSpPr/>
          <p:nvPr/>
        </p:nvSpPr>
        <p:spPr>
          <a:xfrm>
            <a:off x="3474720" y="3151632"/>
            <a:ext cx="256540" cy="73660"/>
          </a:xfrm>
          <a:custGeom>
            <a:avLst/>
            <a:gdLst/>
            <a:ahLst/>
            <a:cxnLst/>
            <a:rect l="l" t="t" r="r" b="b"/>
            <a:pathLst>
              <a:path w="256539" h="73660">
                <a:moveTo>
                  <a:pt x="36575" y="73151"/>
                </a:moveTo>
                <a:lnTo>
                  <a:pt x="2857" y="50815"/>
                </a:lnTo>
                <a:lnTo>
                  <a:pt x="0" y="36575"/>
                </a:lnTo>
                <a:lnTo>
                  <a:pt x="738" y="29188"/>
                </a:lnTo>
                <a:lnTo>
                  <a:pt x="29188" y="738"/>
                </a:lnTo>
                <a:lnTo>
                  <a:pt x="36575" y="0"/>
                </a:lnTo>
                <a:lnTo>
                  <a:pt x="163449" y="0"/>
                </a:lnTo>
                <a:lnTo>
                  <a:pt x="228600" y="0"/>
                </a:lnTo>
                <a:lnTo>
                  <a:pt x="252602" y="0"/>
                </a:lnTo>
                <a:lnTo>
                  <a:pt x="256031" y="0"/>
                </a:lnTo>
              </a:path>
            </a:pathLst>
          </a:custGeom>
          <a:ln w="15239">
            <a:solidFill>
              <a:srgbClr val="0078D6"/>
            </a:solidFill>
          </a:ln>
        </p:spPr>
        <p:txBody>
          <a:bodyPr wrap="square" lIns="0" tIns="0" rIns="0" bIns="0" rtlCol="0"/>
          <a:lstStyle/>
          <a:p>
            <a:endParaRPr/>
          </a:p>
        </p:txBody>
      </p:sp>
      <p:sp>
        <p:nvSpPr>
          <p:cNvPr id="19" name="object 19"/>
          <p:cNvSpPr/>
          <p:nvPr/>
        </p:nvSpPr>
        <p:spPr>
          <a:xfrm>
            <a:off x="3523488" y="2895600"/>
            <a:ext cx="0" cy="243840"/>
          </a:xfrm>
          <a:custGeom>
            <a:avLst/>
            <a:gdLst/>
            <a:ahLst/>
            <a:cxnLst/>
            <a:rect l="l" t="t" r="r" b="b"/>
            <a:pathLst>
              <a:path h="243839">
                <a:moveTo>
                  <a:pt x="0" y="243839"/>
                </a:moveTo>
                <a:lnTo>
                  <a:pt x="0" y="102870"/>
                </a:lnTo>
                <a:lnTo>
                  <a:pt x="0" y="30480"/>
                </a:lnTo>
                <a:lnTo>
                  <a:pt x="0" y="3810"/>
                </a:lnTo>
                <a:lnTo>
                  <a:pt x="0" y="0"/>
                </a:lnTo>
              </a:path>
            </a:pathLst>
          </a:custGeom>
          <a:ln w="15240">
            <a:solidFill>
              <a:srgbClr val="0078D6"/>
            </a:solidFill>
          </a:ln>
        </p:spPr>
        <p:txBody>
          <a:bodyPr wrap="square" lIns="0" tIns="0" rIns="0" bIns="0" rtlCol="0"/>
          <a:lstStyle/>
          <a:p>
            <a:endParaRPr/>
          </a:p>
        </p:txBody>
      </p:sp>
      <p:sp>
        <p:nvSpPr>
          <p:cNvPr id="20" name="object 20"/>
          <p:cNvSpPr/>
          <p:nvPr/>
        </p:nvSpPr>
        <p:spPr>
          <a:xfrm>
            <a:off x="3759708" y="2851404"/>
            <a:ext cx="88392" cy="242140"/>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3523488" y="2859023"/>
            <a:ext cx="280035" cy="36830"/>
          </a:xfrm>
          <a:custGeom>
            <a:avLst/>
            <a:gdLst/>
            <a:ahLst/>
            <a:cxnLst/>
            <a:rect l="l" t="t" r="r" b="b"/>
            <a:pathLst>
              <a:path w="280035" h="36830">
                <a:moveTo>
                  <a:pt x="279526" y="0"/>
                </a:moveTo>
                <a:lnTo>
                  <a:pt x="139070" y="0"/>
                </a:lnTo>
                <a:lnTo>
                  <a:pt x="66944" y="0"/>
                </a:lnTo>
                <a:lnTo>
                  <a:pt x="40372" y="0"/>
                </a:lnTo>
                <a:lnTo>
                  <a:pt x="36575" y="0"/>
                </a:lnTo>
                <a:lnTo>
                  <a:pt x="22342" y="2875"/>
                </a:lnTo>
                <a:lnTo>
                  <a:pt x="10715" y="10715"/>
                </a:lnTo>
                <a:lnTo>
                  <a:pt x="2875" y="22342"/>
                </a:lnTo>
                <a:lnTo>
                  <a:pt x="0" y="36575"/>
                </a:lnTo>
              </a:path>
            </a:pathLst>
          </a:custGeom>
          <a:ln w="15240">
            <a:solidFill>
              <a:srgbClr val="0078D6"/>
            </a:solidFill>
          </a:ln>
        </p:spPr>
        <p:txBody>
          <a:bodyPr wrap="square" lIns="0" tIns="0" rIns="0" bIns="0" rtlCol="0"/>
          <a:lstStyle/>
          <a:p>
            <a:endParaRPr/>
          </a:p>
        </p:txBody>
      </p:sp>
      <p:sp>
        <p:nvSpPr>
          <p:cNvPr id="22" name="object 22"/>
          <p:cNvSpPr/>
          <p:nvPr/>
        </p:nvSpPr>
        <p:spPr>
          <a:xfrm>
            <a:off x="3767328" y="3090672"/>
            <a:ext cx="0" cy="97790"/>
          </a:xfrm>
          <a:custGeom>
            <a:avLst/>
            <a:gdLst/>
            <a:ahLst/>
            <a:cxnLst/>
            <a:rect l="l" t="t" r="r" b="b"/>
            <a:pathLst>
              <a:path h="97789">
                <a:moveTo>
                  <a:pt x="0" y="0"/>
                </a:moveTo>
                <a:lnTo>
                  <a:pt x="0" y="56387"/>
                </a:lnTo>
                <a:lnTo>
                  <a:pt x="0" y="85344"/>
                </a:lnTo>
                <a:lnTo>
                  <a:pt x="0" y="96012"/>
                </a:lnTo>
                <a:lnTo>
                  <a:pt x="0" y="97536"/>
                </a:lnTo>
              </a:path>
            </a:pathLst>
          </a:custGeom>
          <a:ln w="15240">
            <a:solidFill>
              <a:srgbClr val="0078D6"/>
            </a:solidFill>
          </a:ln>
        </p:spPr>
        <p:txBody>
          <a:bodyPr wrap="square" lIns="0" tIns="0" rIns="0" bIns="0" rtlCol="0"/>
          <a:lstStyle/>
          <a:p>
            <a:endParaRPr/>
          </a:p>
        </p:txBody>
      </p:sp>
      <p:sp>
        <p:nvSpPr>
          <p:cNvPr id="23" name="object 23"/>
          <p:cNvSpPr/>
          <p:nvPr/>
        </p:nvSpPr>
        <p:spPr>
          <a:xfrm>
            <a:off x="3511296" y="3188207"/>
            <a:ext cx="256540" cy="36830"/>
          </a:xfrm>
          <a:custGeom>
            <a:avLst/>
            <a:gdLst/>
            <a:ahLst/>
            <a:cxnLst/>
            <a:rect l="l" t="t" r="r" b="b"/>
            <a:pathLst>
              <a:path w="256539" h="36830">
                <a:moveTo>
                  <a:pt x="0" y="36575"/>
                </a:moveTo>
                <a:lnTo>
                  <a:pt x="126873" y="36575"/>
                </a:lnTo>
                <a:lnTo>
                  <a:pt x="192024" y="36575"/>
                </a:lnTo>
                <a:lnTo>
                  <a:pt x="216026" y="36575"/>
                </a:lnTo>
                <a:lnTo>
                  <a:pt x="219455" y="36575"/>
                </a:lnTo>
                <a:lnTo>
                  <a:pt x="233689" y="33700"/>
                </a:lnTo>
                <a:lnTo>
                  <a:pt x="245316" y="25860"/>
                </a:lnTo>
                <a:lnTo>
                  <a:pt x="253156" y="14233"/>
                </a:lnTo>
                <a:lnTo>
                  <a:pt x="256031" y="0"/>
                </a:lnTo>
              </a:path>
            </a:pathLst>
          </a:custGeom>
          <a:ln w="15240">
            <a:solidFill>
              <a:srgbClr val="0078D6"/>
            </a:solidFill>
          </a:ln>
        </p:spPr>
        <p:txBody>
          <a:bodyPr wrap="square" lIns="0" tIns="0" rIns="0" bIns="0" rtlCol="0"/>
          <a:lstStyle/>
          <a:p>
            <a:endParaRPr/>
          </a:p>
        </p:txBody>
      </p:sp>
      <p:sp>
        <p:nvSpPr>
          <p:cNvPr id="24" name="object 24"/>
          <p:cNvSpPr/>
          <p:nvPr/>
        </p:nvSpPr>
        <p:spPr>
          <a:xfrm>
            <a:off x="3633215" y="2895600"/>
            <a:ext cx="73660" cy="73660"/>
          </a:xfrm>
          <a:custGeom>
            <a:avLst/>
            <a:gdLst/>
            <a:ahLst/>
            <a:cxnLst/>
            <a:rect l="l" t="t" r="r" b="b"/>
            <a:pathLst>
              <a:path w="73660" h="73660">
                <a:moveTo>
                  <a:pt x="0" y="0"/>
                </a:moveTo>
                <a:lnTo>
                  <a:pt x="42290" y="42290"/>
                </a:lnTo>
                <a:lnTo>
                  <a:pt x="64007" y="64007"/>
                </a:lnTo>
                <a:lnTo>
                  <a:pt x="72008" y="72008"/>
                </a:lnTo>
                <a:lnTo>
                  <a:pt x="73151" y="73151"/>
                </a:lnTo>
              </a:path>
            </a:pathLst>
          </a:custGeom>
          <a:ln w="15240">
            <a:solidFill>
              <a:srgbClr val="0078D6"/>
            </a:solidFill>
          </a:ln>
        </p:spPr>
        <p:txBody>
          <a:bodyPr wrap="square" lIns="0" tIns="0" rIns="0" bIns="0" rtlCol="0"/>
          <a:lstStyle/>
          <a:p>
            <a:endParaRPr/>
          </a:p>
        </p:txBody>
      </p:sp>
      <p:sp>
        <p:nvSpPr>
          <p:cNvPr id="25" name="object 25"/>
          <p:cNvSpPr/>
          <p:nvPr/>
        </p:nvSpPr>
        <p:spPr>
          <a:xfrm>
            <a:off x="3633215" y="2895600"/>
            <a:ext cx="73660" cy="73660"/>
          </a:xfrm>
          <a:custGeom>
            <a:avLst/>
            <a:gdLst/>
            <a:ahLst/>
            <a:cxnLst/>
            <a:rect l="l" t="t" r="r" b="b"/>
            <a:pathLst>
              <a:path w="73660" h="73660">
                <a:moveTo>
                  <a:pt x="73151" y="0"/>
                </a:moveTo>
                <a:lnTo>
                  <a:pt x="30861" y="42290"/>
                </a:lnTo>
                <a:lnTo>
                  <a:pt x="9144" y="64007"/>
                </a:lnTo>
                <a:lnTo>
                  <a:pt x="1143" y="72008"/>
                </a:lnTo>
                <a:lnTo>
                  <a:pt x="0" y="73151"/>
                </a:lnTo>
              </a:path>
            </a:pathLst>
          </a:custGeom>
          <a:ln w="15240">
            <a:solidFill>
              <a:srgbClr val="0078D6"/>
            </a:solidFill>
          </a:ln>
        </p:spPr>
        <p:txBody>
          <a:bodyPr wrap="square" lIns="0" tIns="0" rIns="0" bIns="0" rtlCol="0"/>
          <a:lstStyle/>
          <a:p>
            <a:endParaRPr/>
          </a:p>
        </p:txBody>
      </p:sp>
      <p:sp>
        <p:nvSpPr>
          <p:cNvPr id="26" name="object 26"/>
          <p:cNvSpPr/>
          <p:nvPr/>
        </p:nvSpPr>
        <p:spPr>
          <a:xfrm>
            <a:off x="3572255" y="3041904"/>
            <a:ext cx="0" cy="24765"/>
          </a:xfrm>
          <a:custGeom>
            <a:avLst/>
            <a:gdLst/>
            <a:ahLst/>
            <a:cxnLst/>
            <a:rect l="l" t="t" r="r" b="b"/>
            <a:pathLst>
              <a:path h="24764">
                <a:moveTo>
                  <a:pt x="-7620" y="12192"/>
                </a:moveTo>
                <a:lnTo>
                  <a:pt x="7620" y="12192"/>
                </a:lnTo>
              </a:path>
            </a:pathLst>
          </a:custGeom>
          <a:ln w="24384">
            <a:solidFill>
              <a:srgbClr val="0078D6"/>
            </a:solidFill>
          </a:ln>
        </p:spPr>
        <p:txBody>
          <a:bodyPr wrap="square" lIns="0" tIns="0" rIns="0" bIns="0" rtlCol="0"/>
          <a:lstStyle/>
          <a:p>
            <a:endParaRPr/>
          </a:p>
        </p:txBody>
      </p:sp>
      <p:sp>
        <p:nvSpPr>
          <p:cNvPr id="27" name="object 27"/>
          <p:cNvSpPr/>
          <p:nvPr/>
        </p:nvSpPr>
        <p:spPr>
          <a:xfrm>
            <a:off x="3588003" y="2996692"/>
            <a:ext cx="17780" cy="17780"/>
          </a:xfrm>
          <a:custGeom>
            <a:avLst/>
            <a:gdLst/>
            <a:ahLst/>
            <a:cxnLst/>
            <a:rect l="l" t="t" r="r" b="b"/>
            <a:pathLst>
              <a:path w="17779" h="17780">
                <a:moveTo>
                  <a:pt x="17272" y="0"/>
                </a:moveTo>
                <a:lnTo>
                  <a:pt x="0" y="17272"/>
                </a:lnTo>
              </a:path>
            </a:pathLst>
          </a:custGeom>
          <a:ln w="15240">
            <a:solidFill>
              <a:srgbClr val="0078D6"/>
            </a:solidFill>
          </a:ln>
        </p:spPr>
        <p:txBody>
          <a:bodyPr wrap="square" lIns="0" tIns="0" rIns="0" bIns="0" rtlCol="0"/>
          <a:lstStyle/>
          <a:p>
            <a:endParaRPr/>
          </a:p>
        </p:txBody>
      </p:sp>
      <p:sp>
        <p:nvSpPr>
          <p:cNvPr id="28" name="object 28"/>
          <p:cNvSpPr/>
          <p:nvPr/>
        </p:nvSpPr>
        <p:spPr>
          <a:xfrm>
            <a:off x="3588003" y="3094227"/>
            <a:ext cx="17780" cy="17780"/>
          </a:xfrm>
          <a:custGeom>
            <a:avLst/>
            <a:gdLst/>
            <a:ahLst/>
            <a:cxnLst/>
            <a:rect l="l" t="t" r="r" b="b"/>
            <a:pathLst>
              <a:path w="17779" h="17780">
                <a:moveTo>
                  <a:pt x="0" y="0"/>
                </a:moveTo>
                <a:lnTo>
                  <a:pt x="17272" y="17272"/>
                </a:lnTo>
              </a:path>
            </a:pathLst>
          </a:custGeom>
          <a:ln w="15240">
            <a:solidFill>
              <a:srgbClr val="0078D6"/>
            </a:solidFill>
          </a:ln>
        </p:spPr>
        <p:txBody>
          <a:bodyPr wrap="square" lIns="0" tIns="0" rIns="0" bIns="0" rtlCol="0"/>
          <a:lstStyle/>
          <a:p>
            <a:endParaRPr/>
          </a:p>
        </p:txBody>
      </p:sp>
      <p:sp>
        <p:nvSpPr>
          <p:cNvPr id="29" name="object 29"/>
          <p:cNvSpPr/>
          <p:nvPr/>
        </p:nvSpPr>
        <p:spPr>
          <a:xfrm>
            <a:off x="5962269" y="2132076"/>
            <a:ext cx="158115" cy="24765"/>
          </a:xfrm>
          <a:custGeom>
            <a:avLst/>
            <a:gdLst/>
            <a:ahLst/>
            <a:cxnLst/>
            <a:rect l="l" t="t" r="r" b="b"/>
            <a:pathLst>
              <a:path w="158114" h="24764">
                <a:moveTo>
                  <a:pt x="157733" y="12191"/>
                </a:moveTo>
                <a:lnTo>
                  <a:pt x="153215" y="10287"/>
                </a:lnTo>
                <a:lnTo>
                  <a:pt x="141303" y="6096"/>
                </a:lnTo>
                <a:lnTo>
                  <a:pt x="124461" y="1905"/>
                </a:lnTo>
                <a:lnTo>
                  <a:pt x="105155" y="0"/>
                </a:lnTo>
                <a:lnTo>
                  <a:pt x="89546" y="3810"/>
                </a:lnTo>
                <a:lnTo>
                  <a:pt x="78866" y="12192"/>
                </a:lnTo>
                <a:lnTo>
                  <a:pt x="68187" y="20574"/>
                </a:lnTo>
                <a:lnTo>
                  <a:pt x="52577" y="24384"/>
                </a:lnTo>
                <a:lnTo>
                  <a:pt x="33272" y="22478"/>
                </a:lnTo>
                <a:lnTo>
                  <a:pt x="16430" y="18287"/>
                </a:lnTo>
                <a:lnTo>
                  <a:pt x="4518" y="14096"/>
                </a:lnTo>
                <a:lnTo>
                  <a:pt x="0" y="12191"/>
                </a:lnTo>
              </a:path>
            </a:pathLst>
          </a:custGeom>
          <a:ln w="15240">
            <a:solidFill>
              <a:srgbClr val="0078D6"/>
            </a:solidFill>
          </a:ln>
        </p:spPr>
        <p:txBody>
          <a:bodyPr wrap="square" lIns="0" tIns="0" rIns="0" bIns="0" rtlCol="0"/>
          <a:lstStyle/>
          <a:p>
            <a:endParaRPr/>
          </a:p>
        </p:txBody>
      </p:sp>
      <p:sp>
        <p:nvSpPr>
          <p:cNvPr id="30" name="object 30"/>
          <p:cNvSpPr/>
          <p:nvPr/>
        </p:nvSpPr>
        <p:spPr>
          <a:xfrm>
            <a:off x="5888888" y="1937004"/>
            <a:ext cx="304800" cy="365760"/>
          </a:xfrm>
          <a:custGeom>
            <a:avLst/>
            <a:gdLst/>
            <a:ahLst/>
            <a:cxnLst/>
            <a:rect l="l" t="t" r="r" b="b"/>
            <a:pathLst>
              <a:path w="304800" h="365760">
                <a:moveTo>
                  <a:pt x="78968" y="0"/>
                </a:moveTo>
                <a:lnTo>
                  <a:pt x="100113" y="0"/>
                </a:lnTo>
                <a:lnTo>
                  <a:pt x="110972" y="0"/>
                </a:lnTo>
                <a:lnTo>
                  <a:pt x="114972" y="0"/>
                </a:lnTo>
                <a:lnTo>
                  <a:pt x="115544" y="0"/>
                </a:lnTo>
                <a:lnTo>
                  <a:pt x="115544" y="73568"/>
                </a:lnTo>
                <a:lnTo>
                  <a:pt x="115544" y="111347"/>
                </a:lnTo>
                <a:lnTo>
                  <a:pt x="115544" y="125265"/>
                </a:lnTo>
                <a:lnTo>
                  <a:pt x="115544" y="127254"/>
                </a:lnTo>
                <a:lnTo>
                  <a:pt x="115544" y="131699"/>
                </a:lnTo>
                <a:lnTo>
                  <a:pt x="114401" y="136144"/>
                </a:lnTo>
                <a:lnTo>
                  <a:pt x="112115" y="139954"/>
                </a:lnTo>
                <a:lnTo>
                  <a:pt x="49339" y="249132"/>
                </a:lnTo>
                <a:lnTo>
                  <a:pt x="17103" y="305196"/>
                </a:lnTo>
                <a:lnTo>
                  <a:pt x="5226" y="325852"/>
                </a:lnTo>
                <a:lnTo>
                  <a:pt x="3530" y="328803"/>
                </a:lnTo>
                <a:lnTo>
                  <a:pt x="0" y="341435"/>
                </a:lnTo>
                <a:lnTo>
                  <a:pt x="3196" y="353377"/>
                </a:lnTo>
                <a:lnTo>
                  <a:pt x="11799" y="362271"/>
                </a:lnTo>
                <a:lnTo>
                  <a:pt x="24485" y="365760"/>
                </a:lnTo>
                <a:lnTo>
                  <a:pt x="172283" y="365760"/>
                </a:lnTo>
                <a:lnTo>
                  <a:pt x="248179" y="365760"/>
                </a:lnTo>
                <a:lnTo>
                  <a:pt x="276141" y="365760"/>
                </a:lnTo>
                <a:lnTo>
                  <a:pt x="280136" y="365760"/>
                </a:lnTo>
                <a:lnTo>
                  <a:pt x="292748" y="362291"/>
                </a:lnTo>
                <a:lnTo>
                  <a:pt x="301313" y="353441"/>
                </a:lnTo>
                <a:lnTo>
                  <a:pt x="304496" y="341542"/>
                </a:lnTo>
                <a:lnTo>
                  <a:pt x="300964" y="328930"/>
                </a:lnTo>
                <a:lnTo>
                  <a:pt x="238188" y="219678"/>
                </a:lnTo>
                <a:lnTo>
                  <a:pt x="205952" y="163575"/>
                </a:lnTo>
                <a:lnTo>
                  <a:pt x="194075" y="142906"/>
                </a:lnTo>
                <a:lnTo>
                  <a:pt x="192379" y="139954"/>
                </a:lnTo>
                <a:lnTo>
                  <a:pt x="190093" y="136144"/>
                </a:lnTo>
                <a:lnTo>
                  <a:pt x="188823" y="131699"/>
                </a:lnTo>
                <a:lnTo>
                  <a:pt x="188823" y="0"/>
                </a:lnTo>
                <a:lnTo>
                  <a:pt x="210042" y="0"/>
                </a:lnTo>
                <a:lnTo>
                  <a:pt x="220938" y="0"/>
                </a:lnTo>
                <a:lnTo>
                  <a:pt x="224952" y="0"/>
                </a:lnTo>
                <a:lnTo>
                  <a:pt x="225526" y="0"/>
                </a:lnTo>
              </a:path>
            </a:pathLst>
          </a:custGeom>
          <a:ln w="15240">
            <a:solidFill>
              <a:srgbClr val="0078D6"/>
            </a:solidFill>
          </a:ln>
        </p:spPr>
        <p:txBody>
          <a:bodyPr wrap="square" lIns="0" tIns="0" rIns="0" bIns="0" rtlCol="0"/>
          <a:lstStyle/>
          <a:p>
            <a:endParaRPr/>
          </a:p>
        </p:txBody>
      </p:sp>
      <p:sp>
        <p:nvSpPr>
          <p:cNvPr id="31" name="object 31"/>
          <p:cNvSpPr/>
          <p:nvPr/>
        </p:nvSpPr>
        <p:spPr>
          <a:xfrm>
            <a:off x="5967857" y="2253995"/>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2" name="object 32"/>
          <p:cNvSpPr/>
          <p:nvPr/>
        </p:nvSpPr>
        <p:spPr>
          <a:xfrm>
            <a:off x="6016752" y="2220086"/>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3" name="object 33"/>
          <p:cNvSpPr/>
          <p:nvPr/>
        </p:nvSpPr>
        <p:spPr>
          <a:xfrm>
            <a:off x="5967857" y="2190369"/>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4" name="object 34"/>
          <p:cNvSpPr/>
          <p:nvPr/>
        </p:nvSpPr>
        <p:spPr>
          <a:xfrm>
            <a:off x="6065520" y="2195702"/>
            <a:ext cx="24765" cy="0"/>
          </a:xfrm>
          <a:custGeom>
            <a:avLst/>
            <a:gdLst/>
            <a:ahLst/>
            <a:cxnLst/>
            <a:rect l="l" t="t" r="r" b="b"/>
            <a:pathLst>
              <a:path w="24764">
                <a:moveTo>
                  <a:pt x="0" y="0"/>
                </a:moveTo>
                <a:lnTo>
                  <a:pt x="24383" y="0"/>
                </a:lnTo>
              </a:path>
            </a:pathLst>
          </a:custGeom>
          <a:ln w="15240">
            <a:solidFill>
              <a:srgbClr val="0078D6"/>
            </a:solidFill>
          </a:ln>
        </p:spPr>
        <p:txBody>
          <a:bodyPr wrap="square" lIns="0" tIns="0" rIns="0" bIns="0" rtlCol="0"/>
          <a:lstStyle/>
          <a:p>
            <a:endParaRPr/>
          </a:p>
        </p:txBody>
      </p:sp>
      <p:sp>
        <p:nvSpPr>
          <p:cNvPr id="35" name="object 35"/>
          <p:cNvSpPr/>
          <p:nvPr/>
        </p:nvSpPr>
        <p:spPr>
          <a:xfrm>
            <a:off x="6114415" y="2253995"/>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6" name="object 36"/>
          <p:cNvSpPr/>
          <p:nvPr/>
        </p:nvSpPr>
        <p:spPr>
          <a:xfrm>
            <a:off x="6041135" y="2265807"/>
            <a:ext cx="24765" cy="0"/>
          </a:xfrm>
          <a:custGeom>
            <a:avLst/>
            <a:gdLst/>
            <a:ahLst/>
            <a:cxnLst/>
            <a:rect l="l" t="t" r="r" b="b"/>
            <a:pathLst>
              <a:path w="24764">
                <a:moveTo>
                  <a:pt x="0" y="0"/>
                </a:moveTo>
                <a:lnTo>
                  <a:pt x="24384" y="0"/>
                </a:lnTo>
              </a:path>
            </a:pathLst>
          </a:custGeom>
          <a:ln w="15240">
            <a:solidFill>
              <a:srgbClr val="0078D6"/>
            </a:solidFill>
          </a:ln>
        </p:spPr>
        <p:txBody>
          <a:bodyPr wrap="square" lIns="0" tIns="0" rIns="0" bIns="0" rtlCol="0"/>
          <a:lstStyle/>
          <a:p>
            <a:endParaRPr/>
          </a:p>
        </p:txBody>
      </p:sp>
      <p:sp>
        <p:nvSpPr>
          <p:cNvPr id="37" name="object 37"/>
          <p:cNvSpPr/>
          <p:nvPr/>
        </p:nvSpPr>
        <p:spPr>
          <a:xfrm>
            <a:off x="8483854" y="1370298"/>
            <a:ext cx="70612" cy="70135"/>
          </a:xfrm>
          <a:prstGeom prst="rect">
            <a:avLst/>
          </a:prstGeom>
          <a:blipFill>
            <a:blip r:embed="rId6" cstate="print"/>
            <a:stretch>
              <a:fillRect/>
            </a:stretch>
          </a:blipFill>
        </p:spPr>
        <p:txBody>
          <a:bodyPr wrap="square" lIns="0" tIns="0" rIns="0" bIns="0" rtlCol="0"/>
          <a:lstStyle/>
          <a:p>
            <a:endParaRPr/>
          </a:p>
        </p:txBody>
      </p:sp>
      <p:sp>
        <p:nvSpPr>
          <p:cNvPr id="38" name="object 38"/>
          <p:cNvSpPr/>
          <p:nvPr/>
        </p:nvSpPr>
        <p:spPr>
          <a:xfrm>
            <a:off x="8336280" y="1222247"/>
            <a:ext cx="365760" cy="365760"/>
          </a:xfrm>
          <a:custGeom>
            <a:avLst/>
            <a:gdLst/>
            <a:ahLst/>
            <a:cxnLst/>
            <a:rect l="l" t="t" r="r" b="b"/>
            <a:pathLst>
              <a:path w="365759" h="365759">
                <a:moveTo>
                  <a:pt x="182245" y="0"/>
                </a:moveTo>
                <a:lnTo>
                  <a:pt x="133952" y="6546"/>
                </a:lnTo>
                <a:lnTo>
                  <a:pt x="90461" y="25028"/>
                </a:lnTo>
                <a:lnTo>
                  <a:pt x="53546" y="53705"/>
                </a:lnTo>
                <a:lnTo>
                  <a:pt x="24981" y="90837"/>
                </a:lnTo>
                <a:lnTo>
                  <a:pt x="6541" y="134687"/>
                </a:lnTo>
                <a:lnTo>
                  <a:pt x="0" y="183514"/>
                </a:lnTo>
                <a:lnTo>
                  <a:pt x="6541" y="231807"/>
                </a:lnTo>
                <a:lnTo>
                  <a:pt x="24981" y="275298"/>
                </a:lnTo>
                <a:lnTo>
                  <a:pt x="53546" y="312213"/>
                </a:lnTo>
                <a:lnTo>
                  <a:pt x="90461" y="340778"/>
                </a:lnTo>
                <a:lnTo>
                  <a:pt x="133952" y="359218"/>
                </a:lnTo>
                <a:lnTo>
                  <a:pt x="182245" y="365760"/>
                </a:lnTo>
                <a:lnTo>
                  <a:pt x="231072" y="359218"/>
                </a:lnTo>
                <a:lnTo>
                  <a:pt x="274922" y="340778"/>
                </a:lnTo>
                <a:lnTo>
                  <a:pt x="312054" y="312213"/>
                </a:lnTo>
                <a:lnTo>
                  <a:pt x="340731" y="275298"/>
                </a:lnTo>
                <a:lnTo>
                  <a:pt x="359213" y="231807"/>
                </a:lnTo>
                <a:lnTo>
                  <a:pt x="365760" y="183514"/>
                </a:lnTo>
                <a:lnTo>
                  <a:pt x="359213" y="134687"/>
                </a:lnTo>
                <a:lnTo>
                  <a:pt x="340731" y="90837"/>
                </a:lnTo>
                <a:lnTo>
                  <a:pt x="312054" y="53705"/>
                </a:lnTo>
                <a:lnTo>
                  <a:pt x="274922" y="25028"/>
                </a:lnTo>
                <a:lnTo>
                  <a:pt x="231072" y="6546"/>
                </a:lnTo>
                <a:lnTo>
                  <a:pt x="182245" y="0"/>
                </a:lnTo>
                <a:close/>
              </a:path>
            </a:pathLst>
          </a:custGeom>
          <a:ln w="15240">
            <a:solidFill>
              <a:srgbClr val="0078D6"/>
            </a:solidFill>
          </a:ln>
        </p:spPr>
        <p:txBody>
          <a:bodyPr wrap="square" lIns="0" tIns="0" rIns="0" bIns="0" rtlCol="0"/>
          <a:lstStyle/>
          <a:p>
            <a:endParaRPr/>
          </a:p>
        </p:txBody>
      </p:sp>
      <p:sp>
        <p:nvSpPr>
          <p:cNvPr id="39" name="object 39"/>
          <p:cNvSpPr/>
          <p:nvPr/>
        </p:nvSpPr>
        <p:spPr>
          <a:xfrm>
            <a:off x="8380730" y="1266697"/>
            <a:ext cx="276860" cy="236474"/>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5713476" y="3968496"/>
            <a:ext cx="1999614" cy="274320"/>
          </a:xfrm>
          <a:custGeom>
            <a:avLst/>
            <a:gdLst/>
            <a:ahLst/>
            <a:cxnLst/>
            <a:rect l="l" t="t" r="r" b="b"/>
            <a:pathLst>
              <a:path w="1999615" h="274320">
                <a:moveTo>
                  <a:pt x="0" y="137159"/>
                </a:moveTo>
                <a:lnTo>
                  <a:pt x="26401" y="105729"/>
                </a:lnTo>
                <a:lnTo>
                  <a:pt x="71485" y="86151"/>
                </a:lnTo>
                <a:lnTo>
                  <a:pt x="136482" y="67959"/>
                </a:lnTo>
                <a:lnTo>
                  <a:pt x="175893" y="59459"/>
                </a:lnTo>
                <a:lnTo>
                  <a:pt x="219615" y="51398"/>
                </a:lnTo>
                <a:lnTo>
                  <a:pt x="267428" y="43806"/>
                </a:lnTo>
                <a:lnTo>
                  <a:pt x="319107" y="36713"/>
                </a:lnTo>
                <a:lnTo>
                  <a:pt x="374433" y="30151"/>
                </a:lnTo>
                <a:lnTo>
                  <a:pt x="433181" y="24149"/>
                </a:lnTo>
                <a:lnTo>
                  <a:pt x="495130" y="18739"/>
                </a:lnTo>
                <a:lnTo>
                  <a:pt x="560058" y="13951"/>
                </a:lnTo>
                <a:lnTo>
                  <a:pt x="627743" y="9816"/>
                </a:lnTo>
                <a:lnTo>
                  <a:pt x="697963" y="6363"/>
                </a:lnTo>
                <a:lnTo>
                  <a:pt x="770495" y="3625"/>
                </a:lnTo>
                <a:lnTo>
                  <a:pt x="845117" y="1631"/>
                </a:lnTo>
                <a:lnTo>
                  <a:pt x="921607" y="413"/>
                </a:lnTo>
                <a:lnTo>
                  <a:pt x="999744" y="0"/>
                </a:lnTo>
                <a:lnTo>
                  <a:pt x="1077880" y="413"/>
                </a:lnTo>
                <a:lnTo>
                  <a:pt x="1154370" y="1631"/>
                </a:lnTo>
                <a:lnTo>
                  <a:pt x="1228992" y="3625"/>
                </a:lnTo>
                <a:lnTo>
                  <a:pt x="1301524" y="6363"/>
                </a:lnTo>
                <a:lnTo>
                  <a:pt x="1371744" y="9816"/>
                </a:lnTo>
                <a:lnTo>
                  <a:pt x="1439429" y="13951"/>
                </a:lnTo>
                <a:lnTo>
                  <a:pt x="1504357" y="18739"/>
                </a:lnTo>
                <a:lnTo>
                  <a:pt x="1566306" y="24149"/>
                </a:lnTo>
                <a:lnTo>
                  <a:pt x="1625054" y="30151"/>
                </a:lnTo>
                <a:lnTo>
                  <a:pt x="1680380" y="36713"/>
                </a:lnTo>
                <a:lnTo>
                  <a:pt x="1732059" y="43806"/>
                </a:lnTo>
                <a:lnTo>
                  <a:pt x="1779872" y="51398"/>
                </a:lnTo>
                <a:lnTo>
                  <a:pt x="1823594" y="59459"/>
                </a:lnTo>
                <a:lnTo>
                  <a:pt x="1863005" y="67959"/>
                </a:lnTo>
                <a:lnTo>
                  <a:pt x="1928002" y="86151"/>
                </a:lnTo>
                <a:lnTo>
                  <a:pt x="1973086" y="105729"/>
                </a:lnTo>
                <a:lnTo>
                  <a:pt x="1999488" y="137159"/>
                </a:lnTo>
                <a:lnTo>
                  <a:pt x="1996480" y="147871"/>
                </a:lnTo>
                <a:lnTo>
                  <a:pt x="1953144" y="178537"/>
                </a:lnTo>
                <a:lnTo>
                  <a:pt x="1897882" y="197453"/>
                </a:lnTo>
                <a:lnTo>
                  <a:pt x="1823594" y="214860"/>
                </a:lnTo>
                <a:lnTo>
                  <a:pt x="1779872" y="222921"/>
                </a:lnTo>
                <a:lnTo>
                  <a:pt x="1732059" y="230513"/>
                </a:lnTo>
                <a:lnTo>
                  <a:pt x="1680380" y="237606"/>
                </a:lnTo>
                <a:lnTo>
                  <a:pt x="1625054" y="244168"/>
                </a:lnTo>
                <a:lnTo>
                  <a:pt x="1566306" y="250170"/>
                </a:lnTo>
                <a:lnTo>
                  <a:pt x="1504357" y="255580"/>
                </a:lnTo>
                <a:lnTo>
                  <a:pt x="1439429" y="260368"/>
                </a:lnTo>
                <a:lnTo>
                  <a:pt x="1371744" y="264503"/>
                </a:lnTo>
                <a:lnTo>
                  <a:pt x="1301524" y="267956"/>
                </a:lnTo>
                <a:lnTo>
                  <a:pt x="1228992" y="270694"/>
                </a:lnTo>
                <a:lnTo>
                  <a:pt x="1154370" y="272688"/>
                </a:lnTo>
                <a:lnTo>
                  <a:pt x="1077880" y="273906"/>
                </a:lnTo>
                <a:lnTo>
                  <a:pt x="999744" y="274319"/>
                </a:lnTo>
                <a:lnTo>
                  <a:pt x="921607" y="273906"/>
                </a:lnTo>
                <a:lnTo>
                  <a:pt x="845117" y="272688"/>
                </a:lnTo>
                <a:lnTo>
                  <a:pt x="770495" y="270694"/>
                </a:lnTo>
                <a:lnTo>
                  <a:pt x="697963" y="267956"/>
                </a:lnTo>
                <a:lnTo>
                  <a:pt x="627743" y="264503"/>
                </a:lnTo>
                <a:lnTo>
                  <a:pt x="560058" y="260368"/>
                </a:lnTo>
                <a:lnTo>
                  <a:pt x="495130" y="255580"/>
                </a:lnTo>
                <a:lnTo>
                  <a:pt x="433181" y="250170"/>
                </a:lnTo>
                <a:lnTo>
                  <a:pt x="374433" y="244168"/>
                </a:lnTo>
                <a:lnTo>
                  <a:pt x="319107" y="237606"/>
                </a:lnTo>
                <a:lnTo>
                  <a:pt x="267428" y="230513"/>
                </a:lnTo>
                <a:lnTo>
                  <a:pt x="219615" y="222921"/>
                </a:lnTo>
                <a:lnTo>
                  <a:pt x="175893" y="214860"/>
                </a:lnTo>
                <a:lnTo>
                  <a:pt x="136482" y="206360"/>
                </a:lnTo>
                <a:lnTo>
                  <a:pt x="71485" y="188168"/>
                </a:lnTo>
                <a:lnTo>
                  <a:pt x="26401" y="168590"/>
                </a:lnTo>
                <a:lnTo>
                  <a:pt x="0" y="137159"/>
                </a:lnTo>
                <a:close/>
              </a:path>
            </a:pathLst>
          </a:custGeom>
          <a:ln w="9144">
            <a:solidFill>
              <a:srgbClr val="FF0000"/>
            </a:solidFill>
          </a:ln>
        </p:spPr>
        <p:txBody>
          <a:bodyPr wrap="square" lIns="0" tIns="0" rIns="0" bIns="0" rtlCol="0"/>
          <a:lstStyle/>
          <a:p>
            <a:endParaRPr/>
          </a:p>
        </p:txBody>
      </p:sp>
      <p:sp>
        <p:nvSpPr>
          <p:cNvPr id="41" name="object 41"/>
          <p:cNvSpPr/>
          <p:nvPr/>
        </p:nvSpPr>
        <p:spPr>
          <a:xfrm>
            <a:off x="8188452" y="3061716"/>
            <a:ext cx="1999614" cy="622300"/>
          </a:xfrm>
          <a:custGeom>
            <a:avLst/>
            <a:gdLst/>
            <a:ahLst/>
            <a:cxnLst/>
            <a:rect l="l" t="t" r="r" b="b"/>
            <a:pathLst>
              <a:path w="1999615" h="622300">
                <a:moveTo>
                  <a:pt x="0" y="310896"/>
                </a:moveTo>
                <a:lnTo>
                  <a:pt x="9926" y="266911"/>
                </a:lnTo>
                <a:lnTo>
                  <a:pt x="38805" y="224822"/>
                </a:lnTo>
                <a:lnTo>
                  <a:pt x="85283" y="185050"/>
                </a:lnTo>
                <a:lnTo>
                  <a:pt x="148007" y="148016"/>
                </a:lnTo>
                <a:lnTo>
                  <a:pt x="185039" y="130656"/>
                </a:lnTo>
                <a:lnTo>
                  <a:pt x="225625" y="114140"/>
                </a:lnTo>
                <a:lnTo>
                  <a:pt x="269596" y="98518"/>
                </a:lnTo>
                <a:lnTo>
                  <a:pt x="316783" y="83843"/>
                </a:lnTo>
                <a:lnTo>
                  <a:pt x="367017" y="70168"/>
                </a:lnTo>
                <a:lnTo>
                  <a:pt x="420129" y="57547"/>
                </a:lnTo>
                <a:lnTo>
                  <a:pt x="475950" y="46030"/>
                </a:lnTo>
                <a:lnTo>
                  <a:pt x="534311" y="35671"/>
                </a:lnTo>
                <a:lnTo>
                  <a:pt x="595042" y="26523"/>
                </a:lnTo>
                <a:lnTo>
                  <a:pt x="657975" y="18638"/>
                </a:lnTo>
                <a:lnTo>
                  <a:pt x="722940" y="12068"/>
                </a:lnTo>
                <a:lnTo>
                  <a:pt x="789769" y="6867"/>
                </a:lnTo>
                <a:lnTo>
                  <a:pt x="858292" y="3087"/>
                </a:lnTo>
                <a:lnTo>
                  <a:pt x="928340" y="780"/>
                </a:lnTo>
                <a:lnTo>
                  <a:pt x="999744" y="0"/>
                </a:lnTo>
                <a:lnTo>
                  <a:pt x="1071147" y="780"/>
                </a:lnTo>
                <a:lnTo>
                  <a:pt x="1141195" y="3087"/>
                </a:lnTo>
                <a:lnTo>
                  <a:pt x="1209718" y="6867"/>
                </a:lnTo>
                <a:lnTo>
                  <a:pt x="1276547" y="12068"/>
                </a:lnTo>
                <a:lnTo>
                  <a:pt x="1341512" y="18638"/>
                </a:lnTo>
                <a:lnTo>
                  <a:pt x="1404445" y="26523"/>
                </a:lnTo>
                <a:lnTo>
                  <a:pt x="1465176" y="35671"/>
                </a:lnTo>
                <a:lnTo>
                  <a:pt x="1523537" y="46030"/>
                </a:lnTo>
                <a:lnTo>
                  <a:pt x="1579358" y="57547"/>
                </a:lnTo>
                <a:lnTo>
                  <a:pt x="1632470" y="70168"/>
                </a:lnTo>
                <a:lnTo>
                  <a:pt x="1682704" y="83843"/>
                </a:lnTo>
                <a:lnTo>
                  <a:pt x="1729891" y="98518"/>
                </a:lnTo>
                <a:lnTo>
                  <a:pt x="1773862" y="114140"/>
                </a:lnTo>
                <a:lnTo>
                  <a:pt x="1814448" y="130656"/>
                </a:lnTo>
                <a:lnTo>
                  <a:pt x="1851480" y="148016"/>
                </a:lnTo>
                <a:lnTo>
                  <a:pt x="1914204" y="185050"/>
                </a:lnTo>
                <a:lnTo>
                  <a:pt x="1960682" y="224822"/>
                </a:lnTo>
                <a:lnTo>
                  <a:pt x="1989561" y="266911"/>
                </a:lnTo>
                <a:lnTo>
                  <a:pt x="1999488" y="310896"/>
                </a:lnTo>
                <a:lnTo>
                  <a:pt x="1996978" y="333099"/>
                </a:lnTo>
                <a:lnTo>
                  <a:pt x="1977406" y="376188"/>
                </a:lnTo>
                <a:lnTo>
                  <a:pt x="1939558" y="417171"/>
                </a:lnTo>
                <a:lnTo>
                  <a:pt x="1884788" y="455627"/>
                </a:lnTo>
                <a:lnTo>
                  <a:pt x="1814448" y="491135"/>
                </a:lnTo>
                <a:lnTo>
                  <a:pt x="1773862" y="507651"/>
                </a:lnTo>
                <a:lnTo>
                  <a:pt x="1729891" y="523273"/>
                </a:lnTo>
                <a:lnTo>
                  <a:pt x="1682704" y="537948"/>
                </a:lnTo>
                <a:lnTo>
                  <a:pt x="1632470" y="551623"/>
                </a:lnTo>
                <a:lnTo>
                  <a:pt x="1579358" y="564244"/>
                </a:lnTo>
                <a:lnTo>
                  <a:pt x="1523537" y="575761"/>
                </a:lnTo>
                <a:lnTo>
                  <a:pt x="1465176" y="586120"/>
                </a:lnTo>
                <a:lnTo>
                  <a:pt x="1404445" y="595268"/>
                </a:lnTo>
                <a:lnTo>
                  <a:pt x="1341512" y="603153"/>
                </a:lnTo>
                <a:lnTo>
                  <a:pt x="1276547" y="609723"/>
                </a:lnTo>
                <a:lnTo>
                  <a:pt x="1209718" y="614924"/>
                </a:lnTo>
                <a:lnTo>
                  <a:pt x="1141195" y="618704"/>
                </a:lnTo>
                <a:lnTo>
                  <a:pt x="1071147" y="621011"/>
                </a:lnTo>
                <a:lnTo>
                  <a:pt x="999744" y="621792"/>
                </a:lnTo>
                <a:lnTo>
                  <a:pt x="928340" y="621011"/>
                </a:lnTo>
                <a:lnTo>
                  <a:pt x="858292" y="618704"/>
                </a:lnTo>
                <a:lnTo>
                  <a:pt x="789769" y="614924"/>
                </a:lnTo>
                <a:lnTo>
                  <a:pt x="722940" y="609723"/>
                </a:lnTo>
                <a:lnTo>
                  <a:pt x="657975" y="603153"/>
                </a:lnTo>
                <a:lnTo>
                  <a:pt x="595042" y="595268"/>
                </a:lnTo>
                <a:lnTo>
                  <a:pt x="534311" y="586120"/>
                </a:lnTo>
                <a:lnTo>
                  <a:pt x="475950" y="575761"/>
                </a:lnTo>
                <a:lnTo>
                  <a:pt x="420129" y="564244"/>
                </a:lnTo>
                <a:lnTo>
                  <a:pt x="367017" y="551623"/>
                </a:lnTo>
                <a:lnTo>
                  <a:pt x="316783" y="537948"/>
                </a:lnTo>
                <a:lnTo>
                  <a:pt x="269596" y="523273"/>
                </a:lnTo>
                <a:lnTo>
                  <a:pt x="225625" y="507651"/>
                </a:lnTo>
                <a:lnTo>
                  <a:pt x="185039" y="491135"/>
                </a:lnTo>
                <a:lnTo>
                  <a:pt x="148007" y="473775"/>
                </a:lnTo>
                <a:lnTo>
                  <a:pt x="85283" y="436741"/>
                </a:lnTo>
                <a:lnTo>
                  <a:pt x="38805" y="396969"/>
                </a:lnTo>
                <a:lnTo>
                  <a:pt x="9926" y="354880"/>
                </a:lnTo>
                <a:lnTo>
                  <a:pt x="0" y="310896"/>
                </a:lnTo>
                <a:close/>
              </a:path>
            </a:pathLst>
          </a:custGeom>
          <a:ln w="9143">
            <a:solidFill>
              <a:srgbClr val="FF0000"/>
            </a:solidFill>
          </a:ln>
        </p:spPr>
        <p:txBody>
          <a:bodyPr wrap="square" lIns="0" tIns="0" rIns="0" bIns="0" rtlCol="0"/>
          <a:lstStyle/>
          <a:p>
            <a:endParaRPr/>
          </a:p>
        </p:txBody>
      </p:sp>
    </p:spTree>
    <p:extLst>
      <p:ext uri="{BB962C8B-B14F-4D97-AF65-F5344CB8AC3E}">
        <p14:creationId xmlns:p14="http://schemas.microsoft.com/office/powerpoint/2010/main" val="42329808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0078D6"/>
          </a:solidFill>
        </p:spPr>
        <p:txBody>
          <a:bodyPr wrap="square" lIns="0" tIns="0" rIns="0" bIns="0" rtlCol="0"/>
          <a:lstStyle/>
          <a:p>
            <a:endParaRPr/>
          </a:p>
        </p:txBody>
      </p:sp>
      <p:sp>
        <p:nvSpPr>
          <p:cNvPr id="3" name="object 3"/>
          <p:cNvSpPr txBox="1">
            <a:spLocks noGrp="1"/>
          </p:cNvSpPr>
          <p:nvPr>
            <p:ph type="title"/>
          </p:nvPr>
        </p:nvSpPr>
        <p:spPr>
          <a:xfrm>
            <a:off x="403047" y="2062988"/>
            <a:ext cx="8806815" cy="848360"/>
          </a:xfrm>
          <a:prstGeom prst="rect">
            <a:avLst/>
          </a:prstGeom>
        </p:spPr>
        <p:txBody>
          <a:bodyPr vert="horz" wrap="square" lIns="0" tIns="12700" rIns="0" bIns="0" rtlCol="0">
            <a:spAutoFit/>
          </a:bodyPr>
          <a:lstStyle/>
          <a:p>
            <a:pPr marL="12700">
              <a:lnSpc>
                <a:spcPct val="100000"/>
              </a:lnSpc>
              <a:spcBef>
                <a:spcPts val="100"/>
              </a:spcBef>
            </a:pPr>
            <a:r>
              <a:rPr sz="5400" b="0" spc="-100" dirty="0">
                <a:solidFill>
                  <a:srgbClr val="FFFFFF"/>
                </a:solidFill>
                <a:latin typeface="Segoe UI Light"/>
                <a:cs typeface="Segoe UI Light"/>
              </a:rPr>
              <a:t>Azure </a:t>
            </a:r>
            <a:r>
              <a:rPr sz="5400" b="0" spc="-85" dirty="0">
                <a:solidFill>
                  <a:srgbClr val="FFFFFF"/>
                </a:solidFill>
                <a:latin typeface="Segoe UI Light"/>
                <a:cs typeface="Segoe UI Light"/>
              </a:rPr>
              <a:t>Machine </a:t>
            </a:r>
            <a:r>
              <a:rPr sz="5400" b="0" spc="-90" dirty="0">
                <a:solidFill>
                  <a:srgbClr val="FFFFFF"/>
                </a:solidFill>
                <a:latin typeface="Segoe UI Light"/>
                <a:cs typeface="Segoe UI Light"/>
              </a:rPr>
              <a:t>Learning</a:t>
            </a:r>
            <a:r>
              <a:rPr sz="5400" b="0" spc="-509" dirty="0">
                <a:solidFill>
                  <a:srgbClr val="FFFFFF"/>
                </a:solidFill>
                <a:latin typeface="Segoe UI Light"/>
                <a:cs typeface="Segoe UI Light"/>
              </a:rPr>
              <a:t> </a:t>
            </a:r>
            <a:r>
              <a:rPr sz="5400" b="0" spc="-40" dirty="0">
                <a:solidFill>
                  <a:srgbClr val="FFFFFF"/>
                </a:solidFill>
                <a:latin typeface="Segoe UI Light"/>
                <a:cs typeface="Segoe UI Light"/>
              </a:rPr>
              <a:t>service</a:t>
            </a:r>
            <a:endParaRPr sz="5400">
              <a:latin typeface="Segoe UI Light"/>
              <a:cs typeface="Segoe UI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10906125" cy="574040"/>
          </a:xfrm>
          <a:prstGeom prst="rect">
            <a:avLst/>
          </a:prstGeom>
        </p:spPr>
        <p:txBody>
          <a:bodyPr vert="horz" wrap="square" lIns="0" tIns="12700" rIns="0" bIns="0" rtlCol="0">
            <a:spAutoFit/>
          </a:bodyPr>
          <a:lstStyle/>
          <a:p>
            <a:pPr marL="12700">
              <a:lnSpc>
                <a:spcPct val="100000"/>
              </a:lnSpc>
              <a:spcBef>
                <a:spcPts val="100"/>
              </a:spcBef>
              <a:tabLst>
                <a:tab pos="1555750" algn="l"/>
                <a:tab pos="2141220" algn="l"/>
                <a:tab pos="3856354" algn="l"/>
                <a:tab pos="6241415" algn="l"/>
                <a:tab pos="8792845" algn="l"/>
              </a:tabLst>
            </a:pPr>
            <a:r>
              <a:rPr sz="3600" b="0" spc="155" dirty="0">
                <a:solidFill>
                  <a:srgbClr val="001F50"/>
                </a:solidFill>
                <a:latin typeface="Segoe UI Semilight"/>
                <a:cs typeface="Segoe UI Semilight"/>
              </a:rPr>
              <a:t>WHAT	</a:t>
            </a:r>
            <a:r>
              <a:rPr sz="3600" b="0" spc="145" dirty="0">
                <a:solidFill>
                  <a:srgbClr val="001F50"/>
                </a:solidFill>
                <a:latin typeface="Segoe UI Semilight"/>
                <a:cs typeface="Segoe UI Semilight"/>
              </a:rPr>
              <a:t>IS	</a:t>
            </a:r>
            <a:r>
              <a:rPr sz="3600" b="0" spc="254" dirty="0">
                <a:solidFill>
                  <a:srgbClr val="001F50"/>
                </a:solidFill>
                <a:latin typeface="Segoe UI Semilight"/>
                <a:cs typeface="Segoe UI Semilight"/>
              </a:rPr>
              <a:t>AZURE	</a:t>
            </a:r>
            <a:r>
              <a:rPr sz="3600" b="0" spc="245" dirty="0">
                <a:solidFill>
                  <a:srgbClr val="001F50"/>
                </a:solidFill>
                <a:latin typeface="Segoe UI Semilight"/>
                <a:cs typeface="Segoe UI Semilight"/>
              </a:rPr>
              <a:t>MACHINE	</a:t>
            </a:r>
            <a:r>
              <a:rPr sz="3600" b="0" spc="254" dirty="0">
                <a:solidFill>
                  <a:srgbClr val="001F50"/>
                </a:solidFill>
                <a:latin typeface="Segoe UI Semilight"/>
                <a:cs typeface="Segoe UI Semilight"/>
              </a:rPr>
              <a:t>LEARNING	SERVICE?</a:t>
            </a:r>
            <a:endParaRPr sz="3600">
              <a:latin typeface="Segoe UI Semilight"/>
              <a:cs typeface="Segoe UI Semilight"/>
            </a:endParaRPr>
          </a:p>
        </p:txBody>
      </p:sp>
      <p:sp>
        <p:nvSpPr>
          <p:cNvPr id="3" name="object 3"/>
          <p:cNvSpPr txBox="1"/>
          <p:nvPr/>
        </p:nvSpPr>
        <p:spPr>
          <a:xfrm>
            <a:off x="2614929" y="2228799"/>
            <a:ext cx="2421890" cy="757555"/>
          </a:xfrm>
          <a:prstGeom prst="rect">
            <a:avLst/>
          </a:prstGeom>
        </p:spPr>
        <p:txBody>
          <a:bodyPr vert="horz" wrap="square" lIns="0" tIns="12700" rIns="0" bIns="0" rtlCol="0">
            <a:spAutoFit/>
          </a:bodyPr>
          <a:lstStyle/>
          <a:p>
            <a:pPr algn="ctr">
              <a:lnSpc>
                <a:spcPct val="100000"/>
              </a:lnSpc>
              <a:spcBef>
                <a:spcPts val="100"/>
              </a:spcBef>
            </a:pPr>
            <a:r>
              <a:rPr sz="2400" b="0" spc="-5" dirty="0">
                <a:solidFill>
                  <a:srgbClr val="0078D6"/>
                </a:solidFill>
                <a:latin typeface="Segoe UI Light"/>
                <a:cs typeface="Segoe UI Light"/>
              </a:rPr>
              <a:t>Set </a:t>
            </a:r>
            <a:r>
              <a:rPr sz="2400" b="0" spc="-35" dirty="0">
                <a:solidFill>
                  <a:srgbClr val="0078D6"/>
                </a:solidFill>
                <a:latin typeface="Segoe UI Light"/>
                <a:cs typeface="Segoe UI Light"/>
              </a:rPr>
              <a:t>of </a:t>
            </a:r>
            <a:r>
              <a:rPr sz="2400" b="0" spc="-10" dirty="0">
                <a:solidFill>
                  <a:srgbClr val="0078D6"/>
                </a:solidFill>
                <a:latin typeface="Segoe UI Light"/>
                <a:cs typeface="Segoe UI Light"/>
              </a:rPr>
              <a:t>Azure</a:t>
            </a:r>
            <a:r>
              <a:rPr sz="2400" b="0" spc="-35" dirty="0">
                <a:solidFill>
                  <a:srgbClr val="0078D6"/>
                </a:solidFill>
                <a:latin typeface="Segoe UI Light"/>
                <a:cs typeface="Segoe UI Light"/>
              </a:rPr>
              <a:t> </a:t>
            </a:r>
            <a:r>
              <a:rPr sz="2400" b="0" spc="-5" dirty="0">
                <a:solidFill>
                  <a:srgbClr val="0078D6"/>
                </a:solidFill>
                <a:latin typeface="Segoe UI Light"/>
                <a:cs typeface="Segoe UI Light"/>
              </a:rPr>
              <a:t>Cloud</a:t>
            </a:r>
            <a:endParaRPr sz="2400">
              <a:latin typeface="Segoe UI Light"/>
              <a:cs typeface="Segoe UI Light"/>
            </a:endParaRPr>
          </a:p>
          <a:p>
            <a:pPr algn="ctr">
              <a:lnSpc>
                <a:spcPct val="100000"/>
              </a:lnSpc>
              <a:spcBef>
                <a:spcPts val="5"/>
              </a:spcBef>
            </a:pPr>
            <a:r>
              <a:rPr sz="2400" b="0" spc="10" dirty="0">
                <a:solidFill>
                  <a:srgbClr val="0078D6"/>
                </a:solidFill>
                <a:latin typeface="Segoe UI Light"/>
                <a:cs typeface="Segoe UI Light"/>
              </a:rPr>
              <a:t>Services</a:t>
            </a:r>
            <a:endParaRPr sz="2400">
              <a:latin typeface="Segoe UI Light"/>
              <a:cs typeface="Segoe UI Light"/>
            </a:endParaRPr>
          </a:p>
        </p:txBody>
      </p:sp>
      <p:sp>
        <p:nvSpPr>
          <p:cNvPr id="4" name="object 4"/>
          <p:cNvSpPr txBox="1"/>
          <p:nvPr/>
        </p:nvSpPr>
        <p:spPr>
          <a:xfrm>
            <a:off x="7701533" y="2253488"/>
            <a:ext cx="917575" cy="756920"/>
          </a:xfrm>
          <a:prstGeom prst="rect">
            <a:avLst/>
          </a:prstGeom>
        </p:spPr>
        <p:txBody>
          <a:bodyPr vert="horz" wrap="square" lIns="0" tIns="12700" rIns="0" bIns="0" rtlCol="0">
            <a:spAutoFit/>
          </a:bodyPr>
          <a:lstStyle/>
          <a:p>
            <a:pPr marL="200025" marR="5080" indent="-187960">
              <a:lnSpc>
                <a:spcPct val="100000"/>
              </a:lnSpc>
              <a:spcBef>
                <a:spcPts val="100"/>
              </a:spcBef>
            </a:pPr>
            <a:r>
              <a:rPr sz="2400" b="0" dirty="0">
                <a:solidFill>
                  <a:srgbClr val="0078D6"/>
                </a:solidFill>
                <a:latin typeface="Segoe UI Light"/>
                <a:cs typeface="Segoe UI Light"/>
              </a:rPr>
              <a:t>Python  </a:t>
            </a:r>
            <a:r>
              <a:rPr sz="2400" b="0" spc="-5" dirty="0">
                <a:solidFill>
                  <a:srgbClr val="0078D6"/>
                </a:solidFill>
                <a:latin typeface="Segoe UI Light"/>
                <a:cs typeface="Segoe UI Light"/>
              </a:rPr>
              <a:t>SDK</a:t>
            </a:r>
            <a:endParaRPr sz="2400">
              <a:latin typeface="Segoe UI Light"/>
              <a:cs typeface="Segoe UI Light"/>
            </a:endParaRPr>
          </a:p>
        </p:txBody>
      </p:sp>
      <p:sp>
        <p:nvSpPr>
          <p:cNvPr id="5" name="object 5"/>
          <p:cNvSpPr/>
          <p:nvPr/>
        </p:nvSpPr>
        <p:spPr>
          <a:xfrm>
            <a:off x="6094476" y="2653283"/>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6" name="object 6"/>
          <p:cNvSpPr/>
          <p:nvPr/>
        </p:nvSpPr>
        <p:spPr>
          <a:xfrm>
            <a:off x="5684520" y="2618994"/>
            <a:ext cx="820419" cy="0"/>
          </a:xfrm>
          <a:custGeom>
            <a:avLst/>
            <a:gdLst/>
            <a:ahLst/>
            <a:cxnLst/>
            <a:rect l="l" t="t" r="r" b="b"/>
            <a:pathLst>
              <a:path w="820420">
                <a:moveTo>
                  <a:pt x="0" y="0"/>
                </a:moveTo>
                <a:lnTo>
                  <a:pt x="819911" y="0"/>
                </a:lnTo>
              </a:path>
            </a:pathLst>
          </a:custGeom>
          <a:ln w="68580">
            <a:solidFill>
              <a:srgbClr val="0078D6"/>
            </a:solidFill>
          </a:ln>
        </p:spPr>
        <p:txBody>
          <a:bodyPr wrap="square" lIns="0" tIns="0" rIns="0" bIns="0" rtlCol="0"/>
          <a:lstStyle/>
          <a:p>
            <a:endParaRPr/>
          </a:p>
        </p:txBody>
      </p:sp>
      <p:sp>
        <p:nvSpPr>
          <p:cNvPr id="7" name="object 7"/>
          <p:cNvSpPr/>
          <p:nvPr/>
        </p:nvSpPr>
        <p:spPr>
          <a:xfrm>
            <a:off x="6094476" y="2196210"/>
            <a:ext cx="0" cy="388620"/>
          </a:xfrm>
          <a:custGeom>
            <a:avLst/>
            <a:gdLst/>
            <a:ahLst/>
            <a:cxnLst/>
            <a:rect l="l" t="t" r="r" b="b"/>
            <a:pathLst>
              <a:path h="388619">
                <a:moveTo>
                  <a:pt x="0" y="0"/>
                </a:moveTo>
                <a:lnTo>
                  <a:pt x="0" y="388492"/>
                </a:lnTo>
              </a:path>
            </a:pathLst>
          </a:custGeom>
          <a:ln w="68579">
            <a:solidFill>
              <a:srgbClr val="0078D6"/>
            </a:solidFill>
          </a:ln>
        </p:spPr>
        <p:txBody>
          <a:bodyPr wrap="square" lIns="0" tIns="0" rIns="0" bIns="0" rtlCol="0"/>
          <a:lstStyle/>
          <a:p>
            <a:endParaRPr/>
          </a:p>
        </p:txBody>
      </p:sp>
      <p:sp>
        <p:nvSpPr>
          <p:cNvPr id="8" name="object 8"/>
          <p:cNvSpPr txBox="1"/>
          <p:nvPr/>
        </p:nvSpPr>
        <p:spPr>
          <a:xfrm>
            <a:off x="3031363" y="4811420"/>
            <a:ext cx="1597025" cy="979805"/>
          </a:xfrm>
          <a:prstGeom prst="rect">
            <a:avLst/>
          </a:prstGeom>
        </p:spPr>
        <p:txBody>
          <a:bodyPr vert="horz" wrap="square" lIns="0" tIns="55880" rIns="0" bIns="0" rtlCol="0">
            <a:spAutoFit/>
          </a:bodyPr>
          <a:lstStyle/>
          <a:p>
            <a:pPr marL="243840" indent="-231140">
              <a:lnSpc>
                <a:spcPct val="100000"/>
              </a:lnSpc>
              <a:spcBef>
                <a:spcPts val="440"/>
              </a:spcBef>
              <a:buClr>
                <a:srgbClr val="0078D6"/>
              </a:buClr>
              <a:buFont typeface="Wingdings"/>
              <a:buChar char=""/>
              <a:tabLst>
                <a:tab pos="244475" algn="l"/>
              </a:tabLst>
            </a:pPr>
            <a:r>
              <a:rPr sz="1800" spc="10" dirty="0">
                <a:solidFill>
                  <a:srgbClr val="1A1A1A"/>
                </a:solidFill>
                <a:latin typeface="Segoe UI"/>
                <a:cs typeface="Segoe UI"/>
              </a:rPr>
              <a:t>Prepare</a:t>
            </a:r>
            <a:r>
              <a:rPr sz="1800" spc="-55" dirty="0">
                <a:solidFill>
                  <a:srgbClr val="1A1A1A"/>
                </a:solidFill>
                <a:latin typeface="Segoe UI"/>
                <a:cs typeface="Segoe UI"/>
              </a:rPr>
              <a:t> </a:t>
            </a:r>
            <a:r>
              <a:rPr sz="1800" spc="10" dirty="0">
                <a:solidFill>
                  <a:srgbClr val="1A1A1A"/>
                </a:solidFill>
                <a:latin typeface="Segoe UI"/>
                <a:cs typeface="Segoe UI"/>
              </a:rPr>
              <a:t>Data</a:t>
            </a:r>
            <a:endParaRPr sz="1800">
              <a:latin typeface="Segoe UI"/>
              <a:cs typeface="Segoe UI"/>
            </a:endParaRPr>
          </a:p>
          <a:p>
            <a:pPr marL="243840" indent="-231140">
              <a:lnSpc>
                <a:spcPct val="100000"/>
              </a:lnSpc>
              <a:spcBef>
                <a:spcPts val="345"/>
              </a:spcBef>
              <a:buClr>
                <a:srgbClr val="0078D6"/>
              </a:buClr>
              <a:buFont typeface="Wingdings"/>
              <a:buChar char=""/>
              <a:tabLst>
                <a:tab pos="244475" algn="l"/>
              </a:tabLst>
            </a:pPr>
            <a:r>
              <a:rPr sz="1800" spc="10" dirty="0">
                <a:solidFill>
                  <a:srgbClr val="1A1A1A"/>
                </a:solidFill>
                <a:latin typeface="Segoe UI"/>
                <a:cs typeface="Segoe UI"/>
              </a:rPr>
              <a:t>Build</a:t>
            </a:r>
            <a:r>
              <a:rPr sz="1800" spc="-6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3840" indent="-231140">
              <a:lnSpc>
                <a:spcPct val="100000"/>
              </a:lnSpc>
              <a:spcBef>
                <a:spcPts val="340"/>
              </a:spcBef>
              <a:buClr>
                <a:srgbClr val="0078D6"/>
              </a:buClr>
              <a:buFont typeface="Wingdings"/>
              <a:buChar char=""/>
              <a:tabLst>
                <a:tab pos="244475" algn="l"/>
              </a:tabLst>
            </a:pPr>
            <a:r>
              <a:rPr sz="1800" spc="10" dirty="0">
                <a:solidFill>
                  <a:srgbClr val="1A1A1A"/>
                </a:solidFill>
                <a:latin typeface="Segoe UI"/>
                <a:cs typeface="Segoe UI"/>
              </a:rPr>
              <a:t>Train</a:t>
            </a:r>
            <a:r>
              <a:rPr sz="1800" spc="-4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9" name="object 9"/>
          <p:cNvSpPr txBox="1"/>
          <p:nvPr/>
        </p:nvSpPr>
        <p:spPr>
          <a:xfrm>
            <a:off x="7078726" y="4857140"/>
            <a:ext cx="2121535" cy="979805"/>
          </a:xfrm>
          <a:prstGeom prst="rect">
            <a:avLst/>
          </a:prstGeom>
        </p:spPr>
        <p:txBody>
          <a:bodyPr vert="horz" wrap="square" lIns="0" tIns="55880" rIns="0" bIns="0" rtlCol="0">
            <a:spAutoFit/>
          </a:bodyPr>
          <a:lstStyle/>
          <a:p>
            <a:pPr marL="244475" indent="-231775">
              <a:lnSpc>
                <a:spcPct val="100000"/>
              </a:lnSpc>
              <a:spcBef>
                <a:spcPts val="440"/>
              </a:spcBef>
              <a:buClr>
                <a:srgbClr val="0078D6"/>
              </a:buClr>
              <a:buFont typeface="Wingdings"/>
              <a:buChar char=""/>
              <a:tabLst>
                <a:tab pos="245110" algn="l"/>
              </a:tabLst>
            </a:pPr>
            <a:r>
              <a:rPr sz="1800" spc="20" dirty="0">
                <a:solidFill>
                  <a:srgbClr val="1A1A1A"/>
                </a:solidFill>
                <a:latin typeface="Segoe UI"/>
                <a:cs typeface="Segoe UI"/>
              </a:rPr>
              <a:t>Manage</a:t>
            </a:r>
            <a:r>
              <a:rPr sz="1800" spc="-5"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a:p>
            <a:pPr marL="244475" indent="-231775">
              <a:lnSpc>
                <a:spcPct val="100000"/>
              </a:lnSpc>
              <a:spcBef>
                <a:spcPts val="345"/>
              </a:spcBef>
              <a:buClr>
                <a:srgbClr val="0078D6"/>
              </a:buClr>
              <a:buFont typeface="Wingdings"/>
              <a:buChar char=""/>
              <a:tabLst>
                <a:tab pos="245110" algn="l"/>
              </a:tabLst>
            </a:pPr>
            <a:r>
              <a:rPr sz="1800" spc="15" dirty="0">
                <a:solidFill>
                  <a:srgbClr val="1A1A1A"/>
                </a:solidFill>
                <a:latin typeface="Segoe UI"/>
                <a:cs typeface="Segoe UI"/>
              </a:rPr>
              <a:t>Track</a:t>
            </a:r>
            <a:r>
              <a:rPr sz="1800" spc="-50" dirty="0">
                <a:solidFill>
                  <a:srgbClr val="1A1A1A"/>
                </a:solidFill>
                <a:latin typeface="Segoe UI"/>
                <a:cs typeface="Segoe UI"/>
              </a:rPr>
              <a:t> </a:t>
            </a:r>
            <a:r>
              <a:rPr sz="1800" spc="15" dirty="0">
                <a:solidFill>
                  <a:srgbClr val="1A1A1A"/>
                </a:solidFill>
                <a:latin typeface="Segoe UI"/>
                <a:cs typeface="Segoe UI"/>
              </a:rPr>
              <a:t>Experiments</a:t>
            </a:r>
            <a:endParaRPr sz="1800">
              <a:latin typeface="Segoe UI"/>
              <a:cs typeface="Segoe UI"/>
            </a:endParaRPr>
          </a:p>
          <a:p>
            <a:pPr marL="244475" indent="-231775">
              <a:lnSpc>
                <a:spcPct val="100000"/>
              </a:lnSpc>
              <a:spcBef>
                <a:spcPts val="340"/>
              </a:spcBef>
              <a:buClr>
                <a:srgbClr val="0078D6"/>
              </a:buClr>
              <a:buFont typeface="Wingdings"/>
              <a:buChar char=""/>
              <a:tabLst>
                <a:tab pos="245110" algn="l"/>
              </a:tabLst>
            </a:pPr>
            <a:r>
              <a:rPr sz="1800" spc="15" dirty="0">
                <a:solidFill>
                  <a:srgbClr val="1A1A1A"/>
                </a:solidFill>
                <a:latin typeface="Segoe UI"/>
                <a:cs typeface="Segoe UI"/>
              </a:rPr>
              <a:t>Deploy</a:t>
            </a:r>
            <a:r>
              <a:rPr sz="1800" dirty="0">
                <a:solidFill>
                  <a:srgbClr val="1A1A1A"/>
                </a:solidFill>
                <a:latin typeface="Segoe UI"/>
                <a:cs typeface="Segoe UI"/>
              </a:rPr>
              <a:t> </a:t>
            </a:r>
            <a:r>
              <a:rPr sz="1800" spc="15" dirty="0">
                <a:solidFill>
                  <a:srgbClr val="1A1A1A"/>
                </a:solidFill>
                <a:latin typeface="Segoe UI"/>
                <a:cs typeface="Segoe UI"/>
              </a:rPr>
              <a:t>Models</a:t>
            </a:r>
            <a:endParaRPr sz="1800">
              <a:latin typeface="Segoe UI"/>
              <a:cs typeface="Segoe UI"/>
            </a:endParaRPr>
          </a:p>
        </p:txBody>
      </p:sp>
      <p:sp>
        <p:nvSpPr>
          <p:cNvPr id="10" name="object 10"/>
          <p:cNvSpPr txBox="1"/>
          <p:nvPr/>
        </p:nvSpPr>
        <p:spPr>
          <a:xfrm>
            <a:off x="5272785" y="3905757"/>
            <a:ext cx="1643380" cy="756920"/>
          </a:xfrm>
          <a:prstGeom prst="rect">
            <a:avLst/>
          </a:prstGeom>
        </p:spPr>
        <p:txBody>
          <a:bodyPr vert="horz" wrap="square" lIns="0" tIns="12700" rIns="0" bIns="0" rtlCol="0">
            <a:spAutoFit/>
          </a:bodyPr>
          <a:lstStyle/>
          <a:p>
            <a:pPr marL="378460" marR="5080" indent="-365760">
              <a:lnSpc>
                <a:spcPct val="100000"/>
              </a:lnSpc>
              <a:spcBef>
                <a:spcPts val="100"/>
              </a:spcBef>
            </a:pPr>
            <a:r>
              <a:rPr sz="2400" b="0" spc="-5" dirty="0">
                <a:solidFill>
                  <a:srgbClr val="0078D6"/>
                </a:solidFill>
                <a:latin typeface="Segoe UI Light"/>
                <a:cs typeface="Segoe UI Light"/>
              </a:rPr>
              <a:t>That</a:t>
            </a:r>
            <a:r>
              <a:rPr sz="2400" b="0" spc="-90" dirty="0">
                <a:solidFill>
                  <a:srgbClr val="0078D6"/>
                </a:solidFill>
                <a:latin typeface="Segoe UI Light"/>
                <a:cs typeface="Segoe UI Light"/>
              </a:rPr>
              <a:t> </a:t>
            </a:r>
            <a:r>
              <a:rPr sz="2400" b="0" dirty="0">
                <a:solidFill>
                  <a:srgbClr val="0078D6"/>
                </a:solidFill>
                <a:latin typeface="Segoe UI Light"/>
                <a:cs typeface="Segoe UI Light"/>
              </a:rPr>
              <a:t>enables  </a:t>
            </a:r>
            <a:r>
              <a:rPr sz="2400" b="0" spc="-5" dirty="0">
                <a:solidFill>
                  <a:srgbClr val="0078D6"/>
                </a:solidFill>
                <a:latin typeface="Segoe UI Light"/>
                <a:cs typeface="Segoe UI Light"/>
              </a:rPr>
              <a:t>you</a:t>
            </a:r>
            <a:r>
              <a:rPr sz="2400" b="0" spc="-10" dirty="0">
                <a:solidFill>
                  <a:srgbClr val="0078D6"/>
                </a:solidFill>
                <a:latin typeface="Segoe UI Light"/>
                <a:cs typeface="Segoe UI Light"/>
              </a:rPr>
              <a:t> </a:t>
            </a:r>
            <a:r>
              <a:rPr sz="2400" b="0" dirty="0">
                <a:solidFill>
                  <a:srgbClr val="0078D6"/>
                </a:solidFill>
                <a:latin typeface="Segoe UI Light"/>
                <a:cs typeface="Segoe UI Light"/>
              </a:rPr>
              <a:t>to:</a:t>
            </a:r>
            <a:endParaRPr sz="2400">
              <a:latin typeface="Segoe UI Light"/>
              <a:cs typeface="Segoe UI Light"/>
            </a:endParaRPr>
          </a:p>
        </p:txBody>
      </p:sp>
      <p:sp>
        <p:nvSpPr>
          <p:cNvPr id="11" name="object 11"/>
          <p:cNvSpPr/>
          <p:nvPr/>
        </p:nvSpPr>
        <p:spPr>
          <a:xfrm>
            <a:off x="1663445" y="3542538"/>
            <a:ext cx="8580120" cy="0"/>
          </a:xfrm>
          <a:custGeom>
            <a:avLst/>
            <a:gdLst/>
            <a:ahLst/>
            <a:cxnLst/>
            <a:rect l="l" t="t" r="r" b="b"/>
            <a:pathLst>
              <a:path w="8580120">
                <a:moveTo>
                  <a:pt x="0" y="0"/>
                </a:moveTo>
                <a:lnTo>
                  <a:pt x="8579739" y="0"/>
                </a:lnTo>
              </a:path>
            </a:pathLst>
          </a:custGeom>
          <a:ln w="19812">
            <a:solidFill>
              <a:srgbClr val="0078D6"/>
            </a:solidFill>
            <a:prstDash val="sysDot"/>
          </a:ln>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60276"/>
            <a:ext cx="2116455" cy="906144"/>
          </a:xfrm>
          <a:prstGeom prst="rect">
            <a:avLst/>
          </a:prstGeom>
        </p:spPr>
        <p:txBody>
          <a:bodyPr vert="horz" wrap="square" lIns="0" tIns="45085" rIns="0" bIns="0" rtlCol="0">
            <a:spAutoFit/>
          </a:bodyPr>
          <a:lstStyle/>
          <a:p>
            <a:pPr marL="12700">
              <a:lnSpc>
                <a:spcPct val="100000"/>
              </a:lnSpc>
              <a:spcBef>
                <a:spcPts val="355"/>
              </a:spcBef>
            </a:pPr>
            <a:r>
              <a:rPr sz="3500" b="0" spc="-110" dirty="0">
                <a:solidFill>
                  <a:srgbClr val="000000"/>
                </a:solidFill>
                <a:latin typeface="Segoe UI Semibold"/>
                <a:cs typeface="Segoe UI Semibold"/>
              </a:rPr>
              <a:t>Custom</a:t>
            </a:r>
            <a:r>
              <a:rPr sz="3500" b="0" spc="-325" dirty="0">
                <a:solidFill>
                  <a:srgbClr val="000000"/>
                </a:solidFill>
                <a:latin typeface="Segoe UI Semibold"/>
                <a:cs typeface="Segoe UI Semibold"/>
              </a:rPr>
              <a:t> </a:t>
            </a:r>
            <a:r>
              <a:rPr sz="3500" b="0" spc="-65" dirty="0">
                <a:solidFill>
                  <a:srgbClr val="000000"/>
                </a:solidFill>
                <a:latin typeface="Segoe UI Semibold"/>
                <a:cs typeface="Segoe UI Semibold"/>
              </a:rPr>
              <a:t>AI</a:t>
            </a:r>
            <a:endParaRPr sz="3500">
              <a:latin typeface="Segoe UI Semibold"/>
              <a:cs typeface="Segoe UI Semibold"/>
            </a:endParaRPr>
          </a:p>
          <a:p>
            <a:pPr marL="12700">
              <a:lnSpc>
                <a:spcPct val="100000"/>
              </a:lnSpc>
              <a:spcBef>
                <a:spcPts val="135"/>
              </a:spcBef>
            </a:pPr>
            <a:r>
              <a:rPr sz="1950" b="0" spc="-15" dirty="0">
                <a:solidFill>
                  <a:srgbClr val="000000"/>
                </a:solidFill>
                <a:latin typeface="Segoe UI"/>
                <a:cs typeface="Segoe UI"/>
              </a:rPr>
              <a:t>Typical </a:t>
            </a:r>
            <a:r>
              <a:rPr sz="1950" b="0" dirty="0">
                <a:solidFill>
                  <a:srgbClr val="000000"/>
                </a:solidFill>
                <a:latin typeface="Segoe UI"/>
                <a:cs typeface="Segoe UI"/>
              </a:rPr>
              <a:t>E2E</a:t>
            </a:r>
            <a:r>
              <a:rPr sz="1950" b="0" spc="-20" dirty="0">
                <a:solidFill>
                  <a:srgbClr val="000000"/>
                </a:solidFill>
                <a:latin typeface="Segoe UI"/>
                <a:cs typeface="Segoe UI"/>
              </a:rPr>
              <a:t> </a:t>
            </a:r>
            <a:r>
              <a:rPr sz="1950" b="0" spc="-5" dirty="0">
                <a:solidFill>
                  <a:srgbClr val="000000"/>
                </a:solidFill>
                <a:latin typeface="Segoe UI"/>
                <a:cs typeface="Segoe UI"/>
              </a:rPr>
              <a:t>Process</a:t>
            </a:r>
            <a:endParaRPr sz="1950">
              <a:latin typeface="Segoe UI"/>
              <a:cs typeface="Segoe UI"/>
            </a:endParaRPr>
          </a:p>
        </p:txBody>
      </p:sp>
      <p:sp>
        <p:nvSpPr>
          <p:cNvPr id="3" name="object 3"/>
          <p:cNvSpPr/>
          <p:nvPr/>
        </p:nvSpPr>
        <p:spPr>
          <a:xfrm>
            <a:off x="828166" y="4658486"/>
            <a:ext cx="575691" cy="16586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3991" y="4848986"/>
            <a:ext cx="339217" cy="1270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6564376" y="4651375"/>
            <a:ext cx="947420" cy="17398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456171" y="4841875"/>
            <a:ext cx="1162938" cy="17398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37633" y="4653026"/>
            <a:ext cx="557656" cy="132461"/>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789804" y="4841875"/>
            <a:ext cx="842010" cy="134112"/>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8674989" y="4651375"/>
            <a:ext cx="362203" cy="134112"/>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8626220" y="4848986"/>
            <a:ext cx="467486" cy="166877"/>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2912364" y="2322576"/>
            <a:ext cx="554736" cy="640079"/>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2630423" y="3395471"/>
            <a:ext cx="1126236" cy="390144"/>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3077336" y="2955417"/>
            <a:ext cx="215265" cy="305435"/>
          </a:xfrm>
          <a:prstGeom prst="rect">
            <a:avLst/>
          </a:prstGeom>
        </p:spPr>
        <p:txBody>
          <a:bodyPr vert="horz" wrap="square" lIns="0" tIns="17145" rIns="0" bIns="0" rtlCol="0">
            <a:spAutoFit/>
          </a:bodyPr>
          <a:lstStyle/>
          <a:p>
            <a:pPr marL="12700">
              <a:lnSpc>
                <a:spcPct val="100000"/>
              </a:lnSpc>
              <a:spcBef>
                <a:spcPts val="135"/>
              </a:spcBef>
            </a:pPr>
            <a:r>
              <a:rPr sz="1800" b="1" spc="25" dirty="0">
                <a:solidFill>
                  <a:srgbClr val="0078D3"/>
                </a:solidFill>
                <a:latin typeface="Segoe UI Semibold"/>
                <a:cs typeface="Segoe UI Semibold"/>
              </a:rPr>
              <a:t>…</a:t>
            </a:r>
            <a:endParaRPr sz="1800">
              <a:latin typeface="Segoe UI Semibold"/>
              <a:cs typeface="Segoe UI Semibold"/>
            </a:endParaRPr>
          </a:p>
        </p:txBody>
      </p:sp>
      <p:sp>
        <p:nvSpPr>
          <p:cNvPr id="14" name="object 14"/>
          <p:cNvSpPr/>
          <p:nvPr/>
        </p:nvSpPr>
        <p:spPr>
          <a:xfrm>
            <a:off x="2728595" y="4651375"/>
            <a:ext cx="911479" cy="134112"/>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2489707" y="4839970"/>
            <a:ext cx="1389126" cy="175894"/>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10216895" y="4651375"/>
            <a:ext cx="1142619" cy="173989"/>
          </a:xfrm>
          <a:prstGeom prst="rect">
            <a:avLst/>
          </a:prstGeom>
          <a:blipFill>
            <a:blip r:embed="rId14" cstate="print"/>
            <a:stretch>
              <a:fillRect/>
            </a:stretch>
          </a:blipFill>
        </p:spPr>
        <p:txBody>
          <a:bodyPr wrap="square" lIns="0" tIns="0" rIns="0" bIns="0" rtlCol="0"/>
          <a:lstStyle/>
          <a:p>
            <a:endParaRPr/>
          </a:p>
        </p:txBody>
      </p:sp>
      <p:sp>
        <p:nvSpPr>
          <p:cNvPr id="17" name="object 17"/>
          <p:cNvSpPr/>
          <p:nvPr/>
        </p:nvSpPr>
        <p:spPr>
          <a:xfrm>
            <a:off x="10206228" y="4841875"/>
            <a:ext cx="1156843" cy="134112"/>
          </a:xfrm>
          <a:prstGeom prst="rect">
            <a:avLst/>
          </a:prstGeom>
          <a:blipFill>
            <a:blip r:embed="rId15" cstate="print"/>
            <a:stretch>
              <a:fillRect/>
            </a:stretch>
          </a:blipFill>
        </p:spPr>
        <p:txBody>
          <a:bodyPr wrap="square" lIns="0" tIns="0" rIns="0" bIns="0" rtlCol="0"/>
          <a:lstStyle/>
          <a:p>
            <a:endParaRPr/>
          </a:p>
        </p:txBody>
      </p:sp>
      <p:sp>
        <p:nvSpPr>
          <p:cNvPr id="18" name="object 18"/>
          <p:cNvSpPr txBox="1"/>
          <p:nvPr/>
        </p:nvSpPr>
        <p:spPr>
          <a:xfrm>
            <a:off x="686206" y="1568577"/>
            <a:ext cx="934085"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Pre</a:t>
            </a:r>
            <a:r>
              <a:rPr sz="2050" b="1" spc="-20" dirty="0">
                <a:solidFill>
                  <a:srgbClr val="0078D3"/>
                </a:solidFill>
                <a:latin typeface="Segoe UI Semibold"/>
                <a:cs typeface="Segoe UI Semibold"/>
              </a:rPr>
              <a:t>p</a:t>
            </a:r>
            <a:r>
              <a:rPr sz="2050" b="1" spc="-5" dirty="0">
                <a:solidFill>
                  <a:srgbClr val="0078D3"/>
                </a:solidFill>
                <a:latin typeface="Segoe UI Semibold"/>
                <a:cs typeface="Segoe UI Semibold"/>
              </a:rPr>
              <a:t>are</a:t>
            </a:r>
            <a:endParaRPr sz="2050">
              <a:latin typeface="Segoe UI Semibold"/>
              <a:cs typeface="Segoe UI Semibold"/>
            </a:endParaRPr>
          </a:p>
        </p:txBody>
      </p:sp>
      <p:sp>
        <p:nvSpPr>
          <p:cNvPr id="19" name="object 19"/>
          <p:cNvSpPr/>
          <p:nvPr/>
        </p:nvSpPr>
        <p:spPr>
          <a:xfrm>
            <a:off x="2042160" y="1655064"/>
            <a:ext cx="0" cy="1172210"/>
          </a:xfrm>
          <a:custGeom>
            <a:avLst/>
            <a:gdLst/>
            <a:ahLst/>
            <a:cxnLst/>
            <a:rect l="l" t="t" r="r" b="b"/>
            <a:pathLst>
              <a:path h="1172210">
                <a:moveTo>
                  <a:pt x="0" y="1171828"/>
                </a:moveTo>
                <a:lnTo>
                  <a:pt x="0" y="0"/>
                </a:lnTo>
              </a:path>
            </a:pathLst>
          </a:custGeom>
          <a:ln w="9144">
            <a:solidFill>
              <a:srgbClr val="0078D6"/>
            </a:solidFill>
            <a:prstDash val="sysDash"/>
          </a:ln>
        </p:spPr>
        <p:txBody>
          <a:bodyPr wrap="square" lIns="0" tIns="0" rIns="0" bIns="0" rtlCol="0"/>
          <a:lstStyle/>
          <a:p>
            <a:endParaRPr/>
          </a:p>
        </p:txBody>
      </p:sp>
      <p:sp>
        <p:nvSpPr>
          <p:cNvPr id="20" name="object 20"/>
          <p:cNvSpPr/>
          <p:nvPr/>
        </p:nvSpPr>
        <p:spPr>
          <a:xfrm>
            <a:off x="7016495" y="3625596"/>
            <a:ext cx="0" cy="920750"/>
          </a:xfrm>
          <a:custGeom>
            <a:avLst/>
            <a:gdLst/>
            <a:ahLst/>
            <a:cxnLst/>
            <a:rect l="l" t="t" r="r" b="b"/>
            <a:pathLst>
              <a:path h="920750">
                <a:moveTo>
                  <a:pt x="0" y="920749"/>
                </a:moveTo>
                <a:lnTo>
                  <a:pt x="0" y="0"/>
                </a:lnTo>
              </a:path>
            </a:pathLst>
          </a:custGeom>
          <a:ln w="12192">
            <a:solidFill>
              <a:srgbClr val="0078D6"/>
            </a:solidFill>
            <a:prstDash val="sysDash"/>
          </a:ln>
        </p:spPr>
        <p:txBody>
          <a:bodyPr wrap="square" lIns="0" tIns="0" rIns="0" bIns="0" rtlCol="0"/>
          <a:lstStyle/>
          <a:p>
            <a:endParaRPr/>
          </a:p>
        </p:txBody>
      </p:sp>
      <p:sp>
        <p:nvSpPr>
          <p:cNvPr id="21" name="object 21"/>
          <p:cNvSpPr txBox="1"/>
          <p:nvPr/>
        </p:nvSpPr>
        <p:spPr>
          <a:xfrm>
            <a:off x="3840226" y="1568577"/>
            <a:ext cx="13576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Experiment</a:t>
            </a:r>
            <a:endParaRPr sz="2050">
              <a:latin typeface="Segoe UI Semibold"/>
              <a:cs typeface="Segoe UI Semibold"/>
            </a:endParaRPr>
          </a:p>
        </p:txBody>
      </p:sp>
      <p:sp>
        <p:nvSpPr>
          <p:cNvPr id="22" name="object 22"/>
          <p:cNvSpPr txBox="1"/>
          <p:nvPr/>
        </p:nvSpPr>
        <p:spPr>
          <a:xfrm>
            <a:off x="7892922" y="1568577"/>
            <a:ext cx="2678430" cy="336550"/>
          </a:xfrm>
          <a:prstGeom prst="rect">
            <a:avLst/>
          </a:prstGeom>
        </p:spPr>
        <p:txBody>
          <a:bodyPr vert="horz" wrap="square" lIns="0" tIns="11430" rIns="0" bIns="0" rtlCol="0">
            <a:spAutoFit/>
          </a:bodyPr>
          <a:lstStyle/>
          <a:p>
            <a:pPr marL="12700">
              <a:lnSpc>
                <a:spcPct val="100000"/>
              </a:lnSpc>
              <a:spcBef>
                <a:spcPts val="90"/>
              </a:spcBef>
            </a:pPr>
            <a:r>
              <a:rPr sz="2050" b="1" spc="-10" dirty="0">
                <a:solidFill>
                  <a:srgbClr val="0078D3"/>
                </a:solidFill>
                <a:latin typeface="Segoe UI Semibold"/>
                <a:cs typeface="Segoe UI Semibold"/>
              </a:rPr>
              <a:t>Operationalize/Deploy</a:t>
            </a:r>
            <a:endParaRPr sz="2050">
              <a:latin typeface="Segoe UI Semibold"/>
              <a:cs typeface="Segoe UI Semibold"/>
            </a:endParaRPr>
          </a:p>
        </p:txBody>
      </p:sp>
      <p:sp>
        <p:nvSpPr>
          <p:cNvPr id="23" name="object 23"/>
          <p:cNvSpPr/>
          <p:nvPr/>
        </p:nvSpPr>
        <p:spPr>
          <a:xfrm>
            <a:off x="2043683" y="3497579"/>
            <a:ext cx="0" cy="1048385"/>
          </a:xfrm>
          <a:custGeom>
            <a:avLst/>
            <a:gdLst/>
            <a:ahLst/>
            <a:cxnLst/>
            <a:rect l="l" t="t" r="r" b="b"/>
            <a:pathLst>
              <a:path h="1048385">
                <a:moveTo>
                  <a:pt x="0" y="1047877"/>
                </a:moveTo>
                <a:lnTo>
                  <a:pt x="0" y="0"/>
                </a:lnTo>
              </a:path>
            </a:pathLst>
          </a:custGeom>
          <a:ln w="9144">
            <a:solidFill>
              <a:srgbClr val="0078D6"/>
            </a:solidFill>
            <a:prstDash val="sysDash"/>
          </a:ln>
        </p:spPr>
        <p:txBody>
          <a:bodyPr wrap="square" lIns="0" tIns="0" rIns="0" bIns="0" rtlCol="0"/>
          <a:lstStyle/>
          <a:p>
            <a:endParaRPr/>
          </a:p>
        </p:txBody>
      </p:sp>
      <p:sp>
        <p:nvSpPr>
          <p:cNvPr id="24" name="object 24"/>
          <p:cNvSpPr/>
          <p:nvPr/>
        </p:nvSpPr>
        <p:spPr>
          <a:xfrm>
            <a:off x="5178552" y="2942844"/>
            <a:ext cx="76200" cy="474980"/>
          </a:xfrm>
          <a:custGeom>
            <a:avLst/>
            <a:gdLst/>
            <a:ahLst/>
            <a:cxnLst/>
            <a:rect l="l" t="t" r="r" b="b"/>
            <a:pathLst>
              <a:path w="76200" h="474979">
                <a:moveTo>
                  <a:pt x="44450" y="63500"/>
                </a:moveTo>
                <a:lnTo>
                  <a:pt x="31750" y="63500"/>
                </a:lnTo>
                <a:lnTo>
                  <a:pt x="31750" y="101600"/>
                </a:lnTo>
                <a:lnTo>
                  <a:pt x="44450" y="101600"/>
                </a:lnTo>
                <a:lnTo>
                  <a:pt x="44450" y="63500"/>
                </a:lnTo>
                <a:close/>
              </a:path>
              <a:path w="76200" h="474979">
                <a:moveTo>
                  <a:pt x="38100" y="0"/>
                </a:moveTo>
                <a:lnTo>
                  <a:pt x="0" y="76200"/>
                </a:lnTo>
                <a:lnTo>
                  <a:pt x="31750" y="76200"/>
                </a:lnTo>
                <a:lnTo>
                  <a:pt x="31750" y="63500"/>
                </a:lnTo>
                <a:lnTo>
                  <a:pt x="69850" y="63500"/>
                </a:lnTo>
                <a:lnTo>
                  <a:pt x="38100" y="0"/>
                </a:lnTo>
                <a:close/>
              </a:path>
              <a:path w="76200" h="474979">
                <a:moveTo>
                  <a:pt x="69850" y="63500"/>
                </a:moveTo>
                <a:lnTo>
                  <a:pt x="44450" y="63500"/>
                </a:lnTo>
                <a:lnTo>
                  <a:pt x="44450" y="76200"/>
                </a:lnTo>
                <a:lnTo>
                  <a:pt x="76200" y="76200"/>
                </a:lnTo>
                <a:lnTo>
                  <a:pt x="69850" y="63500"/>
                </a:lnTo>
                <a:close/>
              </a:path>
              <a:path w="76200" h="474979">
                <a:moveTo>
                  <a:pt x="44450" y="114300"/>
                </a:moveTo>
                <a:lnTo>
                  <a:pt x="31750" y="114300"/>
                </a:lnTo>
                <a:lnTo>
                  <a:pt x="31750" y="152400"/>
                </a:lnTo>
                <a:lnTo>
                  <a:pt x="44450" y="152400"/>
                </a:lnTo>
                <a:lnTo>
                  <a:pt x="44450" y="114300"/>
                </a:lnTo>
                <a:close/>
              </a:path>
              <a:path w="76200" h="474979">
                <a:moveTo>
                  <a:pt x="44450" y="165100"/>
                </a:moveTo>
                <a:lnTo>
                  <a:pt x="31750" y="165100"/>
                </a:lnTo>
                <a:lnTo>
                  <a:pt x="31750" y="203200"/>
                </a:lnTo>
                <a:lnTo>
                  <a:pt x="44450" y="203200"/>
                </a:lnTo>
                <a:lnTo>
                  <a:pt x="44450" y="165100"/>
                </a:lnTo>
                <a:close/>
              </a:path>
              <a:path w="76200" h="474979">
                <a:moveTo>
                  <a:pt x="44450" y="215900"/>
                </a:moveTo>
                <a:lnTo>
                  <a:pt x="31750" y="215900"/>
                </a:lnTo>
                <a:lnTo>
                  <a:pt x="31750" y="254000"/>
                </a:lnTo>
                <a:lnTo>
                  <a:pt x="44450" y="254000"/>
                </a:lnTo>
                <a:lnTo>
                  <a:pt x="44450" y="215900"/>
                </a:lnTo>
                <a:close/>
              </a:path>
              <a:path w="76200" h="474979">
                <a:moveTo>
                  <a:pt x="44450" y="266700"/>
                </a:moveTo>
                <a:lnTo>
                  <a:pt x="31750" y="266700"/>
                </a:lnTo>
                <a:lnTo>
                  <a:pt x="31750" y="304800"/>
                </a:lnTo>
                <a:lnTo>
                  <a:pt x="44450" y="304800"/>
                </a:lnTo>
                <a:lnTo>
                  <a:pt x="44450" y="266700"/>
                </a:lnTo>
                <a:close/>
              </a:path>
              <a:path w="76200" h="474979">
                <a:moveTo>
                  <a:pt x="44450" y="317500"/>
                </a:moveTo>
                <a:lnTo>
                  <a:pt x="31750" y="317500"/>
                </a:lnTo>
                <a:lnTo>
                  <a:pt x="31750" y="355600"/>
                </a:lnTo>
                <a:lnTo>
                  <a:pt x="44450" y="355600"/>
                </a:lnTo>
                <a:lnTo>
                  <a:pt x="44450" y="317500"/>
                </a:lnTo>
                <a:close/>
              </a:path>
              <a:path w="76200" h="474979">
                <a:moveTo>
                  <a:pt x="31750" y="398525"/>
                </a:moveTo>
                <a:lnTo>
                  <a:pt x="0" y="398525"/>
                </a:lnTo>
                <a:lnTo>
                  <a:pt x="38100" y="474725"/>
                </a:lnTo>
                <a:lnTo>
                  <a:pt x="72262" y="406400"/>
                </a:lnTo>
                <a:lnTo>
                  <a:pt x="31750" y="406400"/>
                </a:lnTo>
                <a:lnTo>
                  <a:pt x="31750" y="398525"/>
                </a:lnTo>
                <a:close/>
              </a:path>
              <a:path w="76200" h="474979">
                <a:moveTo>
                  <a:pt x="44450" y="368300"/>
                </a:moveTo>
                <a:lnTo>
                  <a:pt x="31750" y="368300"/>
                </a:lnTo>
                <a:lnTo>
                  <a:pt x="31750" y="406400"/>
                </a:lnTo>
                <a:lnTo>
                  <a:pt x="44450" y="406400"/>
                </a:lnTo>
                <a:lnTo>
                  <a:pt x="44450" y="368300"/>
                </a:lnTo>
                <a:close/>
              </a:path>
              <a:path w="76200" h="474979">
                <a:moveTo>
                  <a:pt x="76200" y="398525"/>
                </a:moveTo>
                <a:lnTo>
                  <a:pt x="44450" y="398525"/>
                </a:lnTo>
                <a:lnTo>
                  <a:pt x="44450" y="406400"/>
                </a:lnTo>
                <a:lnTo>
                  <a:pt x="72262" y="406400"/>
                </a:lnTo>
                <a:lnTo>
                  <a:pt x="76200" y="398525"/>
                </a:lnTo>
                <a:close/>
              </a:path>
            </a:pathLst>
          </a:custGeom>
          <a:solidFill>
            <a:srgbClr val="0078D6"/>
          </a:solidFill>
        </p:spPr>
        <p:txBody>
          <a:bodyPr wrap="square" lIns="0" tIns="0" rIns="0" bIns="0" rtlCol="0"/>
          <a:lstStyle/>
          <a:p>
            <a:endParaRPr/>
          </a:p>
        </p:txBody>
      </p:sp>
      <p:sp>
        <p:nvSpPr>
          <p:cNvPr id="25" name="object 25"/>
          <p:cNvSpPr/>
          <p:nvPr/>
        </p:nvSpPr>
        <p:spPr>
          <a:xfrm>
            <a:off x="5023103" y="3654552"/>
            <a:ext cx="372110" cy="370840"/>
          </a:xfrm>
          <a:custGeom>
            <a:avLst/>
            <a:gdLst/>
            <a:ahLst/>
            <a:cxnLst/>
            <a:rect l="l" t="t" r="r" b="b"/>
            <a:pathLst>
              <a:path w="372110" h="370839">
                <a:moveTo>
                  <a:pt x="336042" y="370331"/>
                </a:moveTo>
                <a:lnTo>
                  <a:pt x="162472" y="370331"/>
                </a:lnTo>
                <a:lnTo>
                  <a:pt x="73342" y="370331"/>
                </a:lnTo>
                <a:lnTo>
                  <a:pt x="40505" y="370331"/>
                </a:lnTo>
                <a:lnTo>
                  <a:pt x="35813" y="370331"/>
                </a:lnTo>
                <a:lnTo>
                  <a:pt x="22663" y="367256"/>
                </a:lnTo>
                <a:lnTo>
                  <a:pt x="11191" y="359156"/>
                </a:lnTo>
                <a:lnTo>
                  <a:pt x="3077" y="347722"/>
                </a:lnTo>
                <a:lnTo>
                  <a:pt x="0" y="334645"/>
                </a:lnTo>
                <a:lnTo>
                  <a:pt x="0" y="161809"/>
                </a:lnTo>
                <a:lnTo>
                  <a:pt x="0" y="73056"/>
                </a:lnTo>
                <a:lnTo>
                  <a:pt x="0" y="40358"/>
                </a:lnTo>
                <a:lnTo>
                  <a:pt x="0" y="35687"/>
                </a:lnTo>
                <a:lnTo>
                  <a:pt x="3077" y="20681"/>
                </a:lnTo>
                <a:lnTo>
                  <a:pt x="11191" y="9461"/>
                </a:lnTo>
                <a:lnTo>
                  <a:pt x="22663" y="2432"/>
                </a:lnTo>
                <a:lnTo>
                  <a:pt x="35813" y="0"/>
                </a:lnTo>
                <a:lnTo>
                  <a:pt x="209383" y="0"/>
                </a:lnTo>
                <a:lnTo>
                  <a:pt x="298513" y="0"/>
                </a:lnTo>
                <a:lnTo>
                  <a:pt x="331350" y="0"/>
                </a:lnTo>
                <a:lnTo>
                  <a:pt x="336042" y="0"/>
                </a:lnTo>
                <a:lnTo>
                  <a:pt x="351067" y="2432"/>
                </a:lnTo>
                <a:lnTo>
                  <a:pt x="362331" y="9461"/>
                </a:lnTo>
                <a:lnTo>
                  <a:pt x="369403" y="20681"/>
                </a:lnTo>
                <a:lnTo>
                  <a:pt x="371856" y="35687"/>
                </a:lnTo>
                <a:lnTo>
                  <a:pt x="371856" y="208522"/>
                </a:lnTo>
                <a:lnTo>
                  <a:pt x="371856" y="297275"/>
                </a:lnTo>
                <a:lnTo>
                  <a:pt x="371856" y="329973"/>
                </a:lnTo>
                <a:lnTo>
                  <a:pt x="371856" y="334645"/>
                </a:lnTo>
                <a:lnTo>
                  <a:pt x="369403" y="347722"/>
                </a:lnTo>
                <a:lnTo>
                  <a:pt x="362331" y="359156"/>
                </a:lnTo>
                <a:lnTo>
                  <a:pt x="351067" y="367256"/>
                </a:lnTo>
                <a:lnTo>
                  <a:pt x="336042" y="370331"/>
                </a:lnTo>
                <a:close/>
              </a:path>
            </a:pathLst>
          </a:custGeom>
          <a:ln w="12191">
            <a:solidFill>
              <a:srgbClr val="0078D6"/>
            </a:solidFill>
          </a:ln>
        </p:spPr>
        <p:txBody>
          <a:bodyPr wrap="square" lIns="0" tIns="0" rIns="0" bIns="0" rtlCol="0"/>
          <a:lstStyle/>
          <a:p>
            <a:endParaRPr/>
          </a:p>
        </p:txBody>
      </p:sp>
      <p:sp>
        <p:nvSpPr>
          <p:cNvPr id="26" name="object 26"/>
          <p:cNvSpPr/>
          <p:nvPr/>
        </p:nvSpPr>
        <p:spPr>
          <a:xfrm>
            <a:off x="50825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7" name="object 27"/>
          <p:cNvSpPr/>
          <p:nvPr/>
        </p:nvSpPr>
        <p:spPr>
          <a:xfrm>
            <a:off x="5145023"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8" name="object 28"/>
          <p:cNvSpPr/>
          <p:nvPr/>
        </p:nvSpPr>
        <p:spPr>
          <a:xfrm>
            <a:off x="5210555"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29" name="object 29"/>
          <p:cNvSpPr/>
          <p:nvPr/>
        </p:nvSpPr>
        <p:spPr>
          <a:xfrm>
            <a:off x="5273040"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0" name="object 30"/>
          <p:cNvSpPr/>
          <p:nvPr/>
        </p:nvSpPr>
        <p:spPr>
          <a:xfrm>
            <a:off x="5337047" y="3587496"/>
            <a:ext cx="0" cy="58419"/>
          </a:xfrm>
          <a:custGeom>
            <a:avLst/>
            <a:gdLst/>
            <a:ahLst/>
            <a:cxnLst/>
            <a:rect l="l" t="t" r="r" b="b"/>
            <a:pathLst>
              <a:path h="58420">
                <a:moveTo>
                  <a:pt x="0" y="0"/>
                </a:moveTo>
                <a:lnTo>
                  <a:pt x="0" y="57911"/>
                </a:lnTo>
              </a:path>
            </a:pathLst>
          </a:custGeom>
          <a:ln w="12192">
            <a:solidFill>
              <a:srgbClr val="0078D6"/>
            </a:solidFill>
          </a:ln>
        </p:spPr>
        <p:txBody>
          <a:bodyPr wrap="square" lIns="0" tIns="0" rIns="0" bIns="0" rtlCol="0"/>
          <a:lstStyle/>
          <a:p>
            <a:endParaRPr/>
          </a:p>
        </p:txBody>
      </p:sp>
      <p:sp>
        <p:nvSpPr>
          <p:cNvPr id="31" name="object 31"/>
          <p:cNvSpPr/>
          <p:nvPr/>
        </p:nvSpPr>
        <p:spPr>
          <a:xfrm>
            <a:off x="5404103"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2" name="object 32"/>
          <p:cNvSpPr/>
          <p:nvPr/>
        </p:nvSpPr>
        <p:spPr>
          <a:xfrm>
            <a:off x="5404103"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3" name="object 33"/>
          <p:cNvSpPr/>
          <p:nvPr/>
        </p:nvSpPr>
        <p:spPr>
          <a:xfrm>
            <a:off x="5404103"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4" name="object 34"/>
          <p:cNvSpPr/>
          <p:nvPr/>
        </p:nvSpPr>
        <p:spPr>
          <a:xfrm>
            <a:off x="5404103"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5" name="object 35"/>
          <p:cNvSpPr/>
          <p:nvPr/>
        </p:nvSpPr>
        <p:spPr>
          <a:xfrm>
            <a:off x="5404103"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6" name="object 36"/>
          <p:cNvSpPr/>
          <p:nvPr/>
        </p:nvSpPr>
        <p:spPr>
          <a:xfrm>
            <a:off x="4960620" y="370789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7" name="object 37"/>
          <p:cNvSpPr/>
          <p:nvPr/>
        </p:nvSpPr>
        <p:spPr>
          <a:xfrm>
            <a:off x="4960620" y="3774947"/>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8" name="object 38"/>
          <p:cNvSpPr/>
          <p:nvPr/>
        </p:nvSpPr>
        <p:spPr>
          <a:xfrm>
            <a:off x="4960620" y="3835908"/>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39" name="object 39"/>
          <p:cNvSpPr/>
          <p:nvPr/>
        </p:nvSpPr>
        <p:spPr>
          <a:xfrm>
            <a:off x="4960620" y="3901440"/>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0" name="object 40"/>
          <p:cNvSpPr/>
          <p:nvPr/>
        </p:nvSpPr>
        <p:spPr>
          <a:xfrm>
            <a:off x="4960620" y="3966971"/>
            <a:ext cx="58419" cy="0"/>
          </a:xfrm>
          <a:custGeom>
            <a:avLst/>
            <a:gdLst/>
            <a:ahLst/>
            <a:cxnLst/>
            <a:rect l="l" t="t" r="r" b="b"/>
            <a:pathLst>
              <a:path w="58420">
                <a:moveTo>
                  <a:pt x="57912" y="0"/>
                </a:moveTo>
                <a:lnTo>
                  <a:pt x="0" y="0"/>
                </a:lnTo>
              </a:path>
            </a:pathLst>
          </a:custGeom>
          <a:ln w="12192">
            <a:solidFill>
              <a:srgbClr val="0078D6"/>
            </a:solidFill>
          </a:ln>
        </p:spPr>
        <p:txBody>
          <a:bodyPr wrap="square" lIns="0" tIns="0" rIns="0" bIns="0" rtlCol="0"/>
          <a:lstStyle/>
          <a:p>
            <a:endParaRPr/>
          </a:p>
        </p:txBody>
      </p:sp>
      <p:sp>
        <p:nvSpPr>
          <p:cNvPr id="41" name="object 41"/>
          <p:cNvSpPr/>
          <p:nvPr/>
        </p:nvSpPr>
        <p:spPr>
          <a:xfrm>
            <a:off x="50825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2" name="object 42"/>
          <p:cNvSpPr/>
          <p:nvPr/>
        </p:nvSpPr>
        <p:spPr>
          <a:xfrm>
            <a:off x="5145023"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3" name="object 43"/>
          <p:cNvSpPr/>
          <p:nvPr/>
        </p:nvSpPr>
        <p:spPr>
          <a:xfrm>
            <a:off x="5210555"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4" name="object 44"/>
          <p:cNvSpPr/>
          <p:nvPr/>
        </p:nvSpPr>
        <p:spPr>
          <a:xfrm>
            <a:off x="5273040"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5" name="object 45"/>
          <p:cNvSpPr/>
          <p:nvPr/>
        </p:nvSpPr>
        <p:spPr>
          <a:xfrm>
            <a:off x="5337047" y="4029455"/>
            <a:ext cx="0" cy="58419"/>
          </a:xfrm>
          <a:custGeom>
            <a:avLst/>
            <a:gdLst/>
            <a:ahLst/>
            <a:cxnLst/>
            <a:rect l="l" t="t" r="r" b="b"/>
            <a:pathLst>
              <a:path h="58420">
                <a:moveTo>
                  <a:pt x="0" y="0"/>
                </a:moveTo>
                <a:lnTo>
                  <a:pt x="0" y="57912"/>
                </a:lnTo>
              </a:path>
            </a:pathLst>
          </a:custGeom>
          <a:ln w="12192">
            <a:solidFill>
              <a:srgbClr val="0078D6"/>
            </a:solidFill>
          </a:ln>
        </p:spPr>
        <p:txBody>
          <a:bodyPr wrap="square" lIns="0" tIns="0" rIns="0" bIns="0" rtlCol="0"/>
          <a:lstStyle/>
          <a:p>
            <a:endParaRPr/>
          </a:p>
        </p:txBody>
      </p:sp>
      <p:sp>
        <p:nvSpPr>
          <p:cNvPr id="46" name="object 46"/>
          <p:cNvSpPr/>
          <p:nvPr/>
        </p:nvSpPr>
        <p:spPr>
          <a:xfrm>
            <a:off x="5026152" y="2156460"/>
            <a:ext cx="363220" cy="643255"/>
          </a:xfrm>
          <a:custGeom>
            <a:avLst/>
            <a:gdLst/>
            <a:ahLst/>
            <a:cxnLst/>
            <a:rect l="l" t="t" r="r" b="b"/>
            <a:pathLst>
              <a:path w="363220" h="643255">
                <a:moveTo>
                  <a:pt x="0" y="321563"/>
                </a:moveTo>
                <a:lnTo>
                  <a:pt x="2920" y="263775"/>
                </a:lnTo>
                <a:lnTo>
                  <a:pt x="11341" y="209379"/>
                </a:lnTo>
                <a:lnTo>
                  <a:pt x="24750" y="159286"/>
                </a:lnTo>
                <a:lnTo>
                  <a:pt x="42638" y="114404"/>
                </a:lnTo>
                <a:lnTo>
                  <a:pt x="64493" y="75643"/>
                </a:lnTo>
                <a:lnTo>
                  <a:pt x="89803" y="43913"/>
                </a:lnTo>
                <a:lnTo>
                  <a:pt x="148745" y="5182"/>
                </a:lnTo>
                <a:lnTo>
                  <a:pt x="181356" y="0"/>
                </a:lnTo>
                <a:lnTo>
                  <a:pt x="213966" y="5182"/>
                </a:lnTo>
                <a:lnTo>
                  <a:pt x="272908" y="43913"/>
                </a:lnTo>
                <a:lnTo>
                  <a:pt x="298218" y="75643"/>
                </a:lnTo>
                <a:lnTo>
                  <a:pt x="320073" y="114404"/>
                </a:lnTo>
                <a:lnTo>
                  <a:pt x="337961" y="159286"/>
                </a:lnTo>
                <a:lnTo>
                  <a:pt x="351370" y="209379"/>
                </a:lnTo>
                <a:lnTo>
                  <a:pt x="359791" y="263775"/>
                </a:lnTo>
                <a:lnTo>
                  <a:pt x="362712" y="321563"/>
                </a:lnTo>
                <a:lnTo>
                  <a:pt x="359791" y="379352"/>
                </a:lnTo>
                <a:lnTo>
                  <a:pt x="351370" y="433748"/>
                </a:lnTo>
                <a:lnTo>
                  <a:pt x="337961" y="483841"/>
                </a:lnTo>
                <a:lnTo>
                  <a:pt x="320073" y="528723"/>
                </a:lnTo>
                <a:lnTo>
                  <a:pt x="298218" y="567484"/>
                </a:lnTo>
                <a:lnTo>
                  <a:pt x="272908" y="599214"/>
                </a:lnTo>
                <a:lnTo>
                  <a:pt x="213966" y="637945"/>
                </a:lnTo>
                <a:lnTo>
                  <a:pt x="181356" y="643127"/>
                </a:lnTo>
                <a:lnTo>
                  <a:pt x="148745" y="637945"/>
                </a:lnTo>
                <a:lnTo>
                  <a:pt x="89803" y="599214"/>
                </a:lnTo>
                <a:lnTo>
                  <a:pt x="64493" y="567484"/>
                </a:lnTo>
                <a:lnTo>
                  <a:pt x="42638" y="528723"/>
                </a:lnTo>
                <a:lnTo>
                  <a:pt x="24750" y="483841"/>
                </a:lnTo>
                <a:lnTo>
                  <a:pt x="11341" y="433748"/>
                </a:lnTo>
                <a:lnTo>
                  <a:pt x="2920" y="379352"/>
                </a:lnTo>
                <a:lnTo>
                  <a:pt x="0" y="321563"/>
                </a:lnTo>
                <a:close/>
              </a:path>
            </a:pathLst>
          </a:custGeom>
          <a:ln w="12192">
            <a:solidFill>
              <a:srgbClr val="0078D6"/>
            </a:solidFill>
          </a:ln>
        </p:spPr>
        <p:txBody>
          <a:bodyPr wrap="square" lIns="0" tIns="0" rIns="0" bIns="0" rtlCol="0"/>
          <a:lstStyle/>
          <a:p>
            <a:endParaRPr/>
          </a:p>
        </p:txBody>
      </p:sp>
      <p:sp>
        <p:nvSpPr>
          <p:cNvPr id="47" name="object 47"/>
          <p:cNvSpPr/>
          <p:nvPr/>
        </p:nvSpPr>
        <p:spPr>
          <a:xfrm>
            <a:off x="4915461" y="2250978"/>
            <a:ext cx="585470" cy="448945"/>
          </a:xfrm>
          <a:custGeom>
            <a:avLst/>
            <a:gdLst/>
            <a:ahLst/>
            <a:cxnLst/>
            <a:rect l="l" t="t" r="r" b="b"/>
            <a:pathLst>
              <a:path w="585470" h="448944">
                <a:moveTo>
                  <a:pt x="201622" y="66898"/>
                </a:moveTo>
                <a:lnTo>
                  <a:pt x="253062" y="40545"/>
                </a:lnTo>
                <a:lnTo>
                  <a:pt x="304324" y="20671"/>
                </a:lnTo>
                <a:lnTo>
                  <a:pt x="354365" y="7284"/>
                </a:lnTo>
                <a:lnTo>
                  <a:pt x="402143" y="391"/>
                </a:lnTo>
                <a:lnTo>
                  <a:pt x="446613" y="0"/>
                </a:lnTo>
                <a:lnTo>
                  <a:pt x="486732" y="6117"/>
                </a:lnTo>
                <a:lnTo>
                  <a:pt x="549748" y="37908"/>
                </a:lnTo>
                <a:lnTo>
                  <a:pt x="582404" y="94458"/>
                </a:lnTo>
                <a:lnTo>
                  <a:pt x="584855" y="128533"/>
                </a:lnTo>
                <a:lnTo>
                  <a:pt x="578436" y="164924"/>
                </a:lnTo>
                <a:lnTo>
                  <a:pt x="563676" y="202731"/>
                </a:lnTo>
                <a:lnTo>
                  <a:pt x="541102" y="241058"/>
                </a:lnTo>
                <a:lnTo>
                  <a:pt x="511243" y="279007"/>
                </a:lnTo>
                <a:lnTo>
                  <a:pt x="474627" y="315680"/>
                </a:lnTo>
                <a:lnTo>
                  <a:pt x="431780" y="350178"/>
                </a:lnTo>
                <a:lnTo>
                  <a:pt x="383232" y="381604"/>
                </a:lnTo>
                <a:lnTo>
                  <a:pt x="331792" y="407920"/>
                </a:lnTo>
                <a:lnTo>
                  <a:pt x="280530" y="427765"/>
                </a:lnTo>
                <a:lnTo>
                  <a:pt x="230489" y="441130"/>
                </a:lnTo>
                <a:lnTo>
                  <a:pt x="182711" y="448007"/>
                </a:lnTo>
                <a:lnTo>
                  <a:pt x="138241" y="448387"/>
                </a:lnTo>
                <a:lnTo>
                  <a:pt x="98122" y="442263"/>
                </a:lnTo>
                <a:lnTo>
                  <a:pt x="35106" y="410468"/>
                </a:lnTo>
                <a:lnTo>
                  <a:pt x="2450" y="353918"/>
                </a:lnTo>
                <a:lnTo>
                  <a:pt x="0" y="319844"/>
                </a:lnTo>
                <a:lnTo>
                  <a:pt x="6418" y="283457"/>
                </a:lnTo>
                <a:lnTo>
                  <a:pt x="21178" y="245656"/>
                </a:lnTo>
                <a:lnTo>
                  <a:pt x="43752" y="207339"/>
                </a:lnTo>
                <a:lnTo>
                  <a:pt x="73611" y="169406"/>
                </a:lnTo>
                <a:lnTo>
                  <a:pt x="110227" y="132756"/>
                </a:lnTo>
                <a:lnTo>
                  <a:pt x="153074" y="98287"/>
                </a:lnTo>
                <a:lnTo>
                  <a:pt x="201622" y="66898"/>
                </a:lnTo>
                <a:close/>
              </a:path>
            </a:pathLst>
          </a:custGeom>
          <a:ln w="12700">
            <a:solidFill>
              <a:srgbClr val="0078D6"/>
            </a:solidFill>
          </a:ln>
        </p:spPr>
        <p:txBody>
          <a:bodyPr wrap="square" lIns="0" tIns="0" rIns="0" bIns="0" rtlCol="0"/>
          <a:lstStyle/>
          <a:p>
            <a:endParaRPr/>
          </a:p>
        </p:txBody>
      </p:sp>
      <p:sp>
        <p:nvSpPr>
          <p:cNvPr id="48" name="object 48"/>
          <p:cNvSpPr/>
          <p:nvPr/>
        </p:nvSpPr>
        <p:spPr>
          <a:xfrm>
            <a:off x="4915461" y="2250978"/>
            <a:ext cx="585470" cy="448945"/>
          </a:xfrm>
          <a:custGeom>
            <a:avLst/>
            <a:gdLst/>
            <a:ahLst/>
            <a:cxnLst/>
            <a:rect l="l" t="t" r="r" b="b"/>
            <a:pathLst>
              <a:path w="585470" h="448944">
                <a:moveTo>
                  <a:pt x="201622" y="381604"/>
                </a:moveTo>
                <a:lnTo>
                  <a:pt x="153074" y="350178"/>
                </a:lnTo>
                <a:lnTo>
                  <a:pt x="110227" y="315680"/>
                </a:lnTo>
                <a:lnTo>
                  <a:pt x="73611" y="279007"/>
                </a:lnTo>
                <a:lnTo>
                  <a:pt x="43752" y="241058"/>
                </a:lnTo>
                <a:lnTo>
                  <a:pt x="21178" y="202731"/>
                </a:lnTo>
                <a:lnTo>
                  <a:pt x="6418" y="164924"/>
                </a:lnTo>
                <a:lnTo>
                  <a:pt x="0" y="128533"/>
                </a:lnTo>
                <a:lnTo>
                  <a:pt x="2450" y="94458"/>
                </a:lnTo>
                <a:lnTo>
                  <a:pt x="35106" y="37908"/>
                </a:lnTo>
                <a:lnTo>
                  <a:pt x="98122" y="6117"/>
                </a:lnTo>
                <a:lnTo>
                  <a:pt x="138241" y="0"/>
                </a:lnTo>
                <a:lnTo>
                  <a:pt x="182711" y="391"/>
                </a:lnTo>
                <a:lnTo>
                  <a:pt x="230489" y="7284"/>
                </a:lnTo>
                <a:lnTo>
                  <a:pt x="280530" y="20671"/>
                </a:lnTo>
                <a:lnTo>
                  <a:pt x="331792" y="40545"/>
                </a:lnTo>
                <a:lnTo>
                  <a:pt x="383232" y="66898"/>
                </a:lnTo>
                <a:lnTo>
                  <a:pt x="431780" y="98287"/>
                </a:lnTo>
                <a:lnTo>
                  <a:pt x="474627" y="132756"/>
                </a:lnTo>
                <a:lnTo>
                  <a:pt x="511243" y="169406"/>
                </a:lnTo>
                <a:lnTo>
                  <a:pt x="541102" y="207339"/>
                </a:lnTo>
                <a:lnTo>
                  <a:pt x="563676" y="245656"/>
                </a:lnTo>
                <a:lnTo>
                  <a:pt x="578436" y="283457"/>
                </a:lnTo>
                <a:lnTo>
                  <a:pt x="584855" y="319844"/>
                </a:lnTo>
                <a:lnTo>
                  <a:pt x="582404" y="353918"/>
                </a:lnTo>
                <a:lnTo>
                  <a:pt x="549748" y="410468"/>
                </a:lnTo>
                <a:lnTo>
                  <a:pt x="486732" y="442263"/>
                </a:lnTo>
                <a:lnTo>
                  <a:pt x="446613" y="448387"/>
                </a:lnTo>
                <a:lnTo>
                  <a:pt x="402143" y="448007"/>
                </a:lnTo>
                <a:lnTo>
                  <a:pt x="354365" y="441130"/>
                </a:lnTo>
                <a:lnTo>
                  <a:pt x="304324" y="427765"/>
                </a:lnTo>
                <a:lnTo>
                  <a:pt x="253062" y="407920"/>
                </a:lnTo>
                <a:lnTo>
                  <a:pt x="201622" y="381604"/>
                </a:lnTo>
                <a:close/>
              </a:path>
            </a:pathLst>
          </a:custGeom>
          <a:ln w="12700">
            <a:solidFill>
              <a:srgbClr val="0078D6"/>
            </a:solidFill>
          </a:ln>
        </p:spPr>
        <p:txBody>
          <a:bodyPr wrap="square" lIns="0" tIns="0" rIns="0" bIns="0" rtlCol="0"/>
          <a:lstStyle/>
          <a:p>
            <a:endParaRPr/>
          </a:p>
        </p:txBody>
      </p:sp>
      <p:sp>
        <p:nvSpPr>
          <p:cNvPr id="49" name="object 49"/>
          <p:cNvSpPr/>
          <p:nvPr/>
        </p:nvSpPr>
        <p:spPr>
          <a:xfrm>
            <a:off x="5106923" y="2377439"/>
            <a:ext cx="202692" cy="201168"/>
          </a:xfrm>
          <a:prstGeom prst="rect">
            <a:avLst/>
          </a:prstGeom>
          <a:blipFill>
            <a:blip r:embed="rId16" cstate="print"/>
            <a:stretch>
              <a:fillRect/>
            </a:stretch>
          </a:blipFill>
        </p:spPr>
        <p:txBody>
          <a:bodyPr wrap="square" lIns="0" tIns="0" rIns="0" bIns="0" rtlCol="0"/>
          <a:lstStyle/>
          <a:p>
            <a:endParaRPr/>
          </a:p>
        </p:txBody>
      </p:sp>
      <p:sp>
        <p:nvSpPr>
          <p:cNvPr id="50" name="object 50"/>
          <p:cNvSpPr/>
          <p:nvPr/>
        </p:nvSpPr>
        <p:spPr>
          <a:xfrm>
            <a:off x="10256519" y="2944876"/>
            <a:ext cx="614680" cy="386715"/>
          </a:xfrm>
          <a:custGeom>
            <a:avLst/>
            <a:gdLst/>
            <a:ahLst/>
            <a:cxnLst/>
            <a:rect l="l" t="t" r="r" b="b"/>
            <a:pathLst>
              <a:path w="614679" h="386714">
                <a:moveTo>
                  <a:pt x="367919" y="0"/>
                </a:moveTo>
                <a:lnTo>
                  <a:pt x="414029" y="13579"/>
                </a:lnTo>
                <a:lnTo>
                  <a:pt x="454819" y="37850"/>
                </a:lnTo>
                <a:lnTo>
                  <a:pt x="488378" y="70786"/>
                </a:lnTo>
                <a:lnTo>
                  <a:pt x="512793" y="110358"/>
                </a:lnTo>
                <a:lnTo>
                  <a:pt x="526151" y="154537"/>
                </a:lnTo>
                <a:lnTo>
                  <a:pt x="526541" y="201295"/>
                </a:lnTo>
                <a:lnTo>
                  <a:pt x="569469" y="215844"/>
                </a:lnTo>
                <a:lnTo>
                  <a:pt x="596312" y="240537"/>
                </a:lnTo>
                <a:lnTo>
                  <a:pt x="610177" y="268660"/>
                </a:lnTo>
                <a:lnTo>
                  <a:pt x="614172" y="293497"/>
                </a:lnTo>
                <a:lnTo>
                  <a:pt x="608423" y="323615"/>
                </a:lnTo>
                <a:lnTo>
                  <a:pt x="591137" y="353949"/>
                </a:lnTo>
                <a:lnTo>
                  <a:pt x="562540" y="377328"/>
                </a:lnTo>
                <a:lnTo>
                  <a:pt x="522858" y="386588"/>
                </a:lnTo>
                <a:lnTo>
                  <a:pt x="133223" y="386588"/>
                </a:lnTo>
                <a:lnTo>
                  <a:pt x="89082" y="378468"/>
                </a:lnTo>
                <a:lnTo>
                  <a:pt x="52532" y="357168"/>
                </a:lnTo>
                <a:lnTo>
                  <a:pt x="24729" y="326365"/>
                </a:lnTo>
                <a:lnTo>
                  <a:pt x="6832" y="289734"/>
                </a:lnTo>
                <a:lnTo>
                  <a:pt x="0" y="250951"/>
                </a:lnTo>
                <a:lnTo>
                  <a:pt x="4362" y="216494"/>
                </a:lnTo>
                <a:lnTo>
                  <a:pt x="18772" y="180819"/>
                </a:lnTo>
                <a:lnTo>
                  <a:pt x="42925" y="148701"/>
                </a:lnTo>
                <a:lnTo>
                  <a:pt x="76519" y="124911"/>
                </a:lnTo>
                <a:lnTo>
                  <a:pt x="119250" y="114224"/>
                </a:lnTo>
                <a:lnTo>
                  <a:pt x="170814" y="121412"/>
                </a:lnTo>
                <a:lnTo>
                  <a:pt x="189753" y="80670"/>
                </a:lnTo>
                <a:lnTo>
                  <a:pt x="221797" y="44439"/>
                </a:lnTo>
                <a:lnTo>
                  <a:pt x="264083" y="16438"/>
                </a:lnTo>
                <a:lnTo>
                  <a:pt x="313745" y="386"/>
                </a:lnTo>
                <a:lnTo>
                  <a:pt x="367919" y="0"/>
                </a:lnTo>
                <a:close/>
              </a:path>
            </a:pathLst>
          </a:custGeom>
          <a:ln w="12192">
            <a:solidFill>
              <a:srgbClr val="0078D6"/>
            </a:solidFill>
          </a:ln>
        </p:spPr>
        <p:txBody>
          <a:bodyPr wrap="square" lIns="0" tIns="0" rIns="0" bIns="0" rtlCol="0"/>
          <a:lstStyle/>
          <a:p>
            <a:endParaRPr/>
          </a:p>
        </p:txBody>
      </p:sp>
      <p:sp>
        <p:nvSpPr>
          <p:cNvPr id="51" name="object 51"/>
          <p:cNvSpPr/>
          <p:nvPr/>
        </p:nvSpPr>
        <p:spPr>
          <a:xfrm>
            <a:off x="10480547" y="3255264"/>
            <a:ext cx="195580" cy="142240"/>
          </a:xfrm>
          <a:custGeom>
            <a:avLst/>
            <a:gdLst/>
            <a:ahLst/>
            <a:cxnLst/>
            <a:rect l="l" t="t" r="r" b="b"/>
            <a:pathLst>
              <a:path w="195579" h="142239">
                <a:moveTo>
                  <a:pt x="0" y="141732"/>
                </a:moveTo>
                <a:lnTo>
                  <a:pt x="195072" y="141732"/>
                </a:lnTo>
                <a:lnTo>
                  <a:pt x="195072" y="0"/>
                </a:lnTo>
                <a:lnTo>
                  <a:pt x="0" y="0"/>
                </a:lnTo>
                <a:lnTo>
                  <a:pt x="0" y="141732"/>
                </a:lnTo>
                <a:close/>
              </a:path>
            </a:pathLst>
          </a:custGeom>
          <a:solidFill>
            <a:srgbClr val="FFFFFF"/>
          </a:solidFill>
        </p:spPr>
        <p:txBody>
          <a:bodyPr wrap="square" lIns="0" tIns="0" rIns="0" bIns="0" rtlCol="0"/>
          <a:lstStyle/>
          <a:p>
            <a:endParaRPr/>
          </a:p>
        </p:txBody>
      </p:sp>
      <p:sp>
        <p:nvSpPr>
          <p:cNvPr id="52" name="object 52"/>
          <p:cNvSpPr/>
          <p:nvPr/>
        </p:nvSpPr>
        <p:spPr>
          <a:xfrm>
            <a:off x="10544556" y="3185160"/>
            <a:ext cx="76200" cy="301625"/>
          </a:xfrm>
          <a:custGeom>
            <a:avLst/>
            <a:gdLst/>
            <a:ahLst/>
            <a:cxnLst/>
            <a:rect l="l" t="t" r="r" b="b"/>
            <a:pathLst>
              <a:path w="76200" h="301625">
                <a:moveTo>
                  <a:pt x="44450" y="63500"/>
                </a:moveTo>
                <a:lnTo>
                  <a:pt x="31750" y="63500"/>
                </a:lnTo>
                <a:lnTo>
                  <a:pt x="31750" y="301243"/>
                </a:lnTo>
                <a:lnTo>
                  <a:pt x="44450" y="301243"/>
                </a:lnTo>
                <a:lnTo>
                  <a:pt x="44450" y="63500"/>
                </a:lnTo>
                <a:close/>
              </a:path>
              <a:path w="76200" h="301625">
                <a:moveTo>
                  <a:pt x="38100" y="0"/>
                </a:moveTo>
                <a:lnTo>
                  <a:pt x="0" y="76200"/>
                </a:lnTo>
                <a:lnTo>
                  <a:pt x="31750" y="76200"/>
                </a:lnTo>
                <a:lnTo>
                  <a:pt x="31750" y="63500"/>
                </a:lnTo>
                <a:lnTo>
                  <a:pt x="69850" y="63500"/>
                </a:lnTo>
                <a:lnTo>
                  <a:pt x="38100" y="0"/>
                </a:lnTo>
                <a:close/>
              </a:path>
              <a:path w="76200" h="301625">
                <a:moveTo>
                  <a:pt x="69850" y="63500"/>
                </a:moveTo>
                <a:lnTo>
                  <a:pt x="44450" y="63500"/>
                </a:lnTo>
                <a:lnTo>
                  <a:pt x="44450" y="76200"/>
                </a:lnTo>
                <a:lnTo>
                  <a:pt x="76200" y="76200"/>
                </a:lnTo>
                <a:lnTo>
                  <a:pt x="69850" y="63500"/>
                </a:lnTo>
                <a:close/>
              </a:path>
            </a:pathLst>
          </a:custGeom>
          <a:solidFill>
            <a:srgbClr val="0078D6"/>
          </a:solidFill>
        </p:spPr>
        <p:txBody>
          <a:bodyPr wrap="square" lIns="0" tIns="0" rIns="0" bIns="0" rtlCol="0"/>
          <a:lstStyle/>
          <a:p>
            <a:endParaRPr/>
          </a:p>
        </p:txBody>
      </p:sp>
      <p:sp>
        <p:nvSpPr>
          <p:cNvPr id="53" name="object 53"/>
          <p:cNvSpPr/>
          <p:nvPr/>
        </p:nvSpPr>
        <p:spPr>
          <a:xfrm>
            <a:off x="906780" y="3703320"/>
            <a:ext cx="477520" cy="248920"/>
          </a:xfrm>
          <a:custGeom>
            <a:avLst/>
            <a:gdLst/>
            <a:ahLst/>
            <a:cxnLst/>
            <a:rect l="l" t="t" r="r" b="b"/>
            <a:pathLst>
              <a:path w="477519" h="248920">
                <a:moveTo>
                  <a:pt x="238506" y="0"/>
                </a:moveTo>
                <a:lnTo>
                  <a:pt x="325373" y="45211"/>
                </a:lnTo>
                <a:lnTo>
                  <a:pt x="476250" y="45211"/>
                </a:lnTo>
                <a:lnTo>
                  <a:pt x="476250" y="123824"/>
                </a:lnTo>
                <a:lnTo>
                  <a:pt x="477011" y="124205"/>
                </a:lnTo>
                <a:lnTo>
                  <a:pt x="238506" y="248411"/>
                </a:lnTo>
                <a:lnTo>
                  <a:pt x="634" y="124586"/>
                </a:lnTo>
                <a:lnTo>
                  <a:pt x="215" y="124586"/>
                </a:lnTo>
                <a:lnTo>
                  <a:pt x="215" y="124332"/>
                </a:lnTo>
                <a:lnTo>
                  <a:pt x="0" y="124205"/>
                </a:lnTo>
                <a:lnTo>
                  <a:pt x="215" y="124078"/>
                </a:lnTo>
                <a:lnTo>
                  <a:pt x="215" y="45211"/>
                </a:lnTo>
                <a:lnTo>
                  <a:pt x="151637" y="45211"/>
                </a:lnTo>
                <a:lnTo>
                  <a:pt x="238506" y="0"/>
                </a:lnTo>
                <a:close/>
              </a:path>
            </a:pathLst>
          </a:custGeom>
          <a:ln w="12192">
            <a:solidFill>
              <a:srgbClr val="0078D6"/>
            </a:solidFill>
          </a:ln>
        </p:spPr>
        <p:txBody>
          <a:bodyPr wrap="square" lIns="0" tIns="0" rIns="0" bIns="0" rtlCol="0"/>
          <a:lstStyle/>
          <a:p>
            <a:endParaRPr/>
          </a:p>
        </p:txBody>
      </p:sp>
      <p:sp>
        <p:nvSpPr>
          <p:cNvPr id="54" name="object 54"/>
          <p:cNvSpPr/>
          <p:nvPr/>
        </p:nvSpPr>
        <p:spPr>
          <a:xfrm>
            <a:off x="906780" y="3625596"/>
            <a:ext cx="477520" cy="247015"/>
          </a:xfrm>
          <a:custGeom>
            <a:avLst/>
            <a:gdLst/>
            <a:ahLst/>
            <a:cxnLst/>
            <a:rect l="l" t="t" r="r" b="b"/>
            <a:pathLst>
              <a:path w="477519" h="247014">
                <a:moveTo>
                  <a:pt x="238506" y="0"/>
                </a:moveTo>
                <a:lnTo>
                  <a:pt x="0" y="123443"/>
                </a:lnTo>
                <a:lnTo>
                  <a:pt x="238506" y="246887"/>
                </a:lnTo>
                <a:lnTo>
                  <a:pt x="477011" y="123443"/>
                </a:lnTo>
                <a:lnTo>
                  <a:pt x="238506" y="0"/>
                </a:lnTo>
                <a:close/>
              </a:path>
            </a:pathLst>
          </a:custGeom>
          <a:solidFill>
            <a:srgbClr val="FFFFFF"/>
          </a:solidFill>
        </p:spPr>
        <p:txBody>
          <a:bodyPr wrap="square" lIns="0" tIns="0" rIns="0" bIns="0" rtlCol="0"/>
          <a:lstStyle/>
          <a:p>
            <a:endParaRPr/>
          </a:p>
        </p:txBody>
      </p:sp>
      <p:sp>
        <p:nvSpPr>
          <p:cNvPr id="55" name="object 55"/>
          <p:cNvSpPr/>
          <p:nvPr/>
        </p:nvSpPr>
        <p:spPr>
          <a:xfrm>
            <a:off x="906780" y="3625596"/>
            <a:ext cx="477520" cy="247015"/>
          </a:xfrm>
          <a:custGeom>
            <a:avLst/>
            <a:gdLst/>
            <a:ahLst/>
            <a:cxnLst/>
            <a:rect l="l" t="t" r="r" b="b"/>
            <a:pathLst>
              <a:path w="477519" h="247014">
                <a:moveTo>
                  <a:pt x="0" y="123443"/>
                </a:moveTo>
                <a:lnTo>
                  <a:pt x="238506" y="0"/>
                </a:lnTo>
                <a:lnTo>
                  <a:pt x="477011" y="123443"/>
                </a:lnTo>
                <a:lnTo>
                  <a:pt x="238506" y="246887"/>
                </a:lnTo>
                <a:lnTo>
                  <a:pt x="0" y="123443"/>
                </a:lnTo>
                <a:close/>
              </a:path>
            </a:pathLst>
          </a:custGeom>
          <a:ln w="12192">
            <a:solidFill>
              <a:srgbClr val="0078D6"/>
            </a:solidFill>
          </a:ln>
        </p:spPr>
        <p:txBody>
          <a:bodyPr wrap="square" lIns="0" tIns="0" rIns="0" bIns="0" rtlCol="0"/>
          <a:lstStyle/>
          <a:p>
            <a:endParaRPr/>
          </a:p>
        </p:txBody>
      </p:sp>
      <p:sp>
        <p:nvSpPr>
          <p:cNvPr id="56" name="object 56"/>
          <p:cNvSpPr/>
          <p:nvPr/>
        </p:nvSpPr>
        <p:spPr>
          <a:xfrm>
            <a:off x="906780" y="3543300"/>
            <a:ext cx="477520" cy="248920"/>
          </a:xfrm>
          <a:custGeom>
            <a:avLst/>
            <a:gdLst/>
            <a:ahLst/>
            <a:cxnLst/>
            <a:rect l="l" t="t" r="r" b="b"/>
            <a:pathLst>
              <a:path w="477519" h="248920">
                <a:moveTo>
                  <a:pt x="476250" y="45212"/>
                </a:moveTo>
                <a:lnTo>
                  <a:pt x="215" y="45212"/>
                </a:lnTo>
                <a:lnTo>
                  <a:pt x="215" y="124079"/>
                </a:lnTo>
                <a:lnTo>
                  <a:pt x="0" y="124206"/>
                </a:lnTo>
                <a:lnTo>
                  <a:pt x="215" y="124332"/>
                </a:lnTo>
                <a:lnTo>
                  <a:pt x="215" y="124587"/>
                </a:lnTo>
                <a:lnTo>
                  <a:pt x="634" y="124587"/>
                </a:lnTo>
                <a:lnTo>
                  <a:pt x="238506" y="248412"/>
                </a:lnTo>
                <a:lnTo>
                  <a:pt x="477011" y="124206"/>
                </a:lnTo>
                <a:lnTo>
                  <a:pt x="476250" y="123825"/>
                </a:lnTo>
                <a:lnTo>
                  <a:pt x="476250" y="45212"/>
                </a:lnTo>
                <a:close/>
              </a:path>
              <a:path w="477519" h="248920">
                <a:moveTo>
                  <a:pt x="238506" y="0"/>
                </a:moveTo>
                <a:lnTo>
                  <a:pt x="151637" y="45212"/>
                </a:lnTo>
                <a:lnTo>
                  <a:pt x="325373" y="45212"/>
                </a:lnTo>
                <a:lnTo>
                  <a:pt x="238506" y="0"/>
                </a:lnTo>
                <a:close/>
              </a:path>
            </a:pathLst>
          </a:custGeom>
          <a:solidFill>
            <a:srgbClr val="FFFFFF"/>
          </a:solidFill>
        </p:spPr>
        <p:txBody>
          <a:bodyPr wrap="square" lIns="0" tIns="0" rIns="0" bIns="0" rtlCol="0"/>
          <a:lstStyle/>
          <a:p>
            <a:endParaRPr/>
          </a:p>
        </p:txBody>
      </p:sp>
      <p:sp>
        <p:nvSpPr>
          <p:cNvPr id="57" name="object 57"/>
          <p:cNvSpPr/>
          <p:nvPr/>
        </p:nvSpPr>
        <p:spPr>
          <a:xfrm>
            <a:off x="906780" y="3543300"/>
            <a:ext cx="477520" cy="248920"/>
          </a:xfrm>
          <a:custGeom>
            <a:avLst/>
            <a:gdLst/>
            <a:ahLst/>
            <a:cxnLst/>
            <a:rect l="l" t="t" r="r" b="b"/>
            <a:pathLst>
              <a:path w="477519" h="248920">
                <a:moveTo>
                  <a:pt x="238506" y="0"/>
                </a:moveTo>
                <a:lnTo>
                  <a:pt x="325373" y="45212"/>
                </a:lnTo>
                <a:lnTo>
                  <a:pt x="476250" y="45212"/>
                </a:lnTo>
                <a:lnTo>
                  <a:pt x="476250" y="123825"/>
                </a:lnTo>
                <a:lnTo>
                  <a:pt x="477011" y="124206"/>
                </a:lnTo>
                <a:lnTo>
                  <a:pt x="238506" y="248412"/>
                </a:lnTo>
                <a:lnTo>
                  <a:pt x="634" y="124587"/>
                </a:lnTo>
                <a:lnTo>
                  <a:pt x="215" y="124587"/>
                </a:lnTo>
                <a:lnTo>
                  <a:pt x="215" y="124332"/>
                </a:lnTo>
                <a:lnTo>
                  <a:pt x="0" y="124206"/>
                </a:lnTo>
                <a:lnTo>
                  <a:pt x="215" y="124079"/>
                </a:lnTo>
                <a:lnTo>
                  <a:pt x="215" y="45212"/>
                </a:lnTo>
                <a:lnTo>
                  <a:pt x="151637" y="45212"/>
                </a:lnTo>
                <a:lnTo>
                  <a:pt x="238506" y="0"/>
                </a:lnTo>
                <a:close/>
              </a:path>
            </a:pathLst>
          </a:custGeom>
          <a:ln w="12192">
            <a:solidFill>
              <a:srgbClr val="0078D6"/>
            </a:solidFill>
          </a:ln>
        </p:spPr>
        <p:txBody>
          <a:bodyPr wrap="square" lIns="0" tIns="0" rIns="0" bIns="0" rtlCol="0"/>
          <a:lstStyle/>
          <a:p>
            <a:endParaRPr/>
          </a:p>
        </p:txBody>
      </p:sp>
      <p:sp>
        <p:nvSpPr>
          <p:cNvPr id="58" name="object 58"/>
          <p:cNvSpPr/>
          <p:nvPr/>
        </p:nvSpPr>
        <p:spPr>
          <a:xfrm>
            <a:off x="906780" y="3464052"/>
            <a:ext cx="477520" cy="248920"/>
          </a:xfrm>
          <a:custGeom>
            <a:avLst/>
            <a:gdLst/>
            <a:ahLst/>
            <a:cxnLst/>
            <a:rect l="l" t="t" r="r" b="b"/>
            <a:pathLst>
              <a:path w="477519" h="248920">
                <a:moveTo>
                  <a:pt x="238506" y="0"/>
                </a:moveTo>
                <a:lnTo>
                  <a:pt x="0" y="124206"/>
                </a:lnTo>
                <a:lnTo>
                  <a:pt x="238506" y="248412"/>
                </a:lnTo>
                <a:lnTo>
                  <a:pt x="477011" y="124206"/>
                </a:lnTo>
                <a:lnTo>
                  <a:pt x="238506" y="0"/>
                </a:lnTo>
                <a:close/>
              </a:path>
            </a:pathLst>
          </a:custGeom>
          <a:solidFill>
            <a:srgbClr val="FFFFFF"/>
          </a:solidFill>
        </p:spPr>
        <p:txBody>
          <a:bodyPr wrap="square" lIns="0" tIns="0" rIns="0" bIns="0" rtlCol="0"/>
          <a:lstStyle/>
          <a:p>
            <a:endParaRPr/>
          </a:p>
        </p:txBody>
      </p:sp>
      <p:sp>
        <p:nvSpPr>
          <p:cNvPr id="59" name="object 59"/>
          <p:cNvSpPr/>
          <p:nvPr/>
        </p:nvSpPr>
        <p:spPr>
          <a:xfrm>
            <a:off x="906780" y="3464052"/>
            <a:ext cx="477520" cy="248920"/>
          </a:xfrm>
          <a:custGeom>
            <a:avLst/>
            <a:gdLst/>
            <a:ahLst/>
            <a:cxnLst/>
            <a:rect l="l" t="t" r="r" b="b"/>
            <a:pathLst>
              <a:path w="477519" h="248920">
                <a:moveTo>
                  <a:pt x="0" y="124206"/>
                </a:moveTo>
                <a:lnTo>
                  <a:pt x="238506" y="0"/>
                </a:lnTo>
                <a:lnTo>
                  <a:pt x="477011" y="124206"/>
                </a:lnTo>
                <a:lnTo>
                  <a:pt x="238506" y="248412"/>
                </a:lnTo>
                <a:lnTo>
                  <a:pt x="0" y="124206"/>
                </a:lnTo>
                <a:close/>
              </a:path>
            </a:pathLst>
          </a:custGeom>
          <a:ln w="12192">
            <a:solidFill>
              <a:srgbClr val="0078D6"/>
            </a:solidFill>
          </a:ln>
        </p:spPr>
        <p:txBody>
          <a:bodyPr wrap="square" lIns="0" tIns="0" rIns="0" bIns="0" rtlCol="0"/>
          <a:lstStyle/>
          <a:p>
            <a:endParaRPr/>
          </a:p>
        </p:txBody>
      </p:sp>
      <p:sp>
        <p:nvSpPr>
          <p:cNvPr id="60" name="object 60"/>
          <p:cNvSpPr/>
          <p:nvPr/>
        </p:nvSpPr>
        <p:spPr>
          <a:xfrm>
            <a:off x="943355" y="2977769"/>
            <a:ext cx="429895" cy="189230"/>
          </a:xfrm>
          <a:custGeom>
            <a:avLst/>
            <a:gdLst/>
            <a:ahLst/>
            <a:cxnLst/>
            <a:rect l="l" t="t" r="r" b="b"/>
            <a:pathLst>
              <a:path w="429894" h="189230">
                <a:moveTo>
                  <a:pt x="241" y="0"/>
                </a:moveTo>
                <a:lnTo>
                  <a:pt x="1625" y="2666"/>
                </a:lnTo>
                <a:lnTo>
                  <a:pt x="1600" y="5333"/>
                </a:lnTo>
                <a:lnTo>
                  <a:pt x="4368" y="7873"/>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5"/>
                </a:lnTo>
                <a:lnTo>
                  <a:pt x="429641" y="73834"/>
                </a:lnTo>
                <a:lnTo>
                  <a:pt x="429692" y="110710"/>
                </a:lnTo>
                <a:lnTo>
                  <a:pt x="418807" y="160720"/>
                </a:lnTo>
                <a:lnTo>
                  <a:pt x="341766" y="181105"/>
                </a:lnTo>
                <a:lnTo>
                  <a:pt x="282781" y="186990"/>
                </a:lnTo>
                <a:lnTo>
                  <a:pt x="214884" y="189102"/>
                </a:lnTo>
                <a:lnTo>
                  <a:pt x="146962" y="186990"/>
                </a:lnTo>
                <a:lnTo>
                  <a:pt x="87974" y="181105"/>
                </a:lnTo>
                <a:lnTo>
                  <a:pt x="41458" y="172122"/>
                </a:lnTo>
                <a:lnTo>
                  <a:pt x="10954" y="160720"/>
                </a:lnTo>
                <a:lnTo>
                  <a:pt x="0" y="147573"/>
                </a:lnTo>
                <a:lnTo>
                  <a:pt x="59" y="110710"/>
                </a:lnTo>
                <a:lnTo>
                  <a:pt x="120" y="73834"/>
                </a:lnTo>
                <a:lnTo>
                  <a:pt x="182" y="36935"/>
                </a:lnTo>
                <a:lnTo>
                  <a:pt x="241" y="0"/>
                </a:lnTo>
                <a:close/>
              </a:path>
            </a:pathLst>
          </a:custGeom>
          <a:ln w="12192">
            <a:solidFill>
              <a:srgbClr val="0078D6"/>
            </a:solidFill>
          </a:ln>
        </p:spPr>
        <p:txBody>
          <a:bodyPr wrap="square" lIns="0" tIns="0" rIns="0" bIns="0" rtlCol="0"/>
          <a:lstStyle/>
          <a:p>
            <a:endParaRPr/>
          </a:p>
        </p:txBody>
      </p:sp>
      <p:sp>
        <p:nvSpPr>
          <p:cNvPr id="61" name="object 61"/>
          <p:cNvSpPr/>
          <p:nvPr/>
        </p:nvSpPr>
        <p:spPr>
          <a:xfrm>
            <a:off x="943355" y="2809239"/>
            <a:ext cx="429895" cy="189230"/>
          </a:xfrm>
          <a:custGeom>
            <a:avLst/>
            <a:gdLst/>
            <a:ahLst/>
            <a:cxnLst/>
            <a:rect l="l" t="t" r="r" b="b"/>
            <a:pathLst>
              <a:path w="429894" h="189230">
                <a:moveTo>
                  <a:pt x="241" y="0"/>
                </a:moveTo>
                <a:lnTo>
                  <a:pt x="1625" y="2539"/>
                </a:lnTo>
                <a:lnTo>
                  <a:pt x="1600" y="5207"/>
                </a:lnTo>
                <a:lnTo>
                  <a:pt x="4368" y="7874"/>
                </a:lnTo>
                <a:lnTo>
                  <a:pt x="31107" y="21036"/>
                </a:lnTo>
                <a:lnTo>
                  <a:pt x="78193" y="31543"/>
                </a:lnTo>
                <a:lnTo>
                  <a:pt x="140996" y="38502"/>
                </a:lnTo>
                <a:lnTo>
                  <a:pt x="214884" y="41021"/>
                </a:lnTo>
                <a:lnTo>
                  <a:pt x="288773" y="38502"/>
                </a:lnTo>
                <a:lnTo>
                  <a:pt x="351585" y="31543"/>
                </a:lnTo>
                <a:lnTo>
                  <a:pt x="398687" y="21036"/>
                </a:lnTo>
                <a:lnTo>
                  <a:pt x="428116" y="2539"/>
                </a:lnTo>
                <a:lnTo>
                  <a:pt x="429513" y="0"/>
                </a:lnTo>
                <a:lnTo>
                  <a:pt x="429589" y="36881"/>
                </a:lnTo>
                <a:lnTo>
                  <a:pt x="429641" y="73787"/>
                </a:lnTo>
                <a:lnTo>
                  <a:pt x="429692" y="110692"/>
                </a:lnTo>
                <a:lnTo>
                  <a:pt x="418807" y="160671"/>
                </a:lnTo>
                <a:lnTo>
                  <a:pt x="341766" y="181068"/>
                </a:lnTo>
                <a:lnTo>
                  <a:pt x="282781" y="186978"/>
                </a:lnTo>
                <a:lnTo>
                  <a:pt x="214884" y="189102"/>
                </a:lnTo>
                <a:lnTo>
                  <a:pt x="146962" y="186978"/>
                </a:lnTo>
                <a:lnTo>
                  <a:pt x="87974" y="181068"/>
                </a:lnTo>
                <a:lnTo>
                  <a:pt x="41458" y="172067"/>
                </a:lnTo>
                <a:lnTo>
                  <a:pt x="10954" y="160671"/>
                </a:lnTo>
                <a:lnTo>
                  <a:pt x="0" y="147574"/>
                </a:lnTo>
                <a:lnTo>
                  <a:pt x="59" y="110692"/>
                </a:lnTo>
                <a:lnTo>
                  <a:pt x="120" y="73787"/>
                </a:lnTo>
                <a:lnTo>
                  <a:pt x="182" y="36881"/>
                </a:lnTo>
                <a:lnTo>
                  <a:pt x="241" y="0"/>
                </a:lnTo>
                <a:close/>
              </a:path>
            </a:pathLst>
          </a:custGeom>
          <a:ln w="12192">
            <a:solidFill>
              <a:srgbClr val="0078D6"/>
            </a:solidFill>
          </a:ln>
        </p:spPr>
        <p:txBody>
          <a:bodyPr wrap="square" lIns="0" tIns="0" rIns="0" bIns="0" rtlCol="0"/>
          <a:lstStyle/>
          <a:p>
            <a:endParaRPr/>
          </a:p>
        </p:txBody>
      </p:sp>
      <p:sp>
        <p:nvSpPr>
          <p:cNvPr id="62" name="object 62"/>
          <p:cNvSpPr/>
          <p:nvPr/>
        </p:nvSpPr>
        <p:spPr>
          <a:xfrm>
            <a:off x="943355" y="2640583"/>
            <a:ext cx="429895" cy="189230"/>
          </a:xfrm>
          <a:custGeom>
            <a:avLst/>
            <a:gdLst/>
            <a:ahLst/>
            <a:cxnLst/>
            <a:rect l="l" t="t" r="r" b="b"/>
            <a:pathLst>
              <a:path w="429894" h="189230">
                <a:moveTo>
                  <a:pt x="241" y="0"/>
                </a:moveTo>
                <a:lnTo>
                  <a:pt x="1625" y="2666"/>
                </a:lnTo>
                <a:lnTo>
                  <a:pt x="1600" y="5333"/>
                </a:lnTo>
                <a:lnTo>
                  <a:pt x="4368" y="7874"/>
                </a:lnTo>
                <a:lnTo>
                  <a:pt x="31107" y="21036"/>
                </a:lnTo>
                <a:lnTo>
                  <a:pt x="78193" y="31543"/>
                </a:lnTo>
                <a:lnTo>
                  <a:pt x="140996" y="38502"/>
                </a:lnTo>
                <a:lnTo>
                  <a:pt x="214884" y="41020"/>
                </a:lnTo>
                <a:lnTo>
                  <a:pt x="288773" y="38502"/>
                </a:lnTo>
                <a:lnTo>
                  <a:pt x="351585" y="31543"/>
                </a:lnTo>
                <a:lnTo>
                  <a:pt x="398687" y="21036"/>
                </a:lnTo>
                <a:lnTo>
                  <a:pt x="428116" y="2666"/>
                </a:lnTo>
                <a:lnTo>
                  <a:pt x="429513" y="0"/>
                </a:lnTo>
                <a:lnTo>
                  <a:pt x="429589" y="36937"/>
                </a:lnTo>
                <a:lnTo>
                  <a:pt x="429641" y="73850"/>
                </a:lnTo>
                <a:lnTo>
                  <a:pt x="429692" y="110763"/>
                </a:lnTo>
                <a:lnTo>
                  <a:pt x="418807" y="160785"/>
                </a:lnTo>
                <a:lnTo>
                  <a:pt x="341766" y="181113"/>
                </a:lnTo>
                <a:lnTo>
                  <a:pt x="282781" y="186991"/>
                </a:lnTo>
                <a:lnTo>
                  <a:pt x="214884" y="189102"/>
                </a:lnTo>
                <a:lnTo>
                  <a:pt x="146962" y="186991"/>
                </a:lnTo>
                <a:lnTo>
                  <a:pt x="87974" y="181113"/>
                </a:lnTo>
                <a:lnTo>
                  <a:pt x="41458" y="172150"/>
                </a:lnTo>
                <a:lnTo>
                  <a:pt x="10954" y="160785"/>
                </a:lnTo>
                <a:lnTo>
                  <a:pt x="0" y="147700"/>
                </a:lnTo>
                <a:lnTo>
                  <a:pt x="59" y="110763"/>
                </a:lnTo>
                <a:lnTo>
                  <a:pt x="120" y="73850"/>
                </a:lnTo>
                <a:lnTo>
                  <a:pt x="182" y="36937"/>
                </a:lnTo>
                <a:lnTo>
                  <a:pt x="241" y="0"/>
                </a:lnTo>
                <a:close/>
              </a:path>
            </a:pathLst>
          </a:custGeom>
          <a:ln w="12192">
            <a:solidFill>
              <a:srgbClr val="0078D6"/>
            </a:solidFill>
          </a:ln>
        </p:spPr>
        <p:txBody>
          <a:bodyPr wrap="square" lIns="0" tIns="0" rIns="0" bIns="0" rtlCol="0"/>
          <a:lstStyle/>
          <a:p>
            <a:endParaRPr/>
          </a:p>
        </p:txBody>
      </p:sp>
      <p:sp>
        <p:nvSpPr>
          <p:cNvPr id="63" name="object 63"/>
          <p:cNvSpPr/>
          <p:nvPr/>
        </p:nvSpPr>
        <p:spPr>
          <a:xfrm>
            <a:off x="951445" y="2581655"/>
            <a:ext cx="414020" cy="80010"/>
          </a:xfrm>
          <a:custGeom>
            <a:avLst/>
            <a:gdLst/>
            <a:ahLst/>
            <a:cxnLst/>
            <a:rect l="l" t="t" r="r" b="b"/>
            <a:pathLst>
              <a:path w="414019" h="80010">
                <a:moveTo>
                  <a:pt x="206794" y="0"/>
                </a:moveTo>
                <a:lnTo>
                  <a:pt x="272139" y="2038"/>
                </a:lnTo>
                <a:lnTo>
                  <a:pt x="328894" y="7709"/>
                </a:lnTo>
                <a:lnTo>
                  <a:pt x="373653" y="16349"/>
                </a:lnTo>
                <a:lnTo>
                  <a:pt x="413550" y="39878"/>
                </a:lnTo>
                <a:lnTo>
                  <a:pt x="403008" y="52510"/>
                </a:lnTo>
                <a:lnTo>
                  <a:pt x="373653" y="63461"/>
                </a:lnTo>
                <a:lnTo>
                  <a:pt x="328894" y="72083"/>
                </a:lnTo>
                <a:lnTo>
                  <a:pt x="272139" y="77730"/>
                </a:lnTo>
                <a:lnTo>
                  <a:pt x="206794" y="79756"/>
                </a:lnTo>
                <a:lnTo>
                  <a:pt x="141430" y="77730"/>
                </a:lnTo>
                <a:lnTo>
                  <a:pt x="84663" y="72083"/>
                </a:lnTo>
                <a:lnTo>
                  <a:pt x="39898" y="63461"/>
                </a:lnTo>
                <a:lnTo>
                  <a:pt x="10542" y="52510"/>
                </a:lnTo>
                <a:lnTo>
                  <a:pt x="0" y="39878"/>
                </a:lnTo>
                <a:lnTo>
                  <a:pt x="10542" y="27293"/>
                </a:lnTo>
                <a:lnTo>
                  <a:pt x="39898" y="16349"/>
                </a:lnTo>
                <a:lnTo>
                  <a:pt x="84663" y="7709"/>
                </a:lnTo>
                <a:lnTo>
                  <a:pt x="141430" y="2038"/>
                </a:lnTo>
                <a:lnTo>
                  <a:pt x="206794" y="0"/>
                </a:lnTo>
                <a:close/>
              </a:path>
            </a:pathLst>
          </a:custGeom>
          <a:ln w="12191">
            <a:solidFill>
              <a:srgbClr val="0078D6"/>
            </a:solidFill>
          </a:ln>
        </p:spPr>
        <p:txBody>
          <a:bodyPr wrap="square" lIns="0" tIns="0" rIns="0" bIns="0" rtlCol="0"/>
          <a:lstStyle/>
          <a:p>
            <a:endParaRPr/>
          </a:p>
        </p:txBody>
      </p:sp>
      <p:sp>
        <p:nvSpPr>
          <p:cNvPr id="64" name="object 64"/>
          <p:cNvSpPr/>
          <p:nvPr/>
        </p:nvSpPr>
        <p:spPr>
          <a:xfrm>
            <a:off x="6697344" y="2885313"/>
            <a:ext cx="637540" cy="573405"/>
          </a:xfrm>
          <a:custGeom>
            <a:avLst/>
            <a:gdLst/>
            <a:ahLst/>
            <a:cxnLst/>
            <a:rect l="l" t="t" r="r" b="b"/>
            <a:pathLst>
              <a:path w="637540" h="573404">
                <a:moveTo>
                  <a:pt x="163702" y="554989"/>
                </a:moveTo>
                <a:lnTo>
                  <a:pt x="0" y="307213"/>
                </a:lnTo>
                <a:lnTo>
                  <a:pt x="177419" y="0"/>
                </a:lnTo>
                <a:lnTo>
                  <a:pt x="473836" y="17779"/>
                </a:lnTo>
                <a:lnTo>
                  <a:pt x="637539" y="265557"/>
                </a:lnTo>
                <a:lnTo>
                  <a:pt x="460121" y="572897"/>
                </a:lnTo>
                <a:lnTo>
                  <a:pt x="163702" y="554989"/>
                </a:lnTo>
                <a:close/>
              </a:path>
            </a:pathLst>
          </a:custGeom>
          <a:ln w="12700">
            <a:solidFill>
              <a:srgbClr val="0078D6"/>
            </a:solidFill>
          </a:ln>
        </p:spPr>
        <p:txBody>
          <a:bodyPr wrap="square" lIns="0" tIns="0" rIns="0" bIns="0" rtlCol="0"/>
          <a:lstStyle/>
          <a:p>
            <a:endParaRPr/>
          </a:p>
        </p:txBody>
      </p:sp>
      <p:sp>
        <p:nvSpPr>
          <p:cNvPr id="65" name="object 65"/>
          <p:cNvSpPr/>
          <p:nvPr/>
        </p:nvSpPr>
        <p:spPr>
          <a:xfrm>
            <a:off x="6861047" y="2903092"/>
            <a:ext cx="310515" cy="537210"/>
          </a:xfrm>
          <a:custGeom>
            <a:avLst/>
            <a:gdLst/>
            <a:ahLst/>
            <a:cxnLst/>
            <a:rect l="l" t="t" r="r" b="b"/>
            <a:pathLst>
              <a:path w="310515" h="537210">
                <a:moveTo>
                  <a:pt x="0" y="537210"/>
                </a:moveTo>
                <a:lnTo>
                  <a:pt x="310133" y="0"/>
                </a:lnTo>
              </a:path>
            </a:pathLst>
          </a:custGeom>
          <a:ln w="12700">
            <a:solidFill>
              <a:srgbClr val="0078D6"/>
            </a:solidFill>
          </a:ln>
        </p:spPr>
        <p:txBody>
          <a:bodyPr wrap="square" lIns="0" tIns="0" rIns="0" bIns="0" rtlCol="0"/>
          <a:lstStyle/>
          <a:p>
            <a:endParaRPr/>
          </a:p>
        </p:txBody>
      </p:sp>
      <p:sp>
        <p:nvSpPr>
          <p:cNvPr id="66" name="object 66"/>
          <p:cNvSpPr/>
          <p:nvPr/>
        </p:nvSpPr>
        <p:spPr>
          <a:xfrm>
            <a:off x="6949058" y="3283203"/>
            <a:ext cx="208279" cy="175895"/>
          </a:xfrm>
          <a:custGeom>
            <a:avLst/>
            <a:gdLst/>
            <a:ahLst/>
            <a:cxnLst/>
            <a:rect l="l" t="t" r="r" b="b"/>
            <a:pathLst>
              <a:path w="208279" h="175895">
                <a:moveTo>
                  <a:pt x="208152" y="175387"/>
                </a:moveTo>
                <a:lnTo>
                  <a:pt x="0" y="0"/>
                </a:lnTo>
              </a:path>
            </a:pathLst>
          </a:custGeom>
          <a:ln w="12700">
            <a:solidFill>
              <a:srgbClr val="0078D6"/>
            </a:solidFill>
          </a:ln>
        </p:spPr>
        <p:txBody>
          <a:bodyPr wrap="square" lIns="0" tIns="0" rIns="0" bIns="0" rtlCol="0"/>
          <a:lstStyle/>
          <a:p>
            <a:endParaRPr/>
          </a:p>
        </p:txBody>
      </p:sp>
      <p:sp>
        <p:nvSpPr>
          <p:cNvPr id="67" name="object 67"/>
          <p:cNvSpPr/>
          <p:nvPr/>
        </p:nvSpPr>
        <p:spPr>
          <a:xfrm>
            <a:off x="7050023" y="3108325"/>
            <a:ext cx="285115" cy="43180"/>
          </a:xfrm>
          <a:custGeom>
            <a:avLst/>
            <a:gdLst/>
            <a:ahLst/>
            <a:cxnLst/>
            <a:rect l="l" t="t" r="r" b="b"/>
            <a:pathLst>
              <a:path w="285115" h="43180">
                <a:moveTo>
                  <a:pt x="284606" y="42925"/>
                </a:moveTo>
                <a:lnTo>
                  <a:pt x="0" y="0"/>
                </a:lnTo>
              </a:path>
            </a:pathLst>
          </a:custGeom>
          <a:ln w="12699">
            <a:solidFill>
              <a:srgbClr val="0078D6"/>
            </a:solidFill>
          </a:ln>
        </p:spPr>
        <p:txBody>
          <a:bodyPr wrap="square" lIns="0" tIns="0" rIns="0" bIns="0" rtlCol="0"/>
          <a:lstStyle/>
          <a:p>
            <a:endParaRPr/>
          </a:p>
        </p:txBody>
      </p:sp>
      <p:sp>
        <p:nvSpPr>
          <p:cNvPr id="68" name="object 68"/>
          <p:cNvSpPr/>
          <p:nvPr/>
        </p:nvSpPr>
        <p:spPr>
          <a:xfrm>
            <a:off x="6949058" y="3151251"/>
            <a:ext cx="386080" cy="132080"/>
          </a:xfrm>
          <a:custGeom>
            <a:avLst/>
            <a:gdLst/>
            <a:ahLst/>
            <a:cxnLst/>
            <a:rect l="l" t="t" r="r" b="b"/>
            <a:pathLst>
              <a:path w="386079" h="132079">
                <a:moveTo>
                  <a:pt x="385572" y="0"/>
                </a:moveTo>
                <a:lnTo>
                  <a:pt x="0" y="131952"/>
                </a:lnTo>
              </a:path>
            </a:pathLst>
          </a:custGeom>
          <a:ln w="12700">
            <a:solidFill>
              <a:srgbClr val="0078D6"/>
            </a:solidFill>
          </a:ln>
        </p:spPr>
        <p:txBody>
          <a:bodyPr wrap="square" lIns="0" tIns="0" rIns="0" bIns="0" rtlCol="0"/>
          <a:lstStyle/>
          <a:p>
            <a:endParaRPr/>
          </a:p>
        </p:txBody>
      </p:sp>
      <p:sp>
        <p:nvSpPr>
          <p:cNvPr id="69" name="object 69"/>
          <p:cNvSpPr/>
          <p:nvPr/>
        </p:nvSpPr>
        <p:spPr>
          <a:xfrm>
            <a:off x="6694043" y="3191129"/>
            <a:ext cx="256540" cy="92710"/>
          </a:xfrm>
          <a:custGeom>
            <a:avLst/>
            <a:gdLst/>
            <a:ahLst/>
            <a:cxnLst/>
            <a:rect l="l" t="t" r="r" b="b"/>
            <a:pathLst>
              <a:path w="256540" h="92710">
                <a:moveTo>
                  <a:pt x="0" y="0"/>
                </a:moveTo>
                <a:lnTo>
                  <a:pt x="256031" y="92710"/>
                </a:lnTo>
              </a:path>
            </a:pathLst>
          </a:custGeom>
          <a:ln w="12700">
            <a:solidFill>
              <a:srgbClr val="0078D6"/>
            </a:solidFill>
          </a:ln>
        </p:spPr>
        <p:txBody>
          <a:bodyPr wrap="square" lIns="0" tIns="0" rIns="0" bIns="0" rtlCol="0"/>
          <a:lstStyle/>
          <a:p>
            <a:endParaRPr/>
          </a:p>
        </p:txBody>
      </p:sp>
      <p:sp>
        <p:nvSpPr>
          <p:cNvPr id="70" name="object 70"/>
          <p:cNvSpPr/>
          <p:nvPr/>
        </p:nvSpPr>
        <p:spPr>
          <a:xfrm>
            <a:off x="6871461" y="2883916"/>
            <a:ext cx="179705" cy="225425"/>
          </a:xfrm>
          <a:custGeom>
            <a:avLst/>
            <a:gdLst/>
            <a:ahLst/>
            <a:cxnLst/>
            <a:rect l="l" t="t" r="r" b="b"/>
            <a:pathLst>
              <a:path w="179704" h="225425">
                <a:moveTo>
                  <a:pt x="0" y="0"/>
                </a:moveTo>
                <a:lnTo>
                  <a:pt x="179578" y="224917"/>
                </a:lnTo>
              </a:path>
            </a:pathLst>
          </a:custGeom>
          <a:ln w="12700">
            <a:solidFill>
              <a:srgbClr val="0078D6"/>
            </a:solidFill>
          </a:ln>
        </p:spPr>
        <p:txBody>
          <a:bodyPr wrap="square" lIns="0" tIns="0" rIns="0" bIns="0" rtlCol="0"/>
          <a:lstStyle/>
          <a:p>
            <a:endParaRPr/>
          </a:p>
        </p:txBody>
      </p:sp>
      <p:sp>
        <p:nvSpPr>
          <p:cNvPr id="71" name="object 71"/>
          <p:cNvSpPr/>
          <p:nvPr/>
        </p:nvSpPr>
        <p:spPr>
          <a:xfrm>
            <a:off x="6871461" y="2883916"/>
            <a:ext cx="78740" cy="400050"/>
          </a:xfrm>
          <a:custGeom>
            <a:avLst/>
            <a:gdLst/>
            <a:ahLst/>
            <a:cxnLst/>
            <a:rect l="l" t="t" r="r" b="b"/>
            <a:pathLst>
              <a:path w="78740" h="400050">
                <a:moveTo>
                  <a:pt x="0" y="0"/>
                </a:moveTo>
                <a:lnTo>
                  <a:pt x="78613" y="399923"/>
                </a:lnTo>
              </a:path>
            </a:pathLst>
          </a:custGeom>
          <a:ln w="12699">
            <a:solidFill>
              <a:srgbClr val="0078D6"/>
            </a:solidFill>
          </a:ln>
        </p:spPr>
        <p:txBody>
          <a:bodyPr wrap="square" lIns="0" tIns="0" rIns="0" bIns="0" rtlCol="0"/>
          <a:lstStyle/>
          <a:p>
            <a:endParaRPr/>
          </a:p>
        </p:txBody>
      </p:sp>
      <p:sp>
        <p:nvSpPr>
          <p:cNvPr id="72" name="object 72"/>
          <p:cNvSpPr/>
          <p:nvPr/>
        </p:nvSpPr>
        <p:spPr>
          <a:xfrm>
            <a:off x="6848341" y="2861177"/>
            <a:ext cx="53975" cy="53975"/>
          </a:xfrm>
          <a:custGeom>
            <a:avLst/>
            <a:gdLst/>
            <a:ahLst/>
            <a:cxnLst/>
            <a:rect l="l" t="t" r="r" b="b"/>
            <a:pathLst>
              <a:path w="53975" h="53975">
                <a:moveTo>
                  <a:pt x="30206" y="0"/>
                </a:moveTo>
                <a:lnTo>
                  <a:pt x="19865" y="720"/>
                </a:lnTo>
                <a:lnTo>
                  <a:pt x="10548" y="5274"/>
                </a:lnTo>
                <a:lnTo>
                  <a:pt x="3434" y="13340"/>
                </a:lnTo>
                <a:lnTo>
                  <a:pt x="0" y="23544"/>
                </a:lnTo>
                <a:lnTo>
                  <a:pt x="720" y="33914"/>
                </a:lnTo>
                <a:lnTo>
                  <a:pt x="5274" y="43237"/>
                </a:lnTo>
                <a:lnTo>
                  <a:pt x="13340" y="50297"/>
                </a:lnTo>
                <a:lnTo>
                  <a:pt x="23546" y="53732"/>
                </a:lnTo>
                <a:lnTo>
                  <a:pt x="33930" y="53012"/>
                </a:lnTo>
                <a:lnTo>
                  <a:pt x="43291" y="48458"/>
                </a:lnTo>
                <a:lnTo>
                  <a:pt x="50424" y="40391"/>
                </a:lnTo>
                <a:lnTo>
                  <a:pt x="53786" y="30206"/>
                </a:lnTo>
                <a:lnTo>
                  <a:pt x="53028" y="19865"/>
                </a:lnTo>
                <a:lnTo>
                  <a:pt x="48460" y="10548"/>
                </a:lnTo>
                <a:lnTo>
                  <a:pt x="40391" y="3434"/>
                </a:lnTo>
                <a:lnTo>
                  <a:pt x="30206" y="0"/>
                </a:lnTo>
                <a:close/>
              </a:path>
            </a:pathLst>
          </a:custGeom>
          <a:solidFill>
            <a:srgbClr val="0078D6"/>
          </a:solidFill>
        </p:spPr>
        <p:txBody>
          <a:bodyPr wrap="square" lIns="0" tIns="0" rIns="0" bIns="0" rtlCol="0"/>
          <a:lstStyle/>
          <a:p>
            <a:endParaRPr/>
          </a:p>
        </p:txBody>
      </p:sp>
      <p:sp>
        <p:nvSpPr>
          <p:cNvPr id="73" name="object 73"/>
          <p:cNvSpPr/>
          <p:nvPr/>
        </p:nvSpPr>
        <p:spPr>
          <a:xfrm>
            <a:off x="7025506" y="3080379"/>
            <a:ext cx="53975" cy="53975"/>
          </a:xfrm>
          <a:custGeom>
            <a:avLst/>
            <a:gdLst/>
            <a:ahLst/>
            <a:cxnLst/>
            <a:rect l="l" t="t" r="r" b="b"/>
            <a:pathLst>
              <a:path w="53975" h="53975">
                <a:moveTo>
                  <a:pt x="30259" y="0"/>
                </a:moveTo>
                <a:lnTo>
                  <a:pt x="19881" y="720"/>
                </a:lnTo>
                <a:lnTo>
                  <a:pt x="10550"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259" y="0"/>
                </a:lnTo>
                <a:close/>
              </a:path>
            </a:pathLst>
          </a:custGeom>
          <a:solidFill>
            <a:srgbClr val="0078D6"/>
          </a:solidFill>
        </p:spPr>
        <p:txBody>
          <a:bodyPr wrap="square" lIns="0" tIns="0" rIns="0" bIns="0" rtlCol="0"/>
          <a:lstStyle/>
          <a:p>
            <a:endParaRPr/>
          </a:p>
        </p:txBody>
      </p:sp>
      <p:sp>
        <p:nvSpPr>
          <p:cNvPr id="74" name="object 74"/>
          <p:cNvSpPr/>
          <p:nvPr/>
        </p:nvSpPr>
        <p:spPr>
          <a:xfrm>
            <a:off x="7301351" y="3122670"/>
            <a:ext cx="53975" cy="53975"/>
          </a:xfrm>
          <a:custGeom>
            <a:avLst/>
            <a:gdLst/>
            <a:ahLst/>
            <a:cxnLst/>
            <a:rect l="l" t="t" r="r" b="b"/>
            <a:pathLst>
              <a:path w="53975" h="53975">
                <a:moveTo>
                  <a:pt x="30313" y="0"/>
                </a:moveTo>
                <a:lnTo>
                  <a:pt x="19929" y="720"/>
                </a:lnTo>
                <a:lnTo>
                  <a:pt x="10568" y="5274"/>
                </a:lnTo>
                <a:lnTo>
                  <a:pt x="3434" y="13340"/>
                </a:lnTo>
                <a:lnTo>
                  <a:pt x="0" y="23600"/>
                </a:lnTo>
                <a:lnTo>
                  <a:pt x="720" y="33978"/>
                </a:lnTo>
                <a:lnTo>
                  <a:pt x="5274" y="43308"/>
                </a:lnTo>
                <a:lnTo>
                  <a:pt x="13340" y="50424"/>
                </a:lnTo>
                <a:lnTo>
                  <a:pt x="23546" y="53859"/>
                </a:lnTo>
                <a:lnTo>
                  <a:pt x="33930" y="53139"/>
                </a:lnTo>
                <a:lnTo>
                  <a:pt x="43291" y="48585"/>
                </a:lnTo>
                <a:lnTo>
                  <a:pt x="50424" y="40518"/>
                </a:lnTo>
                <a:lnTo>
                  <a:pt x="53859" y="30313"/>
                </a:lnTo>
                <a:lnTo>
                  <a:pt x="53139" y="19929"/>
                </a:lnTo>
                <a:lnTo>
                  <a:pt x="48585" y="10568"/>
                </a:lnTo>
                <a:lnTo>
                  <a:pt x="40518" y="3434"/>
                </a:lnTo>
                <a:lnTo>
                  <a:pt x="30313" y="0"/>
                </a:lnTo>
                <a:close/>
              </a:path>
            </a:pathLst>
          </a:custGeom>
          <a:solidFill>
            <a:srgbClr val="0078D6"/>
          </a:solidFill>
        </p:spPr>
        <p:txBody>
          <a:bodyPr wrap="square" lIns="0" tIns="0" rIns="0" bIns="0" rtlCol="0"/>
          <a:lstStyle/>
          <a:p>
            <a:endParaRPr/>
          </a:p>
        </p:txBody>
      </p:sp>
      <p:sp>
        <p:nvSpPr>
          <p:cNvPr id="75" name="object 75"/>
          <p:cNvSpPr/>
          <p:nvPr/>
        </p:nvSpPr>
        <p:spPr>
          <a:xfrm>
            <a:off x="6923400" y="3257163"/>
            <a:ext cx="53975" cy="53975"/>
          </a:xfrm>
          <a:custGeom>
            <a:avLst/>
            <a:gdLst/>
            <a:ahLst/>
            <a:cxnLst/>
            <a:rect l="l" t="t" r="r" b="b"/>
            <a:pathLst>
              <a:path w="53975" h="53975">
                <a:moveTo>
                  <a:pt x="30311" y="0"/>
                </a:moveTo>
                <a:lnTo>
                  <a:pt x="19927" y="720"/>
                </a:lnTo>
                <a:lnTo>
                  <a:pt x="10566" y="5274"/>
                </a:lnTo>
                <a:lnTo>
                  <a:pt x="3432" y="13340"/>
                </a:lnTo>
                <a:lnTo>
                  <a:pt x="0" y="23546"/>
                </a:lnTo>
                <a:lnTo>
                  <a:pt x="734" y="33930"/>
                </a:lnTo>
                <a:lnTo>
                  <a:pt x="5326" y="43291"/>
                </a:lnTo>
                <a:lnTo>
                  <a:pt x="13465" y="50424"/>
                </a:lnTo>
                <a:lnTo>
                  <a:pt x="23651" y="53859"/>
                </a:lnTo>
                <a:lnTo>
                  <a:pt x="33992" y="53139"/>
                </a:lnTo>
                <a:lnTo>
                  <a:pt x="43308" y="48585"/>
                </a:lnTo>
                <a:lnTo>
                  <a:pt x="50422" y="40518"/>
                </a:lnTo>
                <a:lnTo>
                  <a:pt x="53857" y="30313"/>
                </a:lnTo>
                <a:lnTo>
                  <a:pt x="53137" y="19929"/>
                </a:lnTo>
                <a:lnTo>
                  <a:pt x="48583" y="10568"/>
                </a:lnTo>
                <a:lnTo>
                  <a:pt x="40516" y="3434"/>
                </a:lnTo>
                <a:lnTo>
                  <a:pt x="30311" y="0"/>
                </a:lnTo>
                <a:close/>
              </a:path>
            </a:pathLst>
          </a:custGeom>
          <a:solidFill>
            <a:srgbClr val="0078D6"/>
          </a:solidFill>
        </p:spPr>
        <p:txBody>
          <a:bodyPr wrap="square" lIns="0" tIns="0" rIns="0" bIns="0" rtlCol="0"/>
          <a:lstStyle/>
          <a:p>
            <a:endParaRPr/>
          </a:p>
        </p:txBody>
      </p:sp>
      <p:sp>
        <p:nvSpPr>
          <p:cNvPr id="76" name="object 76"/>
          <p:cNvSpPr/>
          <p:nvPr/>
        </p:nvSpPr>
        <p:spPr>
          <a:xfrm>
            <a:off x="7127106" y="3430644"/>
            <a:ext cx="53975" cy="53975"/>
          </a:xfrm>
          <a:custGeom>
            <a:avLst/>
            <a:gdLst/>
            <a:ahLst/>
            <a:cxnLst/>
            <a:rect l="l" t="t" r="r" b="b"/>
            <a:pathLst>
              <a:path w="53975" h="53975">
                <a:moveTo>
                  <a:pt x="30206" y="0"/>
                </a:moveTo>
                <a:lnTo>
                  <a:pt x="19865" y="720"/>
                </a:lnTo>
                <a:lnTo>
                  <a:pt x="10548" y="5274"/>
                </a:lnTo>
                <a:lnTo>
                  <a:pt x="3434" y="13340"/>
                </a:lnTo>
                <a:lnTo>
                  <a:pt x="0" y="23526"/>
                </a:lnTo>
                <a:lnTo>
                  <a:pt x="720" y="33867"/>
                </a:lnTo>
                <a:lnTo>
                  <a:pt x="5274" y="43183"/>
                </a:lnTo>
                <a:lnTo>
                  <a:pt x="13340" y="50297"/>
                </a:lnTo>
                <a:lnTo>
                  <a:pt x="23544" y="53732"/>
                </a:lnTo>
                <a:lnTo>
                  <a:pt x="33914" y="53012"/>
                </a:lnTo>
                <a:lnTo>
                  <a:pt x="43237" y="48458"/>
                </a:lnTo>
                <a:lnTo>
                  <a:pt x="50297" y="40391"/>
                </a:lnTo>
                <a:lnTo>
                  <a:pt x="53732" y="30206"/>
                </a:lnTo>
                <a:lnTo>
                  <a:pt x="53012" y="19865"/>
                </a:lnTo>
                <a:lnTo>
                  <a:pt x="48458" y="10548"/>
                </a:lnTo>
                <a:lnTo>
                  <a:pt x="40391" y="3434"/>
                </a:lnTo>
                <a:lnTo>
                  <a:pt x="30206" y="0"/>
                </a:lnTo>
                <a:close/>
              </a:path>
            </a:pathLst>
          </a:custGeom>
          <a:solidFill>
            <a:srgbClr val="0078D6"/>
          </a:solidFill>
        </p:spPr>
        <p:txBody>
          <a:bodyPr wrap="square" lIns="0" tIns="0" rIns="0" bIns="0" rtlCol="0"/>
          <a:lstStyle/>
          <a:p>
            <a:endParaRPr/>
          </a:p>
        </p:txBody>
      </p:sp>
      <p:sp>
        <p:nvSpPr>
          <p:cNvPr id="77" name="object 77"/>
          <p:cNvSpPr/>
          <p:nvPr/>
        </p:nvSpPr>
        <p:spPr>
          <a:xfrm>
            <a:off x="6834244" y="3411721"/>
            <a:ext cx="53975" cy="53975"/>
          </a:xfrm>
          <a:custGeom>
            <a:avLst/>
            <a:gdLst/>
            <a:ahLst/>
            <a:cxnLst/>
            <a:rect l="l" t="t" r="r" b="b"/>
            <a:pathLst>
              <a:path w="53975" h="53975">
                <a:moveTo>
                  <a:pt x="30259" y="0"/>
                </a:moveTo>
                <a:lnTo>
                  <a:pt x="19881" y="720"/>
                </a:lnTo>
                <a:lnTo>
                  <a:pt x="10550" y="5274"/>
                </a:lnTo>
                <a:lnTo>
                  <a:pt x="3434" y="13340"/>
                </a:lnTo>
                <a:lnTo>
                  <a:pt x="0" y="23526"/>
                </a:lnTo>
                <a:lnTo>
                  <a:pt x="720" y="33867"/>
                </a:lnTo>
                <a:lnTo>
                  <a:pt x="5274" y="43183"/>
                </a:lnTo>
                <a:lnTo>
                  <a:pt x="13340" y="50297"/>
                </a:lnTo>
                <a:lnTo>
                  <a:pt x="23546" y="53732"/>
                </a:lnTo>
                <a:lnTo>
                  <a:pt x="33930" y="53012"/>
                </a:lnTo>
                <a:lnTo>
                  <a:pt x="43291" y="48458"/>
                </a:lnTo>
                <a:lnTo>
                  <a:pt x="50424" y="40391"/>
                </a:lnTo>
                <a:lnTo>
                  <a:pt x="53859" y="30206"/>
                </a:lnTo>
                <a:lnTo>
                  <a:pt x="53139" y="19865"/>
                </a:lnTo>
                <a:lnTo>
                  <a:pt x="48585" y="10548"/>
                </a:lnTo>
                <a:lnTo>
                  <a:pt x="40518" y="3434"/>
                </a:lnTo>
                <a:lnTo>
                  <a:pt x="30259" y="0"/>
                </a:lnTo>
                <a:close/>
              </a:path>
            </a:pathLst>
          </a:custGeom>
          <a:solidFill>
            <a:srgbClr val="0078D6"/>
          </a:solidFill>
        </p:spPr>
        <p:txBody>
          <a:bodyPr wrap="square" lIns="0" tIns="0" rIns="0" bIns="0" rtlCol="0"/>
          <a:lstStyle/>
          <a:p>
            <a:endParaRPr/>
          </a:p>
        </p:txBody>
      </p:sp>
      <p:sp>
        <p:nvSpPr>
          <p:cNvPr id="78" name="object 78"/>
          <p:cNvSpPr/>
          <p:nvPr/>
        </p:nvSpPr>
        <p:spPr>
          <a:xfrm>
            <a:off x="6679304" y="3172073"/>
            <a:ext cx="53975" cy="53975"/>
          </a:xfrm>
          <a:custGeom>
            <a:avLst/>
            <a:gdLst/>
            <a:ahLst/>
            <a:cxnLst/>
            <a:rect l="l" t="t" r="r" b="b"/>
            <a:pathLst>
              <a:path w="53975" h="53975">
                <a:moveTo>
                  <a:pt x="30206" y="0"/>
                </a:moveTo>
                <a:lnTo>
                  <a:pt x="19865" y="720"/>
                </a:lnTo>
                <a:lnTo>
                  <a:pt x="10548" y="5274"/>
                </a:lnTo>
                <a:lnTo>
                  <a:pt x="3434" y="13340"/>
                </a:lnTo>
                <a:lnTo>
                  <a:pt x="0" y="23546"/>
                </a:lnTo>
                <a:lnTo>
                  <a:pt x="720" y="33930"/>
                </a:lnTo>
                <a:lnTo>
                  <a:pt x="5274" y="43291"/>
                </a:lnTo>
                <a:lnTo>
                  <a:pt x="13340" y="50424"/>
                </a:lnTo>
                <a:lnTo>
                  <a:pt x="23546" y="53859"/>
                </a:lnTo>
                <a:lnTo>
                  <a:pt x="33930" y="53139"/>
                </a:lnTo>
                <a:lnTo>
                  <a:pt x="43291" y="48585"/>
                </a:lnTo>
                <a:lnTo>
                  <a:pt x="50424" y="40518"/>
                </a:lnTo>
                <a:lnTo>
                  <a:pt x="53786" y="30259"/>
                </a:lnTo>
                <a:lnTo>
                  <a:pt x="53028" y="19881"/>
                </a:lnTo>
                <a:lnTo>
                  <a:pt x="48460" y="10550"/>
                </a:lnTo>
                <a:lnTo>
                  <a:pt x="40391" y="3434"/>
                </a:lnTo>
                <a:lnTo>
                  <a:pt x="30206" y="0"/>
                </a:lnTo>
                <a:close/>
              </a:path>
            </a:pathLst>
          </a:custGeom>
          <a:solidFill>
            <a:srgbClr val="0078D6"/>
          </a:solidFill>
        </p:spPr>
        <p:txBody>
          <a:bodyPr wrap="square" lIns="0" tIns="0" rIns="0" bIns="0" rtlCol="0"/>
          <a:lstStyle/>
          <a:p>
            <a:endParaRPr/>
          </a:p>
        </p:txBody>
      </p:sp>
      <p:sp>
        <p:nvSpPr>
          <p:cNvPr id="79" name="object 79"/>
          <p:cNvSpPr/>
          <p:nvPr/>
        </p:nvSpPr>
        <p:spPr>
          <a:xfrm>
            <a:off x="7143490" y="2876163"/>
            <a:ext cx="53975" cy="53975"/>
          </a:xfrm>
          <a:custGeom>
            <a:avLst/>
            <a:gdLst/>
            <a:ahLst/>
            <a:cxnLst/>
            <a:rect l="l" t="t" r="r" b="b"/>
            <a:pathLst>
              <a:path w="53975" h="53975">
                <a:moveTo>
                  <a:pt x="30188" y="0"/>
                </a:moveTo>
                <a:lnTo>
                  <a:pt x="19817" y="720"/>
                </a:lnTo>
                <a:lnTo>
                  <a:pt x="10495" y="5274"/>
                </a:lnTo>
                <a:lnTo>
                  <a:pt x="3434" y="13340"/>
                </a:lnTo>
                <a:lnTo>
                  <a:pt x="0" y="23546"/>
                </a:lnTo>
                <a:lnTo>
                  <a:pt x="720" y="33930"/>
                </a:lnTo>
                <a:lnTo>
                  <a:pt x="5274" y="43291"/>
                </a:lnTo>
                <a:lnTo>
                  <a:pt x="13340" y="50424"/>
                </a:lnTo>
                <a:lnTo>
                  <a:pt x="23526" y="53859"/>
                </a:lnTo>
                <a:lnTo>
                  <a:pt x="33867" y="53139"/>
                </a:lnTo>
                <a:lnTo>
                  <a:pt x="43183" y="48585"/>
                </a:lnTo>
                <a:lnTo>
                  <a:pt x="50297" y="40518"/>
                </a:lnTo>
                <a:lnTo>
                  <a:pt x="53732" y="30259"/>
                </a:lnTo>
                <a:lnTo>
                  <a:pt x="53012" y="19881"/>
                </a:lnTo>
                <a:lnTo>
                  <a:pt x="48458" y="10550"/>
                </a:lnTo>
                <a:lnTo>
                  <a:pt x="40391" y="3434"/>
                </a:lnTo>
                <a:lnTo>
                  <a:pt x="30188" y="0"/>
                </a:lnTo>
                <a:close/>
              </a:path>
            </a:pathLst>
          </a:custGeom>
          <a:solidFill>
            <a:srgbClr val="0078D6"/>
          </a:solidFill>
        </p:spPr>
        <p:txBody>
          <a:bodyPr wrap="square" lIns="0" tIns="0" rIns="0" bIns="0" rtlCol="0"/>
          <a:lstStyle/>
          <a:p>
            <a:endParaRPr/>
          </a:p>
        </p:txBody>
      </p:sp>
      <p:sp>
        <p:nvSpPr>
          <p:cNvPr id="80" name="object 80"/>
          <p:cNvSpPr/>
          <p:nvPr/>
        </p:nvSpPr>
        <p:spPr>
          <a:xfrm>
            <a:off x="8525256" y="3378708"/>
            <a:ext cx="668020" cy="0"/>
          </a:xfrm>
          <a:custGeom>
            <a:avLst/>
            <a:gdLst/>
            <a:ahLst/>
            <a:cxnLst/>
            <a:rect l="l" t="t" r="r" b="b"/>
            <a:pathLst>
              <a:path w="668020">
                <a:moveTo>
                  <a:pt x="0" y="0"/>
                </a:moveTo>
                <a:lnTo>
                  <a:pt x="667893" y="0"/>
                </a:lnTo>
              </a:path>
            </a:pathLst>
          </a:custGeom>
          <a:ln w="12192">
            <a:solidFill>
              <a:srgbClr val="0078D6"/>
            </a:solidFill>
          </a:ln>
        </p:spPr>
        <p:txBody>
          <a:bodyPr wrap="square" lIns="0" tIns="0" rIns="0" bIns="0" rtlCol="0"/>
          <a:lstStyle/>
          <a:p>
            <a:endParaRPr/>
          </a:p>
        </p:txBody>
      </p:sp>
      <p:sp>
        <p:nvSpPr>
          <p:cNvPr id="81" name="object 81"/>
          <p:cNvSpPr/>
          <p:nvPr/>
        </p:nvSpPr>
        <p:spPr>
          <a:xfrm>
            <a:off x="8564880" y="3003804"/>
            <a:ext cx="350520" cy="375285"/>
          </a:xfrm>
          <a:custGeom>
            <a:avLst/>
            <a:gdLst/>
            <a:ahLst/>
            <a:cxnLst/>
            <a:rect l="l" t="t" r="r" b="b"/>
            <a:pathLst>
              <a:path w="350520" h="375285">
                <a:moveTo>
                  <a:pt x="0" y="374903"/>
                </a:moveTo>
                <a:lnTo>
                  <a:pt x="350520" y="374903"/>
                </a:lnTo>
                <a:lnTo>
                  <a:pt x="350520" y="0"/>
                </a:lnTo>
                <a:lnTo>
                  <a:pt x="0" y="0"/>
                </a:lnTo>
                <a:lnTo>
                  <a:pt x="0" y="374903"/>
                </a:lnTo>
                <a:close/>
              </a:path>
            </a:pathLst>
          </a:custGeom>
          <a:ln w="12192">
            <a:solidFill>
              <a:srgbClr val="0078D6"/>
            </a:solidFill>
          </a:ln>
        </p:spPr>
        <p:txBody>
          <a:bodyPr wrap="square" lIns="0" tIns="0" rIns="0" bIns="0" rtlCol="0"/>
          <a:lstStyle/>
          <a:p>
            <a:endParaRPr/>
          </a:p>
        </p:txBody>
      </p:sp>
      <p:sp>
        <p:nvSpPr>
          <p:cNvPr id="82" name="object 82"/>
          <p:cNvSpPr/>
          <p:nvPr/>
        </p:nvSpPr>
        <p:spPr>
          <a:xfrm>
            <a:off x="8682228" y="3253740"/>
            <a:ext cx="116205" cy="125095"/>
          </a:xfrm>
          <a:custGeom>
            <a:avLst/>
            <a:gdLst/>
            <a:ahLst/>
            <a:cxnLst/>
            <a:rect l="l" t="t" r="r" b="b"/>
            <a:pathLst>
              <a:path w="116204" h="125095">
                <a:moveTo>
                  <a:pt x="0" y="124967"/>
                </a:moveTo>
                <a:lnTo>
                  <a:pt x="115824" y="124967"/>
                </a:lnTo>
                <a:lnTo>
                  <a:pt x="115824" y="0"/>
                </a:lnTo>
                <a:lnTo>
                  <a:pt x="0" y="0"/>
                </a:lnTo>
                <a:lnTo>
                  <a:pt x="0" y="124967"/>
                </a:lnTo>
                <a:close/>
              </a:path>
            </a:pathLst>
          </a:custGeom>
          <a:ln w="12192">
            <a:solidFill>
              <a:srgbClr val="0078D6"/>
            </a:solidFill>
          </a:ln>
        </p:spPr>
        <p:txBody>
          <a:bodyPr wrap="square" lIns="0" tIns="0" rIns="0" bIns="0" rtlCol="0"/>
          <a:lstStyle/>
          <a:p>
            <a:endParaRPr/>
          </a:p>
        </p:txBody>
      </p:sp>
      <p:sp>
        <p:nvSpPr>
          <p:cNvPr id="83" name="object 83"/>
          <p:cNvSpPr/>
          <p:nvPr/>
        </p:nvSpPr>
        <p:spPr>
          <a:xfrm>
            <a:off x="8817864" y="2851404"/>
            <a:ext cx="334010" cy="527685"/>
          </a:xfrm>
          <a:custGeom>
            <a:avLst/>
            <a:gdLst/>
            <a:ahLst/>
            <a:cxnLst/>
            <a:rect l="l" t="t" r="r" b="b"/>
            <a:pathLst>
              <a:path w="334009" h="527685">
                <a:moveTo>
                  <a:pt x="0" y="112268"/>
                </a:moveTo>
                <a:lnTo>
                  <a:pt x="0" y="0"/>
                </a:lnTo>
                <a:lnTo>
                  <a:pt x="333755" y="0"/>
                </a:lnTo>
                <a:lnTo>
                  <a:pt x="333755" y="527304"/>
                </a:lnTo>
                <a:lnTo>
                  <a:pt x="0" y="527304"/>
                </a:lnTo>
              </a:path>
            </a:pathLst>
          </a:custGeom>
          <a:ln w="12192">
            <a:solidFill>
              <a:srgbClr val="0078D6"/>
            </a:solidFill>
          </a:ln>
        </p:spPr>
        <p:txBody>
          <a:bodyPr wrap="square" lIns="0" tIns="0" rIns="0" bIns="0" rtlCol="0"/>
          <a:lstStyle/>
          <a:p>
            <a:endParaRPr/>
          </a:p>
        </p:txBody>
      </p:sp>
      <p:sp>
        <p:nvSpPr>
          <p:cNvPr id="84" name="object 84"/>
          <p:cNvSpPr/>
          <p:nvPr/>
        </p:nvSpPr>
        <p:spPr>
          <a:xfrm>
            <a:off x="8958071" y="3253740"/>
            <a:ext cx="82550" cy="125095"/>
          </a:xfrm>
          <a:custGeom>
            <a:avLst/>
            <a:gdLst/>
            <a:ahLst/>
            <a:cxnLst/>
            <a:rect l="l" t="t" r="r" b="b"/>
            <a:pathLst>
              <a:path w="82550" h="125095">
                <a:moveTo>
                  <a:pt x="0" y="0"/>
                </a:moveTo>
                <a:lnTo>
                  <a:pt x="82296" y="0"/>
                </a:lnTo>
                <a:lnTo>
                  <a:pt x="82296" y="124968"/>
                </a:lnTo>
              </a:path>
            </a:pathLst>
          </a:custGeom>
          <a:ln w="12192">
            <a:solidFill>
              <a:srgbClr val="0078D6"/>
            </a:solidFill>
          </a:ln>
        </p:spPr>
        <p:txBody>
          <a:bodyPr wrap="square" lIns="0" tIns="0" rIns="0" bIns="0" rtlCol="0"/>
          <a:lstStyle/>
          <a:p>
            <a:endParaRPr/>
          </a:p>
        </p:txBody>
      </p:sp>
      <p:sp>
        <p:nvSpPr>
          <p:cNvPr id="85" name="object 85"/>
          <p:cNvSpPr/>
          <p:nvPr/>
        </p:nvSpPr>
        <p:spPr>
          <a:xfrm>
            <a:off x="7016495" y="1655064"/>
            <a:ext cx="0" cy="1039494"/>
          </a:xfrm>
          <a:custGeom>
            <a:avLst/>
            <a:gdLst/>
            <a:ahLst/>
            <a:cxnLst/>
            <a:rect l="l" t="t" r="r" b="b"/>
            <a:pathLst>
              <a:path h="1039494">
                <a:moveTo>
                  <a:pt x="0" y="1039495"/>
                </a:moveTo>
                <a:lnTo>
                  <a:pt x="0" y="0"/>
                </a:lnTo>
              </a:path>
            </a:pathLst>
          </a:custGeom>
          <a:ln w="9144">
            <a:solidFill>
              <a:srgbClr val="0078D6"/>
            </a:solidFill>
            <a:prstDash val="sysDash"/>
          </a:ln>
        </p:spPr>
        <p:txBody>
          <a:bodyPr wrap="square" lIns="0" tIns="0" rIns="0" bIns="0" rtlCol="0"/>
          <a:lstStyle/>
          <a:p>
            <a:endParaRPr/>
          </a:p>
        </p:txBody>
      </p:sp>
      <p:sp>
        <p:nvSpPr>
          <p:cNvPr id="86" name="object 86"/>
          <p:cNvSpPr/>
          <p:nvPr/>
        </p:nvSpPr>
        <p:spPr>
          <a:xfrm>
            <a:off x="1987295" y="3037332"/>
            <a:ext cx="113030" cy="251460"/>
          </a:xfrm>
          <a:custGeom>
            <a:avLst/>
            <a:gdLst/>
            <a:ahLst/>
            <a:cxnLst/>
            <a:rect l="l" t="t" r="r" b="b"/>
            <a:pathLst>
              <a:path w="113030" h="251460">
                <a:moveTo>
                  <a:pt x="0" y="0"/>
                </a:moveTo>
                <a:lnTo>
                  <a:pt x="112776" y="133095"/>
                </a:lnTo>
                <a:lnTo>
                  <a:pt x="0" y="251459"/>
                </a:lnTo>
              </a:path>
            </a:pathLst>
          </a:custGeom>
          <a:ln w="12191">
            <a:solidFill>
              <a:srgbClr val="3B3B3B"/>
            </a:solidFill>
          </a:ln>
        </p:spPr>
        <p:txBody>
          <a:bodyPr wrap="square" lIns="0" tIns="0" rIns="0" bIns="0" rtlCol="0"/>
          <a:lstStyle/>
          <a:p>
            <a:endParaRPr/>
          </a:p>
        </p:txBody>
      </p:sp>
      <p:sp>
        <p:nvSpPr>
          <p:cNvPr id="87" name="object 87"/>
          <p:cNvSpPr/>
          <p:nvPr/>
        </p:nvSpPr>
        <p:spPr>
          <a:xfrm>
            <a:off x="4312920"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88" name="object 88"/>
          <p:cNvSpPr/>
          <p:nvPr/>
        </p:nvSpPr>
        <p:spPr>
          <a:xfrm>
            <a:off x="6045708" y="3037332"/>
            <a:ext cx="111760" cy="251460"/>
          </a:xfrm>
          <a:custGeom>
            <a:avLst/>
            <a:gdLst/>
            <a:ahLst/>
            <a:cxnLst/>
            <a:rect l="l" t="t" r="r" b="b"/>
            <a:pathLst>
              <a:path w="111760"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89" name="object 89"/>
          <p:cNvSpPr/>
          <p:nvPr/>
        </p:nvSpPr>
        <p:spPr>
          <a:xfrm>
            <a:off x="7885176" y="3037332"/>
            <a:ext cx="111760" cy="251460"/>
          </a:xfrm>
          <a:custGeom>
            <a:avLst/>
            <a:gdLst/>
            <a:ahLst/>
            <a:cxnLst/>
            <a:rect l="l" t="t" r="r" b="b"/>
            <a:pathLst>
              <a:path w="111759" h="251460">
                <a:moveTo>
                  <a:pt x="0" y="0"/>
                </a:moveTo>
                <a:lnTo>
                  <a:pt x="111251" y="133095"/>
                </a:lnTo>
                <a:lnTo>
                  <a:pt x="0" y="251459"/>
                </a:lnTo>
              </a:path>
            </a:pathLst>
          </a:custGeom>
          <a:ln w="12192">
            <a:solidFill>
              <a:srgbClr val="3B3B3B"/>
            </a:solidFill>
          </a:ln>
        </p:spPr>
        <p:txBody>
          <a:bodyPr wrap="square" lIns="0" tIns="0" rIns="0" bIns="0" rtlCol="0"/>
          <a:lstStyle/>
          <a:p>
            <a:endParaRPr/>
          </a:p>
        </p:txBody>
      </p:sp>
      <p:sp>
        <p:nvSpPr>
          <p:cNvPr id="90" name="object 90"/>
          <p:cNvSpPr/>
          <p:nvPr/>
        </p:nvSpPr>
        <p:spPr>
          <a:xfrm>
            <a:off x="9665207" y="3037332"/>
            <a:ext cx="113030" cy="251460"/>
          </a:xfrm>
          <a:custGeom>
            <a:avLst/>
            <a:gdLst/>
            <a:ahLst/>
            <a:cxnLst/>
            <a:rect l="l" t="t" r="r" b="b"/>
            <a:pathLst>
              <a:path w="113029" h="251460">
                <a:moveTo>
                  <a:pt x="0" y="0"/>
                </a:moveTo>
                <a:lnTo>
                  <a:pt x="112775" y="133095"/>
                </a:lnTo>
                <a:lnTo>
                  <a:pt x="0" y="251459"/>
                </a:lnTo>
              </a:path>
            </a:pathLst>
          </a:custGeom>
          <a:ln w="12192">
            <a:solidFill>
              <a:srgbClr val="3B3B3B"/>
            </a:solidFill>
          </a:ln>
        </p:spPr>
        <p:txBody>
          <a:bodyPr wrap="square" lIns="0" tIns="0" rIns="0" bIns="0" rtlCol="0"/>
          <a:lstStyle/>
          <a:p>
            <a:endParaRPr/>
          </a:p>
        </p:txBody>
      </p:sp>
      <p:sp>
        <p:nvSpPr>
          <p:cNvPr id="91" name="object 91"/>
          <p:cNvSpPr/>
          <p:nvPr/>
        </p:nvSpPr>
        <p:spPr>
          <a:xfrm>
            <a:off x="438912" y="6307835"/>
            <a:ext cx="4438015" cy="0"/>
          </a:xfrm>
          <a:custGeom>
            <a:avLst/>
            <a:gdLst/>
            <a:ahLst/>
            <a:cxnLst/>
            <a:rect l="l" t="t" r="r" b="b"/>
            <a:pathLst>
              <a:path w="4438015">
                <a:moveTo>
                  <a:pt x="0" y="0"/>
                </a:moveTo>
                <a:lnTo>
                  <a:pt x="4437888" y="0"/>
                </a:lnTo>
              </a:path>
            </a:pathLst>
          </a:custGeom>
          <a:ln w="12191">
            <a:solidFill>
              <a:srgbClr val="0078D6"/>
            </a:solidFill>
            <a:prstDash val="sysDash"/>
          </a:ln>
        </p:spPr>
        <p:txBody>
          <a:bodyPr wrap="square" lIns="0" tIns="0" rIns="0" bIns="0" rtlCol="0"/>
          <a:lstStyle/>
          <a:p>
            <a:endParaRPr/>
          </a:p>
        </p:txBody>
      </p:sp>
      <p:sp>
        <p:nvSpPr>
          <p:cNvPr id="92" name="object 92"/>
          <p:cNvSpPr/>
          <p:nvPr/>
        </p:nvSpPr>
        <p:spPr>
          <a:xfrm>
            <a:off x="383298" y="6060947"/>
            <a:ext cx="76072" cy="251917"/>
          </a:xfrm>
          <a:prstGeom prst="rect">
            <a:avLst/>
          </a:prstGeom>
          <a:blipFill>
            <a:blip r:embed="rId17" cstate="print"/>
            <a:stretch>
              <a:fillRect/>
            </a:stretch>
          </a:blipFill>
        </p:spPr>
        <p:txBody>
          <a:bodyPr wrap="square" lIns="0" tIns="0" rIns="0" bIns="0" rtlCol="0"/>
          <a:lstStyle/>
          <a:p>
            <a:endParaRPr/>
          </a:p>
        </p:txBody>
      </p:sp>
      <p:sp>
        <p:nvSpPr>
          <p:cNvPr id="93" name="object 93"/>
          <p:cNvSpPr/>
          <p:nvPr/>
        </p:nvSpPr>
        <p:spPr>
          <a:xfrm>
            <a:off x="11636502" y="6060947"/>
            <a:ext cx="76073" cy="251917"/>
          </a:xfrm>
          <a:prstGeom prst="rect">
            <a:avLst/>
          </a:prstGeom>
          <a:blipFill>
            <a:blip r:embed="rId18" cstate="print"/>
            <a:stretch>
              <a:fillRect/>
            </a:stretch>
          </a:blipFill>
        </p:spPr>
        <p:txBody>
          <a:bodyPr wrap="square" lIns="0" tIns="0" rIns="0" bIns="0" rtlCol="0"/>
          <a:lstStyle/>
          <a:p>
            <a:endParaRPr/>
          </a:p>
        </p:txBody>
      </p:sp>
      <p:sp>
        <p:nvSpPr>
          <p:cNvPr id="94" name="object 94"/>
          <p:cNvSpPr/>
          <p:nvPr/>
        </p:nvSpPr>
        <p:spPr>
          <a:xfrm>
            <a:off x="5206365" y="6003035"/>
            <a:ext cx="151765" cy="149860"/>
          </a:xfrm>
          <a:custGeom>
            <a:avLst/>
            <a:gdLst/>
            <a:ahLst/>
            <a:cxnLst/>
            <a:rect l="l" t="t" r="r" b="b"/>
            <a:pathLst>
              <a:path w="151764" h="149860">
                <a:moveTo>
                  <a:pt x="151257" y="69697"/>
                </a:moveTo>
                <a:lnTo>
                  <a:pt x="151257" y="149351"/>
                </a:lnTo>
                <a:lnTo>
                  <a:pt x="0" y="149351"/>
                </a:lnTo>
                <a:lnTo>
                  <a:pt x="0" y="0"/>
                </a:lnTo>
                <a:lnTo>
                  <a:pt x="151257" y="0"/>
                </a:lnTo>
                <a:lnTo>
                  <a:pt x="151257" y="69697"/>
                </a:lnTo>
              </a:path>
            </a:pathLst>
          </a:custGeom>
          <a:ln w="12192">
            <a:solidFill>
              <a:srgbClr val="0078D6"/>
            </a:solidFill>
          </a:ln>
        </p:spPr>
        <p:txBody>
          <a:bodyPr wrap="square" lIns="0" tIns="0" rIns="0" bIns="0" rtlCol="0"/>
          <a:lstStyle/>
          <a:p>
            <a:endParaRPr/>
          </a:p>
        </p:txBody>
      </p:sp>
      <p:sp>
        <p:nvSpPr>
          <p:cNvPr id="95" name="object 95"/>
          <p:cNvSpPr txBox="1"/>
          <p:nvPr/>
        </p:nvSpPr>
        <p:spPr>
          <a:xfrm>
            <a:off x="5673344" y="6105245"/>
            <a:ext cx="6085205" cy="330835"/>
          </a:xfrm>
          <a:prstGeom prst="rect">
            <a:avLst/>
          </a:prstGeom>
        </p:spPr>
        <p:txBody>
          <a:bodyPr vert="horz" wrap="square" lIns="0" tIns="12700" rIns="0" bIns="0" rtlCol="0">
            <a:spAutoFit/>
          </a:bodyPr>
          <a:lstStyle/>
          <a:p>
            <a:pPr marL="12700">
              <a:lnSpc>
                <a:spcPct val="100000"/>
              </a:lnSpc>
              <a:spcBef>
                <a:spcPts val="100"/>
              </a:spcBef>
              <a:tabLst>
                <a:tab pos="1534795" algn="l"/>
                <a:tab pos="6071870" algn="l"/>
              </a:tabLst>
            </a:pPr>
            <a:r>
              <a:rPr sz="2000" b="1" spc="-5" dirty="0">
                <a:solidFill>
                  <a:srgbClr val="0078D6"/>
                </a:solidFill>
                <a:latin typeface="Segoe UI Semibold"/>
                <a:cs typeface="Segoe UI Semibold"/>
              </a:rPr>
              <a:t>Orchestrate	</a:t>
            </a:r>
            <a:r>
              <a:rPr sz="2000" b="1" u="dash" spc="-5" dirty="0">
                <a:solidFill>
                  <a:srgbClr val="0078D6"/>
                </a:solidFill>
                <a:uFill>
                  <a:solidFill>
                    <a:srgbClr val="0078D6"/>
                  </a:solidFill>
                </a:uFill>
                <a:latin typeface="Segoe UI Semibold"/>
                <a:cs typeface="Segoe UI Semibold"/>
              </a:rPr>
              <a:t> 	</a:t>
            </a:r>
            <a:endParaRPr sz="2000">
              <a:latin typeface="Segoe UI Semibold"/>
              <a:cs typeface="Segoe UI Semibold"/>
            </a:endParaRPr>
          </a:p>
        </p:txBody>
      </p:sp>
      <p:sp>
        <p:nvSpPr>
          <p:cNvPr id="96" name="object 96"/>
          <p:cNvSpPr/>
          <p:nvPr/>
        </p:nvSpPr>
        <p:spPr>
          <a:xfrm>
            <a:off x="5029200" y="6329629"/>
            <a:ext cx="149225" cy="147955"/>
          </a:xfrm>
          <a:custGeom>
            <a:avLst/>
            <a:gdLst/>
            <a:ahLst/>
            <a:cxnLst/>
            <a:rect l="l" t="t" r="r" b="b"/>
            <a:pathLst>
              <a:path w="149225" h="147954">
                <a:moveTo>
                  <a:pt x="149225" y="65722"/>
                </a:moveTo>
                <a:lnTo>
                  <a:pt x="149225" y="0"/>
                </a:lnTo>
                <a:lnTo>
                  <a:pt x="0" y="0"/>
                </a:lnTo>
                <a:lnTo>
                  <a:pt x="0" y="147370"/>
                </a:lnTo>
                <a:lnTo>
                  <a:pt x="149225" y="147370"/>
                </a:lnTo>
                <a:lnTo>
                  <a:pt x="149225" y="65722"/>
                </a:lnTo>
              </a:path>
            </a:pathLst>
          </a:custGeom>
          <a:ln w="12192">
            <a:solidFill>
              <a:srgbClr val="0078D6"/>
            </a:solidFill>
          </a:ln>
        </p:spPr>
        <p:txBody>
          <a:bodyPr wrap="square" lIns="0" tIns="0" rIns="0" bIns="0" rtlCol="0"/>
          <a:lstStyle/>
          <a:p>
            <a:endParaRPr/>
          </a:p>
        </p:txBody>
      </p:sp>
      <p:sp>
        <p:nvSpPr>
          <p:cNvPr id="97" name="object 97"/>
          <p:cNvSpPr/>
          <p:nvPr/>
        </p:nvSpPr>
        <p:spPr>
          <a:xfrm>
            <a:off x="5385434" y="6329629"/>
            <a:ext cx="151765" cy="147955"/>
          </a:xfrm>
          <a:custGeom>
            <a:avLst/>
            <a:gdLst/>
            <a:ahLst/>
            <a:cxnLst/>
            <a:rect l="l" t="t" r="r" b="b"/>
            <a:pathLst>
              <a:path w="151764" h="147954">
                <a:moveTo>
                  <a:pt x="151256" y="71691"/>
                </a:moveTo>
                <a:lnTo>
                  <a:pt x="151256" y="0"/>
                </a:lnTo>
                <a:lnTo>
                  <a:pt x="0" y="0"/>
                </a:lnTo>
                <a:lnTo>
                  <a:pt x="0" y="147370"/>
                </a:lnTo>
                <a:lnTo>
                  <a:pt x="151256" y="147370"/>
                </a:lnTo>
                <a:lnTo>
                  <a:pt x="151256" y="71691"/>
                </a:lnTo>
              </a:path>
            </a:pathLst>
          </a:custGeom>
          <a:ln w="12192">
            <a:solidFill>
              <a:srgbClr val="0078D6"/>
            </a:solidFill>
          </a:ln>
        </p:spPr>
        <p:txBody>
          <a:bodyPr wrap="square" lIns="0" tIns="0" rIns="0" bIns="0" rtlCol="0"/>
          <a:lstStyle/>
          <a:p>
            <a:endParaRPr/>
          </a:p>
        </p:txBody>
      </p:sp>
      <p:sp>
        <p:nvSpPr>
          <p:cNvPr id="98" name="object 98"/>
          <p:cNvSpPr/>
          <p:nvPr/>
        </p:nvSpPr>
        <p:spPr>
          <a:xfrm>
            <a:off x="5323713" y="6152388"/>
            <a:ext cx="97790" cy="177800"/>
          </a:xfrm>
          <a:custGeom>
            <a:avLst/>
            <a:gdLst/>
            <a:ahLst/>
            <a:cxnLst/>
            <a:rect l="l" t="t" r="r" b="b"/>
            <a:pathLst>
              <a:path w="97789" h="177800">
                <a:moveTo>
                  <a:pt x="97536" y="177241"/>
                </a:moveTo>
                <a:lnTo>
                  <a:pt x="0" y="0"/>
                </a:lnTo>
              </a:path>
            </a:pathLst>
          </a:custGeom>
          <a:ln w="12192">
            <a:solidFill>
              <a:srgbClr val="0078D6"/>
            </a:solidFill>
          </a:ln>
        </p:spPr>
        <p:txBody>
          <a:bodyPr wrap="square" lIns="0" tIns="0" rIns="0" bIns="0" rtlCol="0"/>
          <a:lstStyle/>
          <a:p>
            <a:endParaRPr/>
          </a:p>
        </p:txBody>
      </p:sp>
      <p:sp>
        <p:nvSpPr>
          <p:cNvPr id="99" name="object 99"/>
          <p:cNvSpPr/>
          <p:nvPr/>
        </p:nvSpPr>
        <p:spPr>
          <a:xfrm>
            <a:off x="5178425" y="6401320"/>
            <a:ext cx="207010" cy="0"/>
          </a:xfrm>
          <a:custGeom>
            <a:avLst/>
            <a:gdLst/>
            <a:ahLst/>
            <a:cxnLst/>
            <a:rect l="l" t="t" r="r" b="b"/>
            <a:pathLst>
              <a:path w="207010">
                <a:moveTo>
                  <a:pt x="0" y="0"/>
                </a:moveTo>
                <a:lnTo>
                  <a:pt x="207010" y="0"/>
                </a:lnTo>
              </a:path>
            </a:pathLst>
          </a:custGeom>
          <a:ln w="12192">
            <a:solidFill>
              <a:srgbClr val="0078D6"/>
            </a:solidFill>
          </a:ln>
        </p:spPr>
        <p:txBody>
          <a:bodyPr wrap="square" lIns="0" tIns="0" rIns="0" bIns="0" rtlCol="0"/>
          <a:lstStyle/>
          <a:p>
            <a:endParaRPr/>
          </a:p>
        </p:txBody>
      </p:sp>
      <p:sp>
        <p:nvSpPr>
          <p:cNvPr id="100" name="object 100"/>
          <p:cNvSpPr/>
          <p:nvPr/>
        </p:nvSpPr>
        <p:spPr>
          <a:xfrm>
            <a:off x="5144642" y="6152388"/>
            <a:ext cx="95885" cy="177800"/>
          </a:xfrm>
          <a:custGeom>
            <a:avLst/>
            <a:gdLst/>
            <a:ahLst/>
            <a:cxnLst/>
            <a:rect l="l" t="t" r="r" b="b"/>
            <a:pathLst>
              <a:path w="95885" h="177800">
                <a:moveTo>
                  <a:pt x="95504" y="0"/>
                </a:moveTo>
                <a:lnTo>
                  <a:pt x="0" y="177241"/>
                </a:lnTo>
              </a:path>
            </a:pathLst>
          </a:custGeom>
          <a:ln w="12192">
            <a:solidFill>
              <a:srgbClr val="0078D6"/>
            </a:solidFill>
          </a:ln>
        </p:spPr>
        <p:txBody>
          <a:bodyPr wrap="square" lIns="0" tIns="0" rIns="0" bIns="0" rtlCol="0"/>
          <a:lstStyle/>
          <a:p>
            <a:endParaRPr/>
          </a:p>
        </p:txBody>
      </p:sp>
      <p:sp>
        <p:nvSpPr>
          <p:cNvPr id="101" name="object 101"/>
          <p:cNvSpPr/>
          <p:nvPr/>
        </p:nvSpPr>
        <p:spPr>
          <a:xfrm>
            <a:off x="4390644" y="5396484"/>
            <a:ext cx="265175" cy="237744"/>
          </a:xfrm>
          <a:prstGeom prst="rect">
            <a:avLst/>
          </a:prstGeom>
          <a:blipFill>
            <a:blip r:embed="rId19" cstate="print"/>
            <a:stretch>
              <a:fillRect/>
            </a:stretch>
          </a:blipFill>
        </p:spPr>
        <p:txBody>
          <a:bodyPr wrap="square" lIns="0" tIns="0" rIns="0" bIns="0" rtlCol="0"/>
          <a:lstStyle/>
          <a:p>
            <a:endParaRPr/>
          </a:p>
        </p:txBody>
      </p:sp>
      <p:sp>
        <p:nvSpPr>
          <p:cNvPr id="102" name="object 102"/>
          <p:cNvSpPr txBox="1"/>
          <p:nvPr/>
        </p:nvSpPr>
        <p:spPr>
          <a:xfrm>
            <a:off x="4252976" y="4955514"/>
            <a:ext cx="2315845" cy="943610"/>
          </a:xfrm>
          <a:prstGeom prst="rect">
            <a:avLst/>
          </a:prstGeom>
        </p:spPr>
        <p:txBody>
          <a:bodyPr vert="horz" wrap="square" lIns="0" tIns="12065" rIns="0" bIns="0" rtlCol="0">
            <a:spAutoFit/>
          </a:bodyPr>
          <a:lstStyle/>
          <a:p>
            <a:pPr marL="12700" marR="5080" algn="ctr">
              <a:lnSpc>
                <a:spcPct val="148200"/>
              </a:lnSpc>
              <a:spcBef>
                <a:spcPts val="95"/>
              </a:spcBef>
            </a:pPr>
            <a:r>
              <a:rPr sz="1400" dirty="0">
                <a:latin typeface="Segoe UI"/>
                <a:cs typeface="Segoe UI"/>
              </a:rPr>
              <a:t>Data </a:t>
            </a:r>
            <a:r>
              <a:rPr sz="1400" spc="-5" dirty="0">
                <a:latin typeface="Segoe UI"/>
                <a:cs typeface="Segoe UI"/>
              </a:rPr>
              <a:t>Science </a:t>
            </a:r>
            <a:r>
              <a:rPr sz="1400" spc="5" dirty="0">
                <a:latin typeface="Segoe UI"/>
                <a:cs typeface="Segoe UI"/>
              </a:rPr>
              <a:t>Virtual</a:t>
            </a:r>
            <a:r>
              <a:rPr sz="1400" spc="-65" dirty="0">
                <a:latin typeface="Segoe UI"/>
                <a:cs typeface="Segoe UI"/>
              </a:rPr>
              <a:t> </a:t>
            </a:r>
            <a:r>
              <a:rPr sz="1400" dirty="0">
                <a:latin typeface="Segoe UI"/>
                <a:cs typeface="Segoe UI"/>
              </a:rPr>
              <a:t>Machine  </a:t>
            </a:r>
            <a:r>
              <a:rPr sz="1400" spc="-10" dirty="0">
                <a:latin typeface="Segoe UI"/>
                <a:cs typeface="Segoe UI"/>
              </a:rPr>
              <a:t>Azure</a:t>
            </a:r>
            <a:r>
              <a:rPr sz="1400" dirty="0">
                <a:latin typeface="Segoe UI"/>
                <a:cs typeface="Segoe UI"/>
              </a:rPr>
              <a:t> </a:t>
            </a:r>
            <a:r>
              <a:rPr sz="1400" spc="-5" dirty="0">
                <a:latin typeface="Segoe UI"/>
                <a:cs typeface="Segoe UI"/>
              </a:rPr>
              <a:t>Databricks</a:t>
            </a:r>
            <a:endParaRPr sz="1400">
              <a:latin typeface="Segoe UI"/>
              <a:cs typeface="Segoe UI"/>
            </a:endParaRPr>
          </a:p>
          <a:p>
            <a:pPr marL="69215" algn="ctr">
              <a:lnSpc>
                <a:spcPct val="100000"/>
              </a:lnSpc>
              <a:spcBef>
                <a:spcPts val="570"/>
              </a:spcBef>
            </a:pPr>
            <a:r>
              <a:rPr sz="1400" dirty="0">
                <a:latin typeface="Segoe UI"/>
                <a:cs typeface="Segoe UI"/>
              </a:rPr>
              <a:t>Machine Learning</a:t>
            </a:r>
            <a:r>
              <a:rPr sz="1400" spc="-70" dirty="0">
                <a:latin typeface="Segoe UI"/>
                <a:cs typeface="Segoe UI"/>
              </a:rPr>
              <a:t> </a:t>
            </a:r>
            <a:r>
              <a:rPr sz="1400" spc="-5" dirty="0">
                <a:latin typeface="Segoe UI"/>
                <a:cs typeface="Segoe UI"/>
              </a:rPr>
              <a:t>Compute</a:t>
            </a:r>
            <a:endParaRPr sz="1400">
              <a:latin typeface="Segoe UI"/>
              <a:cs typeface="Segoe UI"/>
            </a:endParaRPr>
          </a:p>
        </p:txBody>
      </p:sp>
      <p:sp>
        <p:nvSpPr>
          <p:cNvPr id="103" name="object 103"/>
          <p:cNvSpPr txBox="1"/>
          <p:nvPr/>
        </p:nvSpPr>
        <p:spPr>
          <a:xfrm>
            <a:off x="7623429" y="5158485"/>
            <a:ext cx="135890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ML</a:t>
            </a:r>
            <a:r>
              <a:rPr sz="1400" spc="-35" dirty="0">
                <a:latin typeface="Segoe UI"/>
                <a:cs typeface="Segoe UI"/>
              </a:rPr>
              <a:t> </a:t>
            </a:r>
            <a:r>
              <a:rPr sz="1400" spc="5" dirty="0">
                <a:latin typeface="Segoe UI"/>
                <a:cs typeface="Segoe UI"/>
              </a:rPr>
              <a:t>service</a:t>
            </a:r>
            <a:endParaRPr sz="1400">
              <a:latin typeface="Segoe UI"/>
              <a:cs typeface="Segoe UI"/>
            </a:endParaRPr>
          </a:p>
        </p:txBody>
      </p:sp>
      <p:sp>
        <p:nvSpPr>
          <p:cNvPr id="104" name="object 104"/>
          <p:cNvSpPr/>
          <p:nvPr/>
        </p:nvSpPr>
        <p:spPr>
          <a:xfrm>
            <a:off x="7255764" y="5189220"/>
            <a:ext cx="207263" cy="219456"/>
          </a:xfrm>
          <a:prstGeom prst="rect">
            <a:avLst/>
          </a:prstGeom>
          <a:blipFill>
            <a:blip r:embed="rId20" cstate="print"/>
            <a:stretch>
              <a:fillRect/>
            </a:stretch>
          </a:blipFill>
        </p:spPr>
        <p:txBody>
          <a:bodyPr wrap="square" lIns="0" tIns="0" rIns="0" bIns="0" rtlCol="0"/>
          <a:lstStyle/>
          <a:p>
            <a:endParaRPr/>
          </a:p>
        </p:txBody>
      </p:sp>
      <p:sp>
        <p:nvSpPr>
          <p:cNvPr id="105" name="object 105"/>
          <p:cNvSpPr txBox="1"/>
          <p:nvPr/>
        </p:nvSpPr>
        <p:spPr>
          <a:xfrm>
            <a:off x="9458959" y="5046014"/>
            <a:ext cx="2063114" cy="692150"/>
          </a:xfrm>
          <a:prstGeom prst="rect">
            <a:avLst/>
          </a:prstGeom>
        </p:spPr>
        <p:txBody>
          <a:bodyPr vert="horz" wrap="square" lIns="0" tIns="12065" rIns="0" bIns="0" rtlCol="0">
            <a:spAutoFit/>
          </a:bodyPr>
          <a:lstStyle/>
          <a:p>
            <a:pPr marL="12700" marR="5080">
              <a:lnSpc>
                <a:spcPct val="156200"/>
              </a:lnSpc>
              <a:spcBef>
                <a:spcPts val="95"/>
              </a:spcBef>
            </a:pPr>
            <a:r>
              <a:rPr sz="1400" spc="-10" dirty="0">
                <a:latin typeface="Segoe UI"/>
                <a:cs typeface="Segoe UI"/>
              </a:rPr>
              <a:t>Azure </a:t>
            </a:r>
            <a:r>
              <a:rPr sz="1400" spc="-5" dirty="0">
                <a:latin typeface="Segoe UI"/>
                <a:cs typeface="Segoe UI"/>
              </a:rPr>
              <a:t>Container Instances  </a:t>
            </a:r>
            <a:r>
              <a:rPr sz="1400" spc="-10" dirty="0">
                <a:latin typeface="Segoe UI"/>
                <a:cs typeface="Segoe UI"/>
              </a:rPr>
              <a:t>Azure </a:t>
            </a:r>
            <a:r>
              <a:rPr sz="1400" spc="-5" dirty="0">
                <a:latin typeface="Segoe UI"/>
                <a:cs typeface="Segoe UI"/>
              </a:rPr>
              <a:t>Kubernetes</a:t>
            </a:r>
            <a:r>
              <a:rPr sz="1400" spc="-25" dirty="0">
                <a:latin typeface="Segoe UI"/>
                <a:cs typeface="Segoe UI"/>
              </a:rPr>
              <a:t> </a:t>
            </a:r>
            <a:r>
              <a:rPr sz="1400" spc="5" dirty="0">
                <a:latin typeface="Segoe UI"/>
                <a:cs typeface="Segoe UI"/>
              </a:rPr>
              <a:t>Service</a:t>
            </a:r>
            <a:endParaRPr sz="1400">
              <a:latin typeface="Segoe UI"/>
              <a:cs typeface="Segoe UI"/>
            </a:endParaRPr>
          </a:p>
        </p:txBody>
      </p:sp>
      <p:sp>
        <p:nvSpPr>
          <p:cNvPr id="106" name="object 106"/>
          <p:cNvSpPr txBox="1"/>
          <p:nvPr/>
        </p:nvSpPr>
        <p:spPr>
          <a:xfrm>
            <a:off x="884936" y="5174107"/>
            <a:ext cx="1512570" cy="62166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Segoe UI"/>
                <a:cs typeface="Segoe UI"/>
              </a:rPr>
              <a:t>Azure </a:t>
            </a:r>
            <a:r>
              <a:rPr sz="1400" dirty="0">
                <a:latin typeface="Segoe UI"/>
                <a:cs typeface="Segoe UI"/>
              </a:rPr>
              <a:t>Data</a:t>
            </a:r>
            <a:r>
              <a:rPr sz="1400" spc="-65" dirty="0">
                <a:latin typeface="Segoe UI"/>
                <a:cs typeface="Segoe UI"/>
              </a:rPr>
              <a:t> </a:t>
            </a:r>
            <a:r>
              <a:rPr sz="1400" dirty="0">
                <a:latin typeface="Segoe UI"/>
                <a:cs typeface="Segoe UI"/>
              </a:rPr>
              <a:t>Factory</a:t>
            </a:r>
            <a:endParaRPr sz="1400">
              <a:latin typeface="Segoe UI"/>
              <a:cs typeface="Segoe UI"/>
            </a:endParaRPr>
          </a:p>
          <a:p>
            <a:pPr marL="21590">
              <a:lnSpc>
                <a:spcPct val="100000"/>
              </a:lnSpc>
              <a:spcBef>
                <a:spcPts val="1330"/>
              </a:spcBef>
            </a:pPr>
            <a:r>
              <a:rPr sz="1400" spc="-10" dirty="0">
                <a:latin typeface="Segoe UI"/>
                <a:cs typeface="Segoe UI"/>
              </a:rPr>
              <a:t>Azure</a:t>
            </a:r>
            <a:r>
              <a:rPr sz="1400" spc="-15" dirty="0">
                <a:latin typeface="Segoe UI"/>
                <a:cs typeface="Segoe UI"/>
              </a:rPr>
              <a:t> </a:t>
            </a:r>
            <a:r>
              <a:rPr sz="1400" dirty="0">
                <a:latin typeface="Segoe UI"/>
                <a:cs typeface="Segoe UI"/>
              </a:rPr>
              <a:t>Databricks</a:t>
            </a:r>
            <a:endParaRPr sz="1400">
              <a:latin typeface="Segoe UI"/>
              <a:cs typeface="Segoe UI"/>
            </a:endParaRPr>
          </a:p>
        </p:txBody>
      </p:sp>
      <p:sp>
        <p:nvSpPr>
          <p:cNvPr id="107" name="object 107"/>
          <p:cNvSpPr/>
          <p:nvPr/>
        </p:nvSpPr>
        <p:spPr>
          <a:xfrm>
            <a:off x="537972" y="5172455"/>
            <a:ext cx="242315" cy="227076"/>
          </a:xfrm>
          <a:prstGeom prst="rect">
            <a:avLst/>
          </a:prstGeom>
          <a:blipFill>
            <a:blip r:embed="rId21" cstate="print"/>
            <a:stretch>
              <a:fillRect/>
            </a:stretch>
          </a:blipFill>
        </p:spPr>
        <p:txBody>
          <a:bodyPr wrap="square" lIns="0" tIns="0" rIns="0" bIns="0" rtlCol="0"/>
          <a:lstStyle/>
          <a:p>
            <a:endParaRPr/>
          </a:p>
        </p:txBody>
      </p:sp>
      <p:sp>
        <p:nvSpPr>
          <p:cNvPr id="108" name="object 108"/>
          <p:cNvSpPr/>
          <p:nvPr/>
        </p:nvSpPr>
        <p:spPr>
          <a:xfrm>
            <a:off x="531876" y="5548884"/>
            <a:ext cx="265176" cy="239268"/>
          </a:xfrm>
          <a:prstGeom prst="rect">
            <a:avLst/>
          </a:prstGeom>
          <a:blipFill>
            <a:blip r:embed="rId19" cstate="print"/>
            <a:stretch>
              <a:fillRect/>
            </a:stretch>
          </a:blipFill>
        </p:spPr>
        <p:txBody>
          <a:bodyPr wrap="square" lIns="0" tIns="0" rIns="0" bIns="0" rtlCol="0"/>
          <a:lstStyle/>
          <a:p>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837304"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60" dirty="0">
                <a:solidFill>
                  <a:srgbClr val="000000"/>
                </a:solidFill>
                <a:latin typeface="Segoe UI Semibold"/>
                <a:cs typeface="Segoe UI Semibold"/>
              </a:rPr>
              <a:t> </a:t>
            </a:r>
            <a:r>
              <a:rPr sz="3600" b="0" spc="-5" dirty="0">
                <a:solidFill>
                  <a:srgbClr val="000000"/>
                </a:solidFill>
                <a:latin typeface="Segoe UI Semibold"/>
                <a:cs typeface="Segoe UI Semibold"/>
              </a:rPr>
              <a:t>Concept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Model Management</a:t>
            </a:r>
            <a:endParaRPr sz="1950">
              <a:latin typeface="Segoe UI"/>
              <a:cs typeface="Segoe UI"/>
            </a:endParaRPr>
          </a:p>
        </p:txBody>
      </p:sp>
      <p:sp>
        <p:nvSpPr>
          <p:cNvPr id="3" name="object 3"/>
          <p:cNvSpPr/>
          <p:nvPr/>
        </p:nvSpPr>
        <p:spPr>
          <a:xfrm>
            <a:off x="7146035" y="2200655"/>
            <a:ext cx="4517135" cy="312572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141464" y="2196083"/>
            <a:ext cx="4526280" cy="3134995"/>
          </a:xfrm>
          <a:custGeom>
            <a:avLst/>
            <a:gdLst/>
            <a:ahLst/>
            <a:cxnLst/>
            <a:rect l="l" t="t" r="r" b="b"/>
            <a:pathLst>
              <a:path w="4526280" h="3134995">
                <a:moveTo>
                  <a:pt x="0" y="3134867"/>
                </a:moveTo>
                <a:lnTo>
                  <a:pt x="4526280" y="3134867"/>
                </a:lnTo>
                <a:lnTo>
                  <a:pt x="4526280" y="0"/>
                </a:lnTo>
                <a:lnTo>
                  <a:pt x="0" y="0"/>
                </a:lnTo>
                <a:lnTo>
                  <a:pt x="0" y="3134867"/>
                </a:lnTo>
                <a:close/>
              </a:path>
            </a:pathLst>
          </a:custGeom>
          <a:ln w="9144">
            <a:solidFill>
              <a:srgbClr val="D2D2D2"/>
            </a:solidFill>
          </a:ln>
        </p:spPr>
        <p:txBody>
          <a:bodyPr wrap="square" lIns="0" tIns="0" rIns="0" bIns="0" rtlCol="0"/>
          <a:lstStyle/>
          <a:p>
            <a:endParaRPr/>
          </a:p>
        </p:txBody>
      </p:sp>
      <p:sp>
        <p:nvSpPr>
          <p:cNvPr id="5" name="object 5"/>
          <p:cNvSpPr/>
          <p:nvPr/>
        </p:nvSpPr>
        <p:spPr>
          <a:xfrm>
            <a:off x="1335913" y="3214751"/>
            <a:ext cx="4076827" cy="22301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306957" y="3588130"/>
            <a:ext cx="4035679" cy="22301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330578" y="3835019"/>
            <a:ext cx="2985516" cy="223012"/>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306957" y="4209922"/>
            <a:ext cx="4568317" cy="223012"/>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505155" y="2227834"/>
            <a:ext cx="3444875" cy="2584450"/>
          </a:xfrm>
          <a:prstGeom prst="rect">
            <a:avLst/>
          </a:prstGeom>
        </p:spPr>
        <p:txBody>
          <a:bodyPr vert="horz" wrap="square" lIns="0" tIns="12700" rIns="0" bIns="0" rtlCol="0">
            <a:spAutoFit/>
          </a:bodyPr>
          <a:lstStyle/>
          <a:p>
            <a:pPr marL="12700" marR="5080">
              <a:lnSpc>
                <a:spcPct val="100000"/>
              </a:lnSpc>
              <a:spcBef>
                <a:spcPts val="100"/>
              </a:spcBef>
            </a:pPr>
            <a:r>
              <a:rPr sz="1800" b="1" dirty="0">
                <a:solidFill>
                  <a:srgbClr val="0078D3"/>
                </a:solidFill>
                <a:latin typeface="Segoe UI Semibold"/>
                <a:cs typeface="Segoe UI Semibold"/>
              </a:rPr>
              <a:t>Model </a:t>
            </a:r>
            <a:r>
              <a:rPr sz="1800" b="1" spc="-5" dirty="0">
                <a:solidFill>
                  <a:srgbClr val="0078D3"/>
                </a:solidFill>
                <a:latin typeface="Segoe UI Semibold"/>
                <a:cs typeface="Segoe UI Semibold"/>
              </a:rPr>
              <a:t>Management in Azure ML  usually involves these </a:t>
            </a:r>
            <a:r>
              <a:rPr sz="1800" b="1" dirty="0">
                <a:solidFill>
                  <a:srgbClr val="0078D3"/>
                </a:solidFill>
                <a:latin typeface="Segoe UI Semibold"/>
                <a:cs typeface="Segoe UI Semibold"/>
              </a:rPr>
              <a:t>four</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steps</a:t>
            </a:r>
            <a:endParaRPr sz="1800">
              <a:latin typeface="Segoe UI Semibold"/>
              <a:cs typeface="Segoe UI Semibold"/>
            </a:endParaRPr>
          </a:p>
          <a:p>
            <a:pPr>
              <a:lnSpc>
                <a:spcPct val="100000"/>
              </a:lnSpc>
              <a:spcBef>
                <a:spcPts val="10"/>
              </a:spcBef>
            </a:pPr>
            <a:endParaRPr sz="250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10" dirty="0">
                <a:solidFill>
                  <a:srgbClr val="0078D3"/>
                </a:solidFill>
                <a:latin typeface="Segoe UI Semibold"/>
                <a:cs typeface="Segoe UI Semibold"/>
              </a:rPr>
              <a:t> </a:t>
            </a:r>
            <a:r>
              <a:rPr sz="1800" b="1" spc="-5" dirty="0">
                <a:solidFill>
                  <a:srgbClr val="0078D3"/>
                </a:solidFill>
                <a:latin typeface="Segoe UI Semibold"/>
                <a:cs typeface="Segoe UI Semibold"/>
              </a:rPr>
              <a:t>1:</a:t>
            </a:r>
            <a:endParaRPr sz="1800">
              <a:latin typeface="Segoe UI Semibold"/>
              <a:cs typeface="Segoe UI Semibold"/>
            </a:endParaRPr>
          </a:p>
          <a:p>
            <a:pPr marL="12700">
              <a:lnSpc>
                <a:spcPct val="100000"/>
              </a:lnSpc>
              <a:spcBef>
                <a:spcPts val="785"/>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2:</a:t>
            </a:r>
            <a:endParaRPr sz="1800">
              <a:latin typeface="Segoe UI Semibold"/>
              <a:cs typeface="Segoe UI Semibold"/>
            </a:endParaRPr>
          </a:p>
          <a:p>
            <a:pPr>
              <a:lnSpc>
                <a:spcPct val="100000"/>
              </a:lnSpc>
              <a:spcBef>
                <a:spcPts val="30"/>
              </a:spcBef>
            </a:pPr>
            <a:endParaRPr sz="2350">
              <a:latin typeface="Times New Roman"/>
              <a:cs typeface="Times New Roman"/>
            </a:endParaRPr>
          </a:p>
          <a:p>
            <a:pPr marL="12700">
              <a:lnSpc>
                <a:spcPct val="100000"/>
              </a:lnSpc>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3:</a:t>
            </a:r>
            <a:endParaRPr sz="1800">
              <a:latin typeface="Segoe UI Semibold"/>
              <a:cs typeface="Segoe UI Semibold"/>
            </a:endParaRPr>
          </a:p>
          <a:p>
            <a:pPr marL="12700">
              <a:lnSpc>
                <a:spcPct val="100000"/>
              </a:lnSpc>
              <a:spcBef>
                <a:spcPts val="780"/>
              </a:spcBef>
            </a:pPr>
            <a:r>
              <a:rPr sz="1800" b="1" spc="-20" dirty="0">
                <a:solidFill>
                  <a:srgbClr val="0078D3"/>
                </a:solidFill>
                <a:latin typeface="Segoe UI Semibold"/>
                <a:cs typeface="Segoe UI Semibold"/>
              </a:rPr>
              <a:t>Step</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4:</a:t>
            </a:r>
            <a:endParaRPr sz="1800">
              <a:latin typeface="Segoe UI Semibold"/>
              <a:cs typeface="Segoe UI Semibold"/>
            </a:endParaRPr>
          </a:p>
        </p:txBody>
      </p:sp>
      <p:sp>
        <p:nvSpPr>
          <p:cNvPr id="10" name="object 10"/>
          <p:cNvSpPr/>
          <p:nvPr/>
        </p:nvSpPr>
        <p:spPr>
          <a:xfrm>
            <a:off x="1311528" y="4583303"/>
            <a:ext cx="4883404"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1324991" y="4827778"/>
            <a:ext cx="4126992" cy="225425"/>
          </a:xfrm>
          <a:prstGeom prst="rect">
            <a:avLst/>
          </a:prstGeom>
          <a:blipFill>
            <a:blip r:embed="rId8"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spc="-5" dirty="0">
                <a:solidFill>
                  <a:srgbClr val="000000"/>
                </a:solidFill>
                <a:latin typeface="Segoe UI"/>
                <a:cs typeface="Segoe UI"/>
              </a:rPr>
              <a:t>Compute</a:t>
            </a:r>
            <a:r>
              <a:rPr sz="1950" b="0" spc="5" dirty="0">
                <a:solidFill>
                  <a:srgbClr val="000000"/>
                </a:solidFill>
                <a:latin typeface="Segoe UI"/>
                <a:cs typeface="Segoe UI"/>
              </a:rPr>
              <a:t> </a:t>
            </a:r>
            <a:r>
              <a:rPr sz="1950" b="0" spc="-40" dirty="0">
                <a:solidFill>
                  <a:srgbClr val="000000"/>
                </a:solidFill>
                <a:latin typeface="Segoe UI"/>
                <a:cs typeface="Segoe UI"/>
              </a:rPr>
              <a:t>Target</a:t>
            </a:r>
            <a:endParaRPr sz="1950">
              <a:latin typeface="Segoe UI"/>
              <a:cs typeface="Segoe UI"/>
            </a:endParaRPr>
          </a:p>
        </p:txBody>
      </p:sp>
      <p:graphicFrame>
        <p:nvGraphicFramePr>
          <p:cNvPr id="3" name="object 3"/>
          <p:cNvGraphicFramePr>
            <a:graphicFrameLocks noGrp="1"/>
          </p:cNvGraphicFramePr>
          <p:nvPr/>
        </p:nvGraphicFramePr>
        <p:xfrm>
          <a:off x="5837935" y="1849627"/>
          <a:ext cx="6034404" cy="4103557"/>
        </p:xfrm>
        <a:graphic>
          <a:graphicData uri="http://schemas.openxmlformats.org/drawingml/2006/table">
            <a:tbl>
              <a:tblPr firstRow="1" bandRow="1">
                <a:tableStyleId>{2D5ABB26-0587-4C30-8999-92F81FD0307C}</a:tableStyleId>
              </a:tblPr>
              <a:tblGrid>
                <a:gridCol w="3400425">
                  <a:extLst>
                    <a:ext uri="{9D8B030D-6E8A-4147-A177-3AD203B41FA5}">
                      <a16:colId xmlns:a16="http://schemas.microsoft.com/office/drawing/2014/main" val="20000"/>
                    </a:ext>
                  </a:extLst>
                </a:gridCol>
                <a:gridCol w="1242060">
                  <a:extLst>
                    <a:ext uri="{9D8B030D-6E8A-4147-A177-3AD203B41FA5}">
                      <a16:colId xmlns:a16="http://schemas.microsoft.com/office/drawing/2014/main" val="20001"/>
                    </a:ext>
                  </a:extLst>
                </a:gridCol>
                <a:gridCol w="1391919">
                  <a:extLst>
                    <a:ext uri="{9D8B030D-6E8A-4147-A177-3AD203B41FA5}">
                      <a16:colId xmlns:a16="http://schemas.microsoft.com/office/drawing/2014/main" val="20002"/>
                    </a:ext>
                  </a:extLst>
                </a:gridCol>
              </a:tblGrid>
              <a:tr h="358521">
                <a:tc>
                  <a:txBody>
                    <a:bodyPr/>
                    <a:lstStyle/>
                    <a:p>
                      <a:pPr marL="92075">
                        <a:lnSpc>
                          <a:spcPct val="100000"/>
                        </a:lnSpc>
                        <a:spcBef>
                          <a:spcPts val="330"/>
                        </a:spcBef>
                      </a:pPr>
                      <a:r>
                        <a:rPr sz="1400" b="1" dirty="0">
                          <a:solidFill>
                            <a:srgbClr val="0078D3"/>
                          </a:solidFill>
                          <a:latin typeface="Segoe UI"/>
                          <a:cs typeface="Segoe UI"/>
                        </a:rPr>
                        <a:t>Compute</a:t>
                      </a:r>
                      <a:r>
                        <a:rPr sz="1400" b="1" spc="-40" dirty="0">
                          <a:solidFill>
                            <a:srgbClr val="0078D3"/>
                          </a:solidFill>
                          <a:latin typeface="Segoe UI"/>
                          <a:cs typeface="Segoe UI"/>
                        </a:rPr>
                        <a:t> </a:t>
                      </a:r>
                      <a:r>
                        <a:rPr sz="1400" b="1" spc="-25" dirty="0">
                          <a:solidFill>
                            <a:srgbClr val="0078D3"/>
                          </a:solidFill>
                          <a:latin typeface="Segoe UI"/>
                          <a:cs typeface="Segoe UI"/>
                        </a:rPr>
                        <a:t>Target</a:t>
                      </a:r>
                      <a:endParaRPr sz="1400">
                        <a:latin typeface="Segoe UI"/>
                        <a:cs typeface="Segoe UI"/>
                      </a:endParaRPr>
                    </a:p>
                  </a:txBody>
                  <a:tcPr marL="0" marR="0" marT="41910" marB="0">
                    <a:lnL w="12700">
                      <a:solidFill>
                        <a:srgbClr val="FFFFFF"/>
                      </a:solidFill>
                      <a:prstDash val="solid"/>
                    </a:lnL>
                    <a:lnT w="12700">
                      <a:solidFill>
                        <a:srgbClr val="0078D3"/>
                      </a:solidFill>
                      <a:prstDash val="solid"/>
                    </a:lnT>
                    <a:lnB w="12700">
                      <a:solidFill>
                        <a:srgbClr val="0078D3"/>
                      </a:solidFill>
                      <a:prstDash val="solid"/>
                    </a:lnB>
                  </a:tcPr>
                </a:tc>
                <a:tc>
                  <a:txBody>
                    <a:bodyPr/>
                    <a:lstStyle/>
                    <a:p>
                      <a:pPr marL="166370" algn="ctr">
                        <a:lnSpc>
                          <a:spcPct val="100000"/>
                        </a:lnSpc>
                        <a:spcBef>
                          <a:spcPts val="330"/>
                        </a:spcBef>
                      </a:pPr>
                      <a:r>
                        <a:rPr sz="1400" b="1" spc="-15" dirty="0">
                          <a:solidFill>
                            <a:srgbClr val="0078D3"/>
                          </a:solidFill>
                          <a:latin typeface="Segoe UI"/>
                          <a:cs typeface="Segoe UI"/>
                        </a:rPr>
                        <a:t>Training</a:t>
                      </a:r>
                      <a:endParaRPr sz="1400">
                        <a:latin typeface="Segoe UI"/>
                        <a:cs typeface="Segoe UI"/>
                      </a:endParaRPr>
                    </a:p>
                  </a:txBody>
                  <a:tcPr marL="0" marR="0" marT="41910" marB="0">
                    <a:lnT w="12700">
                      <a:solidFill>
                        <a:srgbClr val="0078D3"/>
                      </a:solidFill>
                      <a:prstDash val="solid"/>
                    </a:lnT>
                    <a:lnB w="12700">
                      <a:solidFill>
                        <a:srgbClr val="0078D3"/>
                      </a:solidFill>
                      <a:prstDash val="solid"/>
                    </a:lnB>
                  </a:tcPr>
                </a:tc>
                <a:tc>
                  <a:txBody>
                    <a:bodyPr/>
                    <a:lstStyle/>
                    <a:p>
                      <a:pPr marL="28575" algn="ctr">
                        <a:lnSpc>
                          <a:spcPct val="100000"/>
                        </a:lnSpc>
                        <a:spcBef>
                          <a:spcPts val="330"/>
                        </a:spcBef>
                      </a:pPr>
                      <a:r>
                        <a:rPr sz="1400" b="1" dirty="0">
                          <a:solidFill>
                            <a:srgbClr val="0078D3"/>
                          </a:solidFill>
                          <a:latin typeface="Segoe UI"/>
                          <a:cs typeface="Segoe UI"/>
                        </a:rPr>
                        <a:t>Deployment</a:t>
                      </a:r>
                      <a:endParaRPr sz="1400">
                        <a:latin typeface="Segoe UI"/>
                        <a:cs typeface="Segoe UI"/>
                      </a:endParaRPr>
                    </a:p>
                  </a:txBody>
                  <a:tcPr marL="0" marR="0" marT="41910" marB="0">
                    <a:lnR w="12700">
                      <a:solidFill>
                        <a:srgbClr val="FFFFFF"/>
                      </a:solidFill>
                      <a:prstDash val="solid"/>
                    </a:lnR>
                    <a:lnT w="12700">
                      <a:solidFill>
                        <a:srgbClr val="0078D3"/>
                      </a:solidFill>
                      <a:prstDash val="solid"/>
                    </a:lnT>
                    <a:lnB w="12700">
                      <a:solidFill>
                        <a:srgbClr val="0078D3"/>
                      </a:solidFill>
                      <a:prstDash val="solid"/>
                    </a:lnB>
                  </a:tcPr>
                </a:tc>
                <a:extLst>
                  <a:ext uri="{0D108BD9-81ED-4DB2-BD59-A6C34878D82A}">
                    <a16:rowId xmlns:a16="http://schemas.microsoft.com/office/drawing/2014/main" val="10000"/>
                  </a:ext>
                </a:extLst>
              </a:tr>
              <a:tr h="358521">
                <a:tc>
                  <a:txBody>
                    <a:bodyPr/>
                    <a:lstStyle/>
                    <a:p>
                      <a:pPr marL="92075">
                        <a:lnSpc>
                          <a:spcPct val="100000"/>
                        </a:lnSpc>
                        <a:spcBef>
                          <a:spcPts val="330"/>
                        </a:spcBef>
                      </a:pPr>
                      <a:r>
                        <a:rPr sz="1400" b="0" spc="-5" dirty="0">
                          <a:latin typeface="Segoe UI Semilight"/>
                          <a:cs typeface="Segoe UI Semilight"/>
                        </a:rPr>
                        <a:t>Local Computer</a:t>
                      </a:r>
                      <a:endParaRPr sz="1400">
                        <a:latin typeface="Segoe UI Semilight"/>
                        <a:cs typeface="Segoe UI Semilight"/>
                      </a:endParaRPr>
                    </a:p>
                  </a:txBody>
                  <a:tcPr marL="0" marR="0" marT="41910" marB="0">
                    <a:lnL w="12700">
                      <a:solidFill>
                        <a:srgbClr val="FFFFFF"/>
                      </a:solidFill>
                      <a:prstDash val="solid"/>
                    </a:lnL>
                    <a:lnT w="12700">
                      <a:solidFill>
                        <a:srgbClr val="0078D3"/>
                      </a:solidFill>
                      <a:prstDash val="solid"/>
                    </a:lnT>
                    <a:lnB w="12700">
                      <a:solidFill>
                        <a:srgbClr val="BEBEBE"/>
                      </a:solidFill>
                      <a:prstDash val="solid"/>
                    </a:lnB>
                  </a:tcPr>
                </a:tc>
                <a:tc>
                  <a:txBody>
                    <a:bodyPr/>
                    <a:lstStyle/>
                    <a:p>
                      <a:pPr marL="165100" algn="ctr">
                        <a:lnSpc>
                          <a:spcPct val="100000"/>
                        </a:lnSpc>
                        <a:spcBef>
                          <a:spcPts val="540"/>
                        </a:spcBef>
                      </a:pPr>
                      <a:r>
                        <a:rPr sz="1400" dirty="0">
                          <a:latin typeface="Segoe UI Symbol"/>
                          <a:cs typeface="Segoe UI Symbol"/>
                        </a:rPr>
                        <a:t>✓</a:t>
                      </a:r>
                      <a:endParaRPr sz="1400">
                        <a:latin typeface="Segoe UI Symbol"/>
                        <a:cs typeface="Segoe UI Symbol"/>
                      </a:endParaRPr>
                    </a:p>
                  </a:txBody>
                  <a:tcPr marL="0" marR="0" marT="68580" marB="0">
                    <a:lnT w="12700">
                      <a:solidFill>
                        <a:srgbClr val="0078D3"/>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0078D3"/>
                      </a:solidFill>
                      <a:prstDash val="solid"/>
                    </a:lnT>
                    <a:lnB w="12700">
                      <a:solidFill>
                        <a:srgbClr val="BEBEBE"/>
                      </a:solidFill>
                      <a:prstDash val="solid"/>
                    </a:lnB>
                  </a:tcPr>
                </a:tc>
                <a:extLst>
                  <a:ext uri="{0D108BD9-81ED-4DB2-BD59-A6C34878D82A}">
                    <a16:rowId xmlns:a16="http://schemas.microsoft.com/office/drawing/2014/main" val="10001"/>
                  </a:ext>
                </a:extLst>
              </a:tr>
              <a:tr h="518159">
                <a:tc>
                  <a:txBody>
                    <a:bodyPr/>
                    <a:lstStyle/>
                    <a:p>
                      <a:pPr marL="92075" marR="384175">
                        <a:lnSpc>
                          <a:spcPct val="100000"/>
                        </a:lnSpc>
                        <a:spcBef>
                          <a:spcPts val="334"/>
                        </a:spcBef>
                      </a:pPr>
                      <a:r>
                        <a:rPr sz="1400" b="0" dirty="0">
                          <a:latin typeface="Segoe UI Semilight"/>
                          <a:cs typeface="Segoe UI Semilight"/>
                        </a:rPr>
                        <a:t>A </a:t>
                      </a:r>
                      <a:r>
                        <a:rPr sz="1400" b="0" spc="-10" dirty="0">
                          <a:latin typeface="Segoe UI Semilight"/>
                          <a:cs typeface="Segoe UI Semilight"/>
                        </a:rPr>
                        <a:t>Linux </a:t>
                      </a:r>
                      <a:r>
                        <a:rPr sz="1400" b="0" dirty="0">
                          <a:latin typeface="Segoe UI Semilight"/>
                          <a:cs typeface="Segoe UI Semilight"/>
                        </a:rPr>
                        <a:t>VM </a:t>
                      </a:r>
                      <a:r>
                        <a:rPr sz="1400" b="0" spc="-5" dirty="0">
                          <a:latin typeface="Segoe UI Semilight"/>
                          <a:cs typeface="Segoe UI Semilight"/>
                        </a:rPr>
                        <a:t>in </a:t>
                      </a:r>
                      <a:r>
                        <a:rPr sz="1400" b="0" spc="-10" dirty="0">
                          <a:latin typeface="Segoe UI Semilight"/>
                          <a:cs typeface="Segoe UI Semilight"/>
                        </a:rPr>
                        <a:t>Azure </a:t>
                      </a:r>
                      <a:r>
                        <a:rPr sz="1400" b="0" dirty="0">
                          <a:latin typeface="Segoe UI Semilight"/>
                          <a:cs typeface="Segoe UI Semilight"/>
                        </a:rPr>
                        <a:t>(such as </a:t>
                      </a:r>
                      <a:r>
                        <a:rPr sz="1400" b="0" spc="-5" dirty="0">
                          <a:latin typeface="Segoe UI Semilight"/>
                          <a:cs typeface="Segoe UI Semilight"/>
                        </a:rPr>
                        <a:t>the </a:t>
                      </a:r>
                      <a:r>
                        <a:rPr sz="1400" b="0" dirty="0">
                          <a:latin typeface="Segoe UI Semilight"/>
                          <a:cs typeface="Segoe UI Semilight"/>
                        </a:rPr>
                        <a:t>Data  </a:t>
                      </a:r>
                      <a:r>
                        <a:rPr sz="1400" b="0" spc="-5" dirty="0">
                          <a:latin typeface="Segoe UI Semilight"/>
                          <a:cs typeface="Segoe UI Semilight"/>
                        </a:rPr>
                        <a:t>Science </a:t>
                      </a:r>
                      <a:r>
                        <a:rPr sz="1400" b="0" spc="5" dirty="0">
                          <a:latin typeface="Segoe UI Semilight"/>
                          <a:cs typeface="Segoe UI Semilight"/>
                        </a:rPr>
                        <a:t>Virtual</a:t>
                      </a:r>
                      <a:r>
                        <a:rPr sz="1400" b="0" spc="15" dirty="0">
                          <a:latin typeface="Segoe UI Semilight"/>
                          <a:cs typeface="Segoe UI Semilight"/>
                        </a:rPr>
                        <a:t> </a:t>
                      </a:r>
                      <a:r>
                        <a:rPr sz="1400" b="0" spc="-5" dirty="0">
                          <a:latin typeface="Segoe UI Semilight"/>
                          <a:cs typeface="Segoe UI Semilight"/>
                        </a:rPr>
                        <a:t>Machine)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1170"/>
                        </a:spcBef>
                      </a:pPr>
                      <a:r>
                        <a:rPr sz="1400" dirty="0">
                          <a:latin typeface="Segoe UI Symbol"/>
                          <a:cs typeface="Segoe UI Symbol"/>
                        </a:rPr>
                        <a:t>✓</a:t>
                      </a:r>
                      <a:endParaRPr sz="1400">
                        <a:latin typeface="Segoe UI Symbol"/>
                        <a:cs typeface="Segoe UI Symbol"/>
                      </a:endParaRPr>
                    </a:p>
                  </a:txBody>
                  <a:tcPr marL="0" marR="0" marT="148590"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358521">
                <a:tc>
                  <a:txBody>
                    <a:bodyPr/>
                    <a:lstStyle/>
                    <a:p>
                      <a:pPr marL="92075">
                        <a:lnSpc>
                          <a:spcPct val="100000"/>
                        </a:lnSpc>
                        <a:spcBef>
                          <a:spcPts val="330"/>
                        </a:spcBef>
                      </a:pPr>
                      <a:r>
                        <a:rPr sz="1400" b="0" spc="-10" dirty="0">
                          <a:latin typeface="Segoe UI Semilight"/>
                          <a:cs typeface="Segoe UI Semilight"/>
                        </a:rPr>
                        <a:t>Azure </a:t>
                      </a:r>
                      <a:r>
                        <a:rPr sz="1400" b="0" dirty="0">
                          <a:latin typeface="Segoe UI Semilight"/>
                          <a:cs typeface="Segoe UI Semilight"/>
                        </a:rPr>
                        <a:t>ML</a:t>
                      </a:r>
                      <a:r>
                        <a:rPr sz="1400" b="0" spc="10" dirty="0">
                          <a:latin typeface="Segoe UI Semilight"/>
                          <a:cs typeface="Segoe UI Semilight"/>
                        </a:rPr>
                        <a:t> </a:t>
                      </a:r>
                      <a:r>
                        <a:rPr sz="1400" b="0" spc="-5" dirty="0">
                          <a:latin typeface="Segoe UI Semilight"/>
                          <a:cs typeface="Segoe UI Semilight"/>
                        </a:rPr>
                        <a:t>Compute</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358648">
                <a:tc>
                  <a:txBody>
                    <a:bodyPr/>
                    <a:lstStyle/>
                    <a:p>
                      <a:pPr marL="92075">
                        <a:lnSpc>
                          <a:spcPct val="100000"/>
                        </a:lnSpc>
                        <a:spcBef>
                          <a:spcPts val="330"/>
                        </a:spcBef>
                      </a:pPr>
                      <a:r>
                        <a:rPr sz="1400" b="0" spc="-5" dirty="0">
                          <a:latin typeface="Segoe UI Semilight"/>
                          <a:cs typeface="Segoe UI Semilight"/>
                        </a:rPr>
                        <a:t>Azure</a:t>
                      </a:r>
                      <a:r>
                        <a:rPr sz="1400" b="0" spc="-10" dirty="0">
                          <a:latin typeface="Segoe UI Semilight"/>
                          <a:cs typeface="Segoe UI Semilight"/>
                        </a:rPr>
                        <a:t> </a:t>
                      </a:r>
                      <a:r>
                        <a:rPr sz="1400" b="0" dirty="0">
                          <a:latin typeface="Segoe UI Semilight"/>
                          <a:cs typeface="Segoe UI Semilight"/>
                        </a:rPr>
                        <a:t>Databricks</a:t>
                      </a:r>
                      <a:endParaRPr sz="1400">
                        <a:latin typeface="Segoe UI Semilight"/>
                        <a:cs typeface="Segoe UI Semilight"/>
                      </a:endParaRPr>
                    </a:p>
                  </a:txBody>
                  <a:tcPr marL="0" marR="0" marT="41910"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Data </a:t>
                      </a:r>
                      <a:r>
                        <a:rPr sz="1400" b="0" spc="-10" dirty="0">
                          <a:latin typeface="Segoe UI Semilight"/>
                          <a:cs typeface="Segoe UI Semilight"/>
                        </a:rPr>
                        <a:t>Lake</a:t>
                      </a:r>
                      <a:r>
                        <a:rPr sz="1400" b="0" spc="10" dirty="0">
                          <a:latin typeface="Segoe UI Semilight"/>
                          <a:cs typeface="Segoe UI Semilight"/>
                        </a:rPr>
                        <a:t> </a:t>
                      </a:r>
                      <a:r>
                        <a:rPr sz="1400" b="0" spc="-5" dirty="0">
                          <a:latin typeface="Segoe UI Semilight"/>
                          <a:cs typeface="Segoe UI Semilight"/>
                        </a:rPr>
                        <a:t>Analytics</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358521">
                <a:tc>
                  <a:txBody>
                    <a:bodyPr/>
                    <a:lstStyle/>
                    <a:p>
                      <a:pPr marL="92075">
                        <a:lnSpc>
                          <a:spcPct val="100000"/>
                        </a:lnSpc>
                        <a:spcBef>
                          <a:spcPts val="335"/>
                        </a:spcBef>
                      </a:pPr>
                      <a:r>
                        <a:rPr sz="1400" b="0" spc="-5" dirty="0">
                          <a:latin typeface="Segoe UI Semilight"/>
                          <a:cs typeface="Segoe UI Semilight"/>
                        </a:rPr>
                        <a:t>Apache </a:t>
                      </a:r>
                      <a:r>
                        <a:rPr sz="1400" b="0" spc="-10" dirty="0">
                          <a:latin typeface="Segoe UI Semilight"/>
                          <a:cs typeface="Segoe UI Semilight"/>
                        </a:rPr>
                        <a:t>Spark </a:t>
                      </a:r>
                      <a:r>
                        <a:rPr sz="1400" b="0" spc="-5" dirty="0">
                          <a:latin typeface="Segoe UI Semilight"/>
                          <a:cs typeface="Segoe UI Semilight"/>
                        </a:rPr>
                        <a:t>for</a:t>
                      </a:r>
                      <a:r>
                        <a:rPr sz="1400" b="0" spc="15" dirty="0">
                          <a:latin typeface="Segoe UI Semilight"/>
                          <a:cs typeface="Segoe UI Semilight"/>
                        </a:rPr>
                        <a:t> </a:t>
                      </a:r>
                      <a:r>
                        <a:rPr sz="1400" b="0" spc="-5" dirty="0">
                          <a:latin typeface="Segoe UI Semilight"/>
                          <a:cs typeface="Segoe UI Semilight"/>
                        </a:rPr>
                        <a:t>HDInsight</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marL="165100"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358520">
                <a:tc>
                  <a:txBody>
                    <a:bodyPr/>
                    <a:lstStyle/>
                    <a:p>
                      <a:pPr marL="92075">
                        <a:lnSpc>
                          <a:spcPct val="100000"/>
                        </a:lnSpc>
                        <a:spcBef>
                          <a:spcPts val="334"/>
                        </a:spcBef>
                      </a:pPr>
                      <a:r>
                        <a:rPr sz="1400" b="0" spc="-10" dirty="0">
                          <a:latin typeface="Segoe UI Semilight"/>
                          <a:cs typeface="Segoe UI Semilight"/>
                        </a:rPr>
                        <a:t>Azure </a:t>
                      </a:r>
                      <a:r>
                        <a:rPr sz="1400" b="0" spc="-5" dirty="0">
                          <a:latin typeface="Segoe UI Semilight"/>
                          <a:cs typeface="Segoe UI Semilight"/>
                        </a:rPr>
                        <a:t>Container</a:t>
                      </a:r>
                      <a:r>
                        <a:rPr sz="1400" b="0" spc="5" dirty="0">
                          <a:latin typeface="Segoe UI Semilight"/>
                          <a:cs typeface="Segoe UI Semilight"/>
                        </a:rPr>
                        <a:t> </a:t>
                      </a:r>
                      <a:r>
                        <a:rPr sz="1400" b="0" dirty="0">
                          <a:latin typeface="Segoe UI Semilight"/>
                          <a:cs typeface="Segoe UI Semilight"/>
                        </a:rPr>
                        <a:t>Instance</a:t>
                      </a:r>
                      <a:endParaRPr sz="1400">
                        <a:latin typeface="Segoe UI Semilight"/>
                        <a:cs typeface="Segoe UI Semilight"/>
                      </a:endParaRPr>
                    </a:p>
                  </a:txBody>
                  <a:tcPr marL="0" marR="0" marT="42544"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358521">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Kubernetes</a:t>
                      </a:r>
                      <a:r>
                        <a:rPr sz="1400" b="0" spc="30" dirty="0">
                          <a:latin typeface="Segoe UI Semilight"/>
                          <a:cs typeface="Segoe UI Semilight"/>
                        </a:rPr>
                        <a:t> </a:t>
                      </a:r>
                      <a:r>
                        <a:rPr sz="1400" b="0" spc="5" dirty="0">
                          <a:latin typeface="Segoe UI Semilight"/>
                          <a:cs typeface="Segoe UI Semilight"/>
                        </a:rPr>
                        <a:t>Service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8"/>
                  </a:ext>
                </a:extLst>
              </a:tr>
              <a:tr h="358559">
                <a:tc>
                  <a:txBody>
                    <a:bodyPr/>
                    <a:lstStyle/>
                    <a:p>
                      <a:pPr marL="92075">
                        <a:lnSpc>
                          <a:spcPct val="100000"/>
                        </a:lnSpc>
                        <a:spcBef>
                          <a:spcPts val="335"/>
                        </a:spcBef>
                      </a:pPr>
                      <a:r>
                        <a:rPr sz="1400" b="0" spc="-10" dirty="0">
                          <a:latin typeface="Segoe UI Semilight"/>
                          <a:cs typeface="Segoe UI Semilight"/>
                        </a:rPr>
                        <a:t>Azure </a:t>
                      </a:r>
                      <a:r>
                        <a:rPr sz="1400" b="0" spc="-5" dirty="0">
                          <a:latin typeface="Segoe UI Semilight"/>
                          <a:cs typeface="Segoe UI Semilight"/>
                        </a:rPr>
                        <a:t>IoT</a:t>
                      </a:r>
                      <a:r>
                        <a:rPr sz="1400" b="0" spc="5" dirty="0">
                          <a:latin typeface="Segoe UI Semilight"/>
                          <a:cs typeface="Segoe UI Semilight"/>
                        </a:rPr>
                        <a:t> </a:t>
                      </a:r>
                      <a:r>
                        <a:rPr sz="1400" b="0" dirty="0">
                          <a:latin typeface="Segoe UI Semilight"/>
                          <a:cs typeface="Segoe UI Semilight"/>
                        </a:rPr>
                        <a:t>Edge</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9"/>
                  </a:ext>
                </a:extLst>
              </a:tr>
              <a:tr h="358546">
                <a:tc>
                  <a:txBody>
                    <a:bodyPr/>
                    <a:lstStyle/>
                    <a:p>
                      <a:pPr marL="92075">
                        <a:lnSpc>
                          <a:spcPct val="100000"/>
                        </a:lnSpc>
                        <a:spcBef>
                          <a:spcPts val="335"/>
                        </a:spcBef>
                      </a:pPr>
                      <a:r>
                        <a:rPr sz="1400" b="0" spc="-5" dirty="0">
                          <a:latin typeface="Segoe UI Semilight"/>
                          <a:cs typeface="Segoe UI Semilight"/>
                        </a:rPr>
                        <a:t>Field-programmable gate </a:t>
                      </a:r>
                      <a:r>
                        <a:rPr sz="1400" b="0" dirty="0">
                          <a:latin typeface="Segoe UI Semilight"/>
                          <a:cs typeface="Segoe UI Semilight"/>
                        </a:rPr>
                        <a:t>array</a:t>
                      </a:r>
                      <a:r>
                        <a:rPr sz="1400" b="0" spc="-55" dirty="0">
                          <a:latin typeface="Segoe UI Semilight"/>
                          <a:cs typeface="Segoe UI Semilight"/>
                        </a:rPr>
                        <a:t> </a:t>
                      </a:r>
                      <a:r>
                        <a:rPr sz="1400" b="0" spc="-5" dirty="0">
                          <a:latin typeface="Segoe UI Semilight"/>
                          <a:cs typeface="Segoe UI Semilight"/>
                        </a:rPr>
                        <a:t>(FPGA)</a:t>
                      </a:r>
                      <a:endParaRPr sz="1400">
                        <a:latin typeface="Segoe UI Semilight"/>
                        <a:cs typeface="Segoe UI Semilight"/>
                      </a:endParaRPr>
                    </a:p>
                  </a:txBody>
                  <a:tcPr marL="0" marR="0" marT="42545" marB="0">
                    <a:lnL w="12700">
                      <a:solidFill>
                        <a:srgbClr val="FFFFFF"/>
                      </a:solidFill>
                      <a:prstDash val="solid"/>
                    </a:lnL>
                    <a:lnT w="12700">
                      <a:solidFill>
                        <a:srgbClr val="BEBEBE"/>
                      </a:solidFill>
                      <a:prstDash val="solid"/>
                    </a:lnT>
                    <a:lnB w="12700">
                      <a:solidFill>
                        <a:srgbClr val="BEBEBE"/>
                      </a:solidFill>
                      <a:prstDash val="solid"/>
                    </a:lnB>
                  </a:tcPr>
                </a:tc>
                <a:tc>
                  <a:txBody>
                    <a:bodyPr/>
                    <a:lstStyle/>
                    <a:p>
                      <a:pPr>
                        <a:lnSpc>
                          <a:spcPct val="100000"/>
                        </a:lnSpc>
                      </a:pPr>
                      <a:endParaRPr sz="1500">
                        <a:latin typeface="Times New Roman"/>
                        <a:cs typeface="Times New Roman"/>
                      </a:endParaRPr>
                    </a:p>
                  </a:txBody>
                  <a:tcPr marL="0" marR="0" marT="0" marB="0">
                    <a:lnT w="12700">
                      <a:solidFill>
                        <a:srgbClr val="BEBEBE"/>
                      </a:solidFill>
                      <a:prstDash val="solid"/>
                    </a:lnT>
                    <a:lnB w="12700">
                      <a:solidFill>
                        <a:srgbClr val="BEBEBE"/>
                      </a:solidFill>
                      <a:prstDash val="solid"/>
                    </a:lnB>
                  </a:tcPr>
                </a:tc>
                <a:tc>
                  <a:txBody>
                    <a:bodyPr/>
                    <a:lstStyle/>
                    <a:p>
                      <a:pPr marL="29845" algn="ctr">
                        <a:lnSpc>
                          <a:spcPct val="100000"/>
                        </a:lnSpc>
                        <a:spcBef>
                          <a:spcPts val="545"/>
                        </a:spcBef>
                      </a:pPr>
                      <a:r>
                        <a:rPr sz="1400" dirty="0">
                          <a:latin typeface="Segoe UI Symbol"/>
                          <a:cs typeface="Segoe UI Symbol"/>
                        </a:rPr>
                        <a:t>✓</a:t>
                      </a:r>
                      <a:endParaRPr sz="1400">
                        <a:latin typeface="Segoe UI Symbol"/>
                        <a:cs typeface="Segoe UI Symbol"/>
                      </a:endParaRPr>
                    </a:p>
                  </a:txBody>
                  <a:tcPr marL="0" marR="0" marT="69215" marB="0">
                    <a:lnR w="12700">
                      <a:solidFill>
                        <a:srgbClr val="FFFFFF"/>
                      </a:solidFill>
                      <a:prstDash val="solid"/>
                    </a:lnR>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10"/>
                  </a:ext>
                </a:extLst>
              </a:tr>
            </a:tbl>
          </a:graphicData>
        </a:graphic>
      </p:graphicFrame>
      <p:sp>
        <p:nvSpPr>
          <p:cNvPr id="4" name="object 4"/>
          <p:cNvSpPr txBox="1"/>
          <p:nvPr/>
        </p:nvSpPr>
        <p:spPr>
          <a:xfrm>
            <a:off x="5916929" y="1401266"/>
            <a:ext cx="3894454"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Currently </a:t>
            </a:r>
            <a:r>
              <a:rPr sz="1800" b="1" dirty="0">
                <a:solidFill>
                  <a:srgbClr val="0078D3"/>
                </a:solidFill>
                <a:latin typeface="Segoe UI Semibold"/>
                <a:cs typeface="Segoe UI Semibold"/>
              </a:rPr>
              <a:t>supported </a:t>
            </a:r>
            <a:r>
              <a:rPr sz="1800" b="1" spc="-5" dirty="0">
                <a:solidFill>
                  <a:srgbClr val="0078D3"/>
                </a:solidFill>
                <a:latin typeface="Segoe UI Semibold"/>
                <a:cs typeface="Segoe UI Semibold"/>
              </a:rPr>
              <a:t>compute</a:t>
            </a:r>
            <a:r>
              <a:rPr sz="1800" b="1" spc="-25" dirty="0">
                <a:solidFill>
                  <a:srgbClr val="0078D3"/>
                </a:solidFill>
                <a:latin typeface="Segoe UI Semibold"/>
                <a:cs typeface="Segoe UI Semibold"/>
              </a:rPr>
              <a:t> </a:t>
            </a:r>
            <a:r>
              <a:rPr sz="1800" b="1" spc="-10" dirty="0">
                <a:solidFill>
                  <a:srgbClr val="0078D3"/>
                </a:solidFill>
                <a:latin typeface="Segoe UI Semibold"/>
                <a:cs typeface="Segoe UI Semibold"/>
              </a:rPr>
              <a:t>targets</a:t>
            </a:r>
            <a:endParaRPr sz="1800">
              <a:latin typeface="Segoe UI Semibold"/>
              <a:cs typeface="Segoe UI Semibold"/>
            </a:endParaRPr>
          </a:p>
        </p:txBody>
      </p:sp>
      <p:sp>
        <p:nvSpPr>
          <p:cNvPr id="5" name="object 5"/>
          <p:cNvSpPr/>
          <p:nvPr/>
        </p:nvSpPr>
        <p:spPr>
          <a:xfrm>
            <a:off x="528358" y="2607436"/>
            <a:ext cx="4420323"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33933" y="2854325"/>
            <a:ext cx="3968089" cy="22301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36397" y="3101213"/>
            <a:ext cx="3953941" cy="22301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2439" y="3474592"/>
            <a:ext cx="4447705" cy="2230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520319" y="3721480"/>
            <a:ext cx="3587496" cy="2230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9874" y="4096384"/>
            <a:ext cx="3622992"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9874" y="4469765"/>
            <a:ext cx="3645344" cy="223012"/>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36397" y="4716653"/>
            <a:ext cx="3824782" cy="221742"/>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28573" y="4963540"/>
            <a:ext cx="2000377" cy="171831"/>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155" y="387477"/>
            <a:ext cx="3663315" cy="878840"/>
          </a:xfrm>
          <a:prstGeom prst="rect">
            <a:avLst/>
          </a:prstGeom>
        </p:spPr>
        <p:txBody>
          <a:bodyPr vert="horz" wrap="square" lIns="0" tIns="12700" rIns="0" bIns="0" rtlCol="0">
            <a:spAutoFit/>
          </a:bodyPr>
          <a:lstStyle/>
          <a:p>
            <a:pPr marL="12700">
              <a:lnSpc>
                <a:spcPct val="100000"/>
              </a:lnSpc>
              <a:spcBef>
                <a:spcPts val="100"/>
              </a:spcBef>
            </a:pPr>
            <a:r>
              <a:rPr sz="3600" b="0" spc="-15" dirty="0">
                <a:solidFill>
                  <a:srgbClr val="000000"/>
                </a:solidFill>
                <a:latin typeface="Segoe UI Semibold"/>
                <a:cs typeface="Segoe UI Semibold"/>
              </a:rPr>
              <a:t>Azure </a:t>
            </a:r>
            <a:r>
              <a:rPr sz="3600" b="0" spc="-5" dirty="0">
                <a:solidFill>
                  <a:srgbClr val="000000"/>
                </a:solidFill>
                <a:latin typeface="Segoe UI Semibold"/>
                <a:cs typeface="Segoe UI Semibold"/>
              </a:rPr>
              <a:t>ML</a:t>
            </a:r>
            <a:r>
              <a:rPr sz="3600" b="0" spc="-45" dirty="0">
                <a:solidFill>
                  <a:srgbClr val="000000"/>
                </a:solidFill>
                <a:latin typeface="Segoe UI Semibold"/>
                <a:cs typeface="Segoe UI Semibold"/>
              </a:rPr>
              <a:t> </a:t>
            </a:r>
            <a:r>
              <a:rPr sz="3600" b="0" spc="5" dirty="0">
                <a:solidFill>
                  <a:srgbClr val="000000"/>
                </a:solidFill>
                <a:latin typeface="Segoe UI Semibold"/>
                <a:cs typeface="Segoe UI Semibold"/>
              </a:rPr>
              <a:t>Artifact</a:t>
            </a:r>
            <a:endParaRPr sz="3600">
              <a:latin typeface="Segoe UI Semibold"/>
              <a:cs typeface="Segoe UI Semibold"/>
            </a:endParaRPr>
          </a:p>
          <a:p>
            <a:pPr marL="12700">
              <a:lnSpc>
                <a:spcPct val="100000"/>
              </a:lnSpc>
              <a:spcBef>
                <a:spcPts val="55"/>
              </a:spcBef>
            </a:pPr>
            <a:r>
              <a:rPr sz="1950" b="0" dirty="0">
                <a:solidFill>
                  <a:srgbClr val="000000"/>
                </a:solidFill>
                <a:latin typeface="Segoe UI"/>
                <a:cs typeface="Segoe UI"/>
              </a:rPr>
              <a:t>Deployment</a:t>
            </a:r>
            <a:endParaRPr sz="1950">
              <a:latin typeface="Segoe UI"/>
              <a:cs typeface="Segoe UI"/>
            </a:endParaRPr>
          </a:p>
        </p:txBody>
      </p:sp>
      <p:sp>
        <p:nvSpPr>
          <p:cNvPr id="3" name="object 3"/>
          <p:cNvSpPr txBox="1"/>
          <p:nvPr/>
        </p:nvSpPr>
        <p:spPr>
          <a:xfrm>
            <a:off x="3120898" y="1802384"/>
            <a:ext cx="59474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78D3"/>
                </a:solidFill>
                <a:latin typeface="Segoe UI Semibold"/>
                <a:cs typeface="Segoe UI Semibold"/>
              </a:rPr>
              <a:t>Deployment is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instantiation </a:t>
            </a:r>
            <a:r>
              <a:rPr sz="1800" b="1" spc="-10" dirty="0">
                <a:solidFill>
                  <a:srgbClr val="0078D3"/>
                </a:solidFill>
                <a:latin typeface="Segoe UI Semibold"/>
                <a:cs typeface="Segoe UI Semibold"/>
              </a:rPr>
              <a:t>of </a:t>
            </a:r>
            <a:r>
              <a:rPr sz="1800" b="1" dirty="0">
                <a:solidFill>
                  <a:srgbClr val="0078D3"/>
                </a:solidFill>
                <a:latin typeface="Segoe UI Semibold"/>
                <a:cs typeface="Segoe UI Semibold"/>
              </a:rPr>
              <a:t>an </a:t>
            </a:r>
            <a:r>
              <a:rPr sz="1800" b="1" spc="-5" dirty="0">
                <a:solidFill>
                  <a:srgbClr val="0078D3"/>
                </a:solidFill>
                <a:latin typeface="Segoe UI Semibold"/>
                <a:cs typeface="Segoe UI Semibold"/>
              </a:rPr>
              <a:t>image. </a:t>
            </a:r>
            <a:r>
              <a:rPr sz="1800" b="1" spc="-40" dirty="0">
                <a:solidFill>
                  <a:srgbClr val="0078D3"/>
                </a:solidFill>
                <a:latin typeface="Segoe UI Semibold"/>
                <a:cs typeface="Segoe UI Semibold"/>
              </a:rPr>
              <a:t>Two</a:t>
            </a:r>
            <a:r>
              <a:rPr sz="1800" b="1" spc="40" dirty="0">
                <a:solidFill>
                  <a:srgbClr val="0078D3"/>
                </a:solidFill>
                <a:latin typeface="Segoe UI Semibold"/>
                <a:cs typeface="Segoe UI Semibold"/>
              </a:rPr>
              <a:t> </a:t>
            </a:r>
            <a:r>
              <a:rPr sz="1800" b="1" spc="-5" dirty="0">
                <a:solidFill>
                  <a:srgbClr val="0078D3"/>
                </a:solidFill>
                <a:latin typeface="Segoe UI Semibold"/>
                <a:cs typeface="Segoe UI Semibold"/>
              </a:rPr>
              <a:t>options:</a:t>
            </a:r>
            <a:endParaRPr sz="1800">
              <a:latin typeface="Segoe UI Semibold"/>
              <a:cs typeface="Segoe UI Semibold"/>
            </a:endParaRPr>
          </a:p>
        </p:txBody>
      </p:sp>
      <p:sp>
        <p:nvSpPr>
          <p:cNvPr id="4" name="object 4"/>
          <p:cNvSpPr txBox="1"/>
          <p:nvPr/>
        </p:nvSpPr>
        <p:spPr>
          <a:xfrm>
            <a:off x="2359279" y="2874975"/>
            <a:ext cx="1283335" cy="3003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0078D3"/>
                </a:solidFill>
                <a:latin typeface="Segoe UI Semibold"/>
                <a:cs typeface="Segoe UI Semibold"/>
              </a:rPr>
              <a:t>Web</a:t>
            </a:r>
            <a:r>
              <a:rPr sz="1800" b="1" spc="-55" dirty="0">
                <a:solidFill>
                  <a:srgbClr val="0078D3"/>
                </a:solidFill>
                <a:latin typeface="Segoe UI Semibold"/>
                <a:cs typeface="Segoe UI Semibold"/>
              </a:rPr>
              <a:t> </a:t>
            </a:r>
            <a:r>
              <a:rPr sz="1800" b="1" spc="5" dirty="0">
                <a:solidFill>
                  <a:srgbClr val="0078D3"/>
                </a:solidFill>
                <a:latin typeface="Segoe UI Semibold"/>
                <a:cs typeface="Segoe UI Semibold"/>
              </a:rPr>
              <a:t>service</a:t>
            </a:r>
            <a:endParaRPr sz="1800">
              <a:latin typeface="Segoe UI Semibold"/>
              <a:cs typeface="Segoe UI Semibold"/>
            </a:endParaRPr>
          </a:p>
        </p:txBody>
      </p:sp>
      <p:sp>
        <p:nvSpPr>
          <p:cNvPr id="5" name="object 5"/>
          <p:cNvSpPr/>
          <p:nvPr/>
        </p:nvSpPr>
        <p:spPr>
          <a:xfrm>
            <a:off x="623023" y="3346196"/>
            <a:ext cx="4149636" cy="223012"/>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631062" y="3593084"/>
            <a:ext cx="4659249" cy="198627"/>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31291" y="3837432"/>
            <a:ext cx="679856" cy="174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345311" y="3938221"/>
            <a:ext cx="60944" cy="1439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1439163" y="3839971"/>
            <a:ext cx="3426714" cy="223011"/>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31062" y="4213352"/>
            <a:ext cx="4384929" cy="223012"/>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30618" y="4460240"/>
            <a:ext cx="586092" cy="171831"/>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1250810" y="4558489"/>
            <a:ext cx="60944" cy="14399"/>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1344675" y="4460240"/>
            <a:ext cx="2547366" cy="221742"/>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631062" y="4835144"/>
            <a:ext cx="4339590" cy="223012"/>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641553" y="5082032"/>
            <a:ext cx="4178604" cy="223012"/>
          </a:xfrm>
          <a:prstGeom prst="rect">
            <a:avLst/>
          </a:prstGeom>
          <a:blipFill>
            <a:blip r:embed="rId12" cstate="print"/>
            <a:stretch>
              <a:fillRect/>
            </a:stretch>
          </a:blipFill>
        </p:spPr>
        <p:txBody>
          <a:bodyPr wrap="square" lIns="0" tIns="0" rIns="0" bIns="0" rtlCol="0"/>
          <a:lstStyle/>
          <a:p>
            <a:endParaRPr/>
          </a:p>
        </p:txBody>
      </p:sp>
      <p:sp>
        <p:nvSpPr>
          <p:cNvPr id="16" name="object 16"/>
          <p:cNvSpPr/>
          <p:nvPr/>
        </p:nvSpPr>
        <p:spPr>
          <a:xfrm>
            <a:off x="623023" y="5455411"/>
            <a:ext cx="4354106" cy="222986"/>
          </a:xfrm>
          <a:prstGeom prst="rect">
            <a:avLst/>
          </a:prstGeom>
          <a:blipFill>
            <a:blip r:embed="rId13" cstate="print"/>
            <a:stretch>
              <a:fillRect/>
            </a:stretch>
          </a:blipFill>
        </p:spPr>
        <p:txBody>
          <a:bodyPr wrap="square" lIns="0" tIns="0" rIns="0" bIns="0" rtlCol="0"/>
          <a:lstStyle/>
          <a:p>
            <a:endParaRPr/>
          </a:p>
        </p:txBody>
      </p:sp>
      <p:sp>
        <p:nvSpPr>
          <p:cNvPr id="17" name="object 17"/>
          <p:cNvSpPr txBox="1"/>
          <p:nvPr/>
        </p:nvSpPr>
        <p:spPr>
          <a:xfrm>
            <a:off x="8557641" y="2874975"/>
            <a:ext cx="1217930"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78D3"/>
                </a:solidFill>
                <a:latin typeface="Segoe UI Semibold"/>
                <a:cs typeface="Segoe UI Semibold"/>
              </a:rPr>
              <a:t>IoT</a:t>
            </a:r>
            <a:r>
              <a:rPr sz="1800" b="1" spc="-85" dirty="0">
                <a:solidFill>
                  <a:srgbClr val="0078D3"/>
                </a:solidFill>
                <a:latin typeface="Segoe UI Semibold"/>
                <a:cs typeface="Segoe UI Semibold"/>
              </a:rPr>
              <a:t> </a:t>
            </a:r>
            <a:r>
              <a:rPr sz="1800" b="1" spc="-5" dirty="0">
                <a:solidFill>
                  <a:srgbClr val="0078D3"/>
                </a:solidFill>
                <a:latin typeface="Segoe UI Semibold"/>
                <a:cs typeface="Segoe UI Semibold"/>
              </a:rPr>
              <a:t>Module</a:t>
            </a:r>
            <a:endParaRPr sz="1800">
              <a:latin typeface="Segoe UI Semibold"/>
              <a:cs typeface="Segoe UI Semibold"/>
            </a:endParaRPr>
          </a:p>
        </p:txBody>
      </p:sp>
      <p:sp>
        <p:nvSpPr>
          <p:cNvPr id="18" name="object 18"/>
          <p:cNvSpPr/>
          <p:nvPr/>
        </p:nvSpPr>
        <p:spPr>
          <a:xfrm>
            <a:off x="6666738" y="3346196"/>
            <a:ext cx="4530343" cy="223012"/>
          </a:xfrm>
          <a:prstGeom prst="rect">
            <a:avLst/>
          </a:prstGeom>
          <a:blipFill>
            <a:blip r:embed="rId14" cstate="print"/>
            <a:stretch>
              <a:fillRect/>
            </a:stretch>
          </a:blipFill>
        </p:spPr>
        <p:txBody>
          <a:bodyPr wrap="square" lIns="0" tIns="0" rIns="0" bIns="0" rtlCol="0"/>
          <a:lstStyle/>
          <a:p>
            <a:endParaRPr/>
          </a:p>
        </p:txBody>
      </p:sp>
      <p:sp>
        <p:nvSpPr>
          <p:cNvPr id="19" name="object 19"/>
          <p:cNvSpPr/>
          <p:nvPr/>
        </p:nvSpPr>
        <p:spPr>
          <a:xfrm>
            <a:off x="6669023" y="3593084"/>
            <a:ext cx="4569079" cy="221741"/>
          </a:xfrm>
          <a:prstGeom prst="rect">
            <a:avLst/>
          </a:prstGeom>
          <a:blipFill>
            <a:blip r:embed="rId15" cstate="print"/>
            <a:stretch>
              <a:fillRect/>
            </a:stretch>
          </a:blipFill>
        </p:spPr>
        <p:txBody>
          <a:bodyPr wrap="square" lIns="0" tIns="0" rIns="0" bIns="0" rtlCol="0"/>
          <a:lstStyle/>
          <a:p>
            <a:endParaRPr/>
          </a:p>
        </p:txBody>
      </p:sp>
      <p:sp>
        <p:nvSpPr>
          <p:cNvPr id="20" name="object 20"/>
          <p:cNvSpPr/>
          <p:nvPr/>
        </p:nvSpPr>
        <p:spPr>
          <a:xfrm>
            <a:off x="6674357" y="3839971"/>
            <a:ext cx="2491740" cy="221741"/>
          </a:xfrm>
          <a:prstGeom prst="rect">
            <a:avLst/>
          </a:prstGeom>
          <a:blipFill>
            <a:blip r:embed="rId16" cstate="print"/>
            <a:stretch>
              <a:fillRect/>
            </a:stretch>
          </a:blipFill>
        </p:spPr>
        <p:txBody>
          <a:bodyPr wrap="square" lIns="0" tIns="0" rIns="0" bIns="0" rtlCol="0"/>
          <a:lstStyle/>
          <a:p>
            <a:endParaRPr/>
          </a:p>
        </p:txBody>
      </p:sp>
      <p:sp>
        <p:nvSpPr>
          <p:cNvPr id="21" name="object 21"/>
          <p:cNvSpPr/>
          <p:nvPr/>
        </p:nvSpPr>
        <p:spPr>
          <a:xfrm>
            <a:off x="6685280" y="4213352"/>
            <a:ext cx="1728851" cy="223012"/>
          </a:xfrm>
          <a:prstGeom prst="rect">
            <a:avLst/>
          </a:prstGeom>
          <a:blipFill>
            <a:blip r:embed="rId17" cstate="print"/>
            <a:stretch>
              <a:fillRect/>
            </a:stretch>
          </a:blipFill>
        </p:spPr>
        <p:txBody>
          <a:bodyPr wrap="square" lIns="0" tIns="0" rIns="0" bIns="0" rtlCol="0"/>
          <a:lstStyle/>
          <a:p>
            <a:endParaRPr/>
          </a:p>
        </p:txBody>
      </p:sp>
      <p:sp>
        <p:nvSpPr>
          <p:cNvPr id="22" name="object 22"/>
          <p:cNvSpPr/>
          <p:nvPr/>
        </p:nvSpPr>
        <p:spPr>
          <a:xfrm>
            <a:off x="8494141" y="4213352"/>
            <a:ext cx="1616075" cy="222885"/>
          </a:xfrm>
          <a:prstGeom prst="rect">
            <a:avLst/>
          </a:prstGeom>
          <a:blipFill>
            <a:blip r:embed="rId18" cstate="print"/>
            <a:stretch>
              <a:fillRect/>
            </a:stretch>
          </a:blipFill>
        </p:spPr>
        <p:txBody>
          <a:bodyPr wrap="square" lIns="0" tIns="0" rIns="0" bIns="0" rtlCol="0"/>
          <a:lstStyle/>
          <a:p>
            <a:endParaRPr/>
          </a:p>
        </p:txBody>
      </p:sp>
      <p:sp>
        <p:nvSpPr>
          <p:cNvPr id="23" name="object 23"/>
          <p:cNvSpPr/>
          <p:nvPr/>
        </p:nvSpPr>
        <p:spPr>
          <a:xfrm>
            <a:off x="10190860" y="4265548"/>
            <a:ext cx="236855" cy="119633"/>
          </a:xfrm>
          <a:prstGeom prst="rect">
            <a:avLst/>
          </a:prstGeom>
          <a:blipFill>
            <a:blip r:embed="rId19" cstate="print"/>
            <a:stretch>
              <a:fillRect/>
            </a:stretch>
          </a:blipFill>
        </p:spPr>
        <p:txBody>
          <a:bodyPr wrap="square" lIns="0" tIns="0" rIns="0" bIns="0" rtlCol="0"/>
          <a:lstStyle/>
          <a:p>
            <a:endParaRPr/>
          </a:p>
        </p:txBody>
      </p:sp>
      <p:sp>
        <p:nvSpPr>
          <p:cNvPr id="24" name="object 24"/>
          <p:cNvSpPr/>
          <p:nvPr/>
        </p:nvSpPr>
        <p:spPr>
          <a:xfrm>
            <a:off x="6674993" y="4460240"/>
            <a:ext cx="1335912" cy="223012"/>
          </a:xfrm>
          <a:prstGeom prst="rect">
            <a:avLst/>
          </a:prstGeom>
          <a:blipFill>
            <a:blip r:embed="rId20" cstate="print"/>
            <a:stretch>
              <a:fillRect/>
            </a:stretch>
          </a:blipFill>
        </p:spPr>
        <p:txBody>
          <a:bodyPr wrap="square" lIns="0" tIns="0" rIns="0" bIns="0" rtlCol="0"/>
          <a:lstStyle/>
          <a:p>
            <a:endParaRPr/>
          </a:p>
        </p:txBody>
      </p:sp>
      <p:sp>
        <p:nvSpPr>
          <p:cNvPr id="25" name="object 25"/>
          <p:cNvSpPr/>
          <p:nvPr/>
        </p:nvSpPr>
        <p:spPr>
          <a:xfrm>
            <a:off x="6674739" y="4835144"/>
            <a:ext cx="4339716" cy="223012"/>
          </a:xfrm>
          <a:prstGeom prst="rect">
            <a:avLst/>
          </a:prstGeom>
          <a:blipFill>
            <a:blip r:embed="rId21" cstate="print"/>
            <a:stretch>
              <a:fillRect/>
            </a:stretch>
          </a:blipFill>
        </p:spPr>
        <p:txBody>
          <a:bodyPr wrap="square" lIns="0" tIns="0" rIns="0" bIns="0" rtlCol="0"/>
          <a:lstStyle/>
          <a:p>
            <a:endParaRPr/>
          </a:p>
        </p:txBody>
      </p:sp>
      <p:sp>
        <p:nvSpPr>
          <p:cNvPr id="26" name="object 26"/>
          <p:cNvSpPr/>
          <p:nvPr/>
        </p:nvSpPr>
        <p:spPr>
          <a:xfrm>
            <a:off x="6685280" y="5082032"/>
            <a:ext cx="4178554" cy="223012"/>
          </a:xfrm>
          <a:prstGeom prst="rect">
            <a:avLst/>
          </a:prstGeom>
          <a:blipFill>
            <a:blip r:embed="rId22" cstate="print"/>
            <a:stretch>
              <a:fillRect/>
            </a:stretch>
          </a:blipFill>
        </p:spPr>
        <p:txBody>
          <a:bodyPr wrap="square" lIns="0" tIns="0" rIns="0" bIns="0" rtlCol="0"/>
          <a:lstStyle/>
          <a:p>
            <a:endParaRPr/>
          </a:p>
        </p:txBody>
      </p:sp>
      <p:sp>
        <p:nvSpPr>
          <p:cNvPr id="27" name="object 27"/>
          <p:cNvSpPr/>
          <p:nvPr/>
        </p:nvSpPr>
        <p:spPr>
          <a:xfrm>
            <a:off x="6666738" y="5455411"/>
            <a:ext cx="4647818" cy="222986"/>
          </a:xfrm>
          <a:prstGeom prst="rect">
            <a:avLst/>
          </a:prstGeom>
          <a:blipFill>
            <a:blip r:embed="rId23" cstate="print"/>
            <a:stretch>
              <a:fillRect/>
            </a:stretch>
          </a:blipFill>
        </p:spPr>
        <p:txBody>
          <a:bodyPr wrap="square" lIns="0" tIns="0" rIns="0" bIns="0" rtlCol="0"/>
          <a:lstStyle/>
          <a:p>
            <a:endParaRPr/>
          </a:p>
        </p:txBody>
      </p:sp>
      <p:sp>
        <p:nvSpPr>
          <p:cNvPr id="28" name="object 28"/>
          <p:cNvSpPr/>
          <p:nvPr/>
        </p:nvSpPr>
        <p:spPr>
          <a:xfrm>
            <a:off x="6682867" y="5702262"/>
            <a:ext cx="4891151" cy="223024"/>
          </a:xfrm>
          <a:prstGeom prst="rect">
            <a:avLst/>
          </a:prstGeom>
          <a:blipFill>
            <a:blip r:embed="rId24" cstate="print"/>
            <a:stretch>
              <a:fillRect/>
            </a:stretch>
          </a:blipFill>
        </p:spPr>
        <p:txBody>
          <a:bodyPr wrap="square" lIns="0" tIns="0" rIns="0" bIns="0" rtlCol="0"/>
          <a:lstStyle/>
          <a:p>
            <a:endParaRPr/>
          </a:p>
        </p:txBody>
      </p:sp>
      <p:sp>
        <p:nvSpPr>
          <p:cNvPr id="29" name="object 29"/>
          <p:cNvSpPr/>
          <p:nvPr/>
        </p:nvSpPr>
        <p:spPr>
          <a:xfrm>
            <a:off x="2953511" y="2272283"/>
            <a:ext cx="6362065" cy="0"/>
          </a:xfrm>
          <a:custGeom>
            <a:avLst/>
            <a:gdLst/>
            <a:ahLst/>
            <a:cxnLst/>
            <a:rect l="l" t="t" r="r" b="b"/>
            <a:pathLst>
              <a:path w="6362065">
                <a:moveTo>
                  <a:pt x="6362065" y="0"/>
                </a:moveTo>
                <a:lnTo>
                  <a:pt x="0" y="0"/>
                </a:lnTo>
              </a:path>
            </a:pathLst>
          </a:custGeom>
          <a:ln w="12192">
            <a:solidFill>
              <a:srgbClr val="0078D3"/>
            </a:solidFill>
            <a:prstDash val="sysDash"/>
          </a:ln>
        </p:spPr>
        <p:txBody>
          <a:bodyPr wrap="square" lIns="0" tIns="0" rIns="0" bIns="0" rtlCol="0"/>
          <a:lstStyle/>
          <a:p>
            <a:endParaRPr/>
          </a:p>
        </p:txBody>
      </p:sp>
      <p:sp>
        <p:nvSpPr>
          <p:cNvPr id="30" name="object 30"/>
          <p:cNvSpPr/>
          <p:nvPr/>
        </p:nvSpPr>
        <p:spPr>
          <a:xfrm>
            <a:off x="9252077" y="2266060"/>
            <a:ext cx="76200" cy="431165"/>
          </a:xfrm>
          <a:custGeom>
            <a:avLst/>
            <a:gdLst/>
            <a:ahLst/>
            <a:cxnLst/>
            <a:rect l="l" t="t" r="r" b="b"/>
            <a:pathLst>
              <a:path w="76200" h="431164">
                <a:moveTo>
                  <a:pt x="38353" y="0"/>
                </a:moveTo>
                <a:lnTo>
                  <a:pt x="37592" y="38100"/>
                </a:lnTo>
                <a:lnTo>
                  <a:pt x="50292" y="38353"/>
                </a:lnTo>
                <a:lnTo>
                  <a:pt x="51053" y="253"/>
                </a:lnTo>
                <a:lnTo>
                  <a:pt x="38353" y="0"/>
                </a:lnTo>
                <a:close/>
              </a:path>
              <a:path w="76200" h="431164">
                <a:moveTo>
                  <a:pt x="37465" y="50800"/>
                </a:moveTo>
                <a:lnTo>
                  <a:pt x="36702" y="88900"/>
                </a:lnTo>
                <a:lnTo>
                  <a:pt x="49402" y="89153"/>
                </a:lnTo>
                <a:lnTo>
                  <a:pt x="50165" y="51053"/>
                </a:lnTo>
                <a:lnTo>
                  <a:pt x="37465" y="50800"/>
                </a:lnTo>
                <a:close/>
              </a:path>
              <a:path w="76200" h="431164">
                <a:moveTo>
                  <a:pt x="36449" y="101600"/>
                </a:moveTo>
                <a:lnTo>
                  <a:pt x="35814" y="139700"/>
                </a:lnTo>
                <a:lnTo>
                  <a:pt x="48514" y="139953"/>
                </a:lnTo>
                <a:lnTo>
                  <a:pt x="49149" y="101853"/>
                </a:lnTo>
                <a:lnTo>
                  <a:pt x="36449" y="101600"/>
                </a:lnTo>
                <a:close/>
              </a:path>
              <a:path w="76200" h="431164">
                <a:moveTo>
                  <a:pt x="35559" y="152400"/>
                </a:moveTo>
                <a:lnTo>
                  <a:pt x="34798" y="190500"/>
                </a:lnTo>
                <a:lnTo>
                  <a:pt x="47498" y="190753"/>
                </a:lnTo>
                <a:lnTo>
                  <a:pt x="48259" y="152653"/>
                </a:lnTo>
                <a:lnTo>
                  <a:pt x="35559" y="152400"/>
                </a:lnTo>
                <a:close/>
              </a:path>
              <a:path w="76200" h="431164">
                <a:moveTo>
                  <a:pt x="34544" y="203200"/>
                </a:moveTo>
                <a:lnTo>
                  <a:pt x="33908" y="241300"/>
                </a:lnTo>
                <a:lnTo>
                  <a:pt x="46608" y="241553"/>
                </a:lnTo>
                <a:lnTo>
                  <a:pt x="47244" y="203453"/>
                </a:lnTo>
                <a:lnTo>
                  <a:pt x="34544" y="203200"/>
                </a:lnTo>
                <a:close/>
              </a:path>
              <a:path w="76200" h="431164">
                <a:moveTo>
                  <a:pt x="33654" y="254000"/>
                </a:moveTo>
                <a:lnTo>
                  <a:pt x="32893" y="292100"/>
                </a:lnTo>
                <a:lnTo>
                  <a:pt x="45593" y="292353"/>
                </a:lnTo>
                <a:lnTo>
                  <a:pt x="46354" y="254253"/>
                </a:lnTo>
                <a:lnTo>
                  <a:pt x="33654" y="254000"/>
                </a:lnTo>
                <a:close/>
              </a:path>
              <a:path w="76200" h="431164">
                <a:moveTo>
                  <a:pt x="32639" y="304800"/>
                </a:moveTo>
                <a:lnTo>
                  <a:pt x="32003" y="342900"/>
                </a:lnTo>
                <a:lnTo>
                  <a:pt x="44703" y="343026"/>
                </a:lnTo>
                <a:lnTo>
                  <a:pt x="45339" y="305053"/>
                </a:lnTo>
                <a:lnTo>
                  <a:pt x="32639" y="304800"/>
                </a:lnTo>
                <a:close/>
              </a:path>
              <a:path w="76200" h="431164">
                <a:moveTo>
                  <a:pt x="0" y="354075"/>
                </a:moveTo>
                <a:lnTo>
                  <a:pt x="36702"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
        <p:nvSpPr>
          <p:cNvPr id="31" name="object 31"/>
          <p:cNvSpPr/>
          <p:nvPr/>
        </p:nvSpPr>
        <p:spPr>
          <a:xfrm>
            <a:off x="2900045" y="2266060"/>
            <a:ext cx="76200" cy="431165"/>
          </a:xfrm>
          <a:custGeom>
            <a:avLst/>
            <a:gdLst/>
            <a:ahLst/>
            <a:cxnLst/>
            <a:rect l="l" t="t" r="r" b="b"/>
            <a:pathLst>
              <a:path w="76200" h="431164">
                <a:moveTo>
                  <a:pt x="38354" y="0"/>
                </a:moveTo>
                <a:lnTo>
                  <a:pt x="37592" y="38100"/>
                </a:lnTo>
                <a:lnTo>
                  <a:pt x="50292" y="38353"/>
                </a:lnTo>
                <a:lnTo>
                  <a:pt x="51054" y="253"/>
                </a:lnTo>
                <a:lnTo>
                  <a:pt x="38354" y="0"/>
                </a:lnTo>
                <a:close/>
              </a:path>
              <a:path w="76200" h="431164">
                <a:moveTo>
                  <a:pt x="37465" y="50800"/>
                </a:moveTo>
                <a:lnTo>
                  <a:pt x="36703" y="88900"/>
                </a:lnTo>
                <a:lnTo>
                  <a:pt x="49403" y="89153"/>
                </a:lnTo>
                <a:lnTo>
                  <a:pt x="50165" y="51053"/>
                </a:lnTo>
                <a:lnTo>
                  <a:pt x="37465" y="50800"/>
                </a:lnTo>
                <a:close/>
              </a:path>
              <a:path w="76200" h="431164">
                <a:moveTo>
                  <a:pt x="36449" y="101600"/>
                </a:moveTo>
                <a:lnTo>
                  <a:pt x="35813" y="139700"/>
                </a:lnTo>
                <a:lnTo>
                  <a:pt x="48513" y="139953"/>
                </a:lnTo>
                <a:lnTo>
                  <a:pt x="49149" y="101853"/>
                </a:lnTo>
                <a:lnTo>
                  <a:pt x="36449" y="101600"/>
                </a:lnTo>
                <a:close/>
              </a:path>
              <a:path w="76200" h="431164">
                <a:moveTo>
                  <a:pt x="35560" y="152400"/>
                </a:moveTo>
                <a:lnTo>
                  <a:pt x="34798" y="190500"/>
                </a:lnTo>
                <a:lnTo>
                  <a:pt x="47498" y="190753"/>
                </a:lnTo>
                <a:lnTo>
                  <a:pt x="48260" y="152653"/>
                </a:lnTo>
                <a:lnTo>
                  <a:pt x="35560" y="152400"/>
                </a:lnTo>
                <a:close/>
              </a:path>
              <a:path w="76200" h="431164">
                <a:moveTo>
                  <a:pt x="34543" y="203200"/>
                </a:moveTo>
                <a:lnTo>
                  <a:pt x="33909" y="241300"/>
                </a:lnTo>
                <a:lnTo>
                  <a:pt x="46609" y="241553"/>
                </a:lnTo>
                <a:lnTo>
                  <a:pt x="47243" y="203453"/>
                </a:lnTo>
                <a:lnTo>
                  <a:pt x="34543" y="203200"/>
                </a:lnTo>
                <a:close/>
              </a:path>
              <a:path w="76200" h="431164">
                <a:moveTo>
                  <a:pt x="33655" y="254000"/>
                </a:moveTo>
                <a:lnTo>
                  <a:pt x="32893" y="292100"/>
                </a:lnTo>
                <a:lnTo>
                  <a:pt x="45593" y="292353"/>
                </a:lnTo>
                <a:lnTo>
                  <a:pt x="46355" y="254253"/>
                </a:lnTo>
                <a:lnTo>
                  <a:pt x="33655" y="254000"/>
                </a:lnTo>
                <a:close/>
              </a:path>
              <a:path w="76200" h="431164">
                <a:moveTo>
                  <a:pt x="32638" y="304800"/>
                </a:moveTo>
                <a:lnTo>
                  <a:pt x="32004" y="342900"/>
                </a:lnTo>
                <a:lnTo>
                  <a:pt x="44704" y="343026"/>
                </a:lnTo>
                <a:lnTo>
                  <a:pt x="45338" y="305053"/>
                </a:lnTo>
                <a:lnTo>
                  <a:pt x="32638" y="304800"/>
                </a:lnTo>
                <a:close/>
              </a:path>
              <a:path w="76200" h="431164">
                <a:moveTo>
                  <a:pt x="0" y="354075"/>
                </a:moveTo>
                <a:lnTo>
                  <a:pt x="36703" y="431038"/>
                </a:lnTo>
                <a:lnTo>
                  <a:pt x="69827" y="367664"/>
                </a:lnTo>
                <a:lnTo>
                  <a:pt x="44196" y="367664"/>
                </a:lnTo>
                <a:lnTo>
                  <a:pt x="31496" y="367411"/>
                </a:lnTo>
                <a:lnTo>
                  <a:pt x="31750" y="355600"/>
                </a:lnTo>
                <a:lnTo>
                  <a:pt x="76133" y="355600"/>
                </a:lnTo>
                <a:lnTo>
                  <a:pt x="0" y="354075"/>
                </a:lnTo>
                <a:close/>
              </a:path>
              <a:path w="76200" h="431164">
                <a:moveTo>
                  <a:pt x="31750" y="355600"/>
                </a:moveTo>
                <a:lnTo>
                  <a:pt x="31496" y="367411"/>
                </a:lnTo>
                <a:lnTo>
                  <a:pt x="44196" y="367664"/>
                </a:lnTo>
                <a:lnTo>
                  <a:pt x="44450" y="355726"/>
                </a:lnTo>
                <a:lnTo>
                  <a:pt x="31750" y="355600"/>
                </a:lnTo>
                <a:close/>
              </a:path>
              <a:path w="76200" h="431164">
                <a:moveTo>
                  <a:pt x="76133" y="355600"/>
                </a:moveTo>
                <a:lnTo>
                  <a:pt x="31750" y="355600"/>
                </a:lnTo>
                <a:lnTo>
                  <a:pt x="44450" y="355726"/>
                </a:lnTo>
                <a:lnTo>
                  <a:pt x="44196" y="367664"/>
                </a:lnTo>
                <a:lnTo>
                  <a:pt x="69827" y="367664"/>
                </a:lnTo>
                <a:lnTo>
                  <a:pt x="76133" y="355600"/>
                </a:lnTo>
                <a:close/>
              </a:path>
            </a:pathLst>
          </a:custGeom>
          <a:solidFill>
            <a:srgbClr val="0078D3"/>
          </a:solidFill>
        </p:spPr>
        <p:txBody>
          <a:bodyPr wrap="square" lIns="0" tIns="0" rIns="0" bIns="0" rtlCol="0"/>
          <a:lstStyle/>
          <a:p>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7773" y="563752"/>
            <a:ext cx="2106409" cy="34378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2849626" y="432561"/>
            <a:ext cx="2674112" cy="574040"/>
          </a:xfrm>
          <a:prstGeom prst="rect">
            <a:avLst/>
          </a:prstGeom>
        </p:spPr>
        <p:txBody>
          <a:bodyPr vert="horz" wrap="square" lIns="0" tIns="12700" rIns="0" bIns="0" rtlCol="0">
            <a:spAutoFit/>
          </a:bodyPr>
          <a:lstStyle/>
          <a:p>
            <a:pPr marL="12700">
              <a:lnSpc>
                <a:spcPct val="100000"/>
              </a:lnSpc>
              <a:spcBef>
                <a:spcPts val="100"/>
              </a:spcBef>
            </a:pPr>
            <a:r>
              <a:rPr sz="3600" b="1" spc="-55" dirty="0">
                <a:solidFill>
                  <a:srgbClr val="0078D3"/>
                </a:solidFill>
                <a:latin typeface="Segoe UI Semibold"/>
                <a:cs typeface="Segoe UI Semibold"/>
              </a:rPr>
              <a:t>Se</a:t>
            </a:r>
            <a:r>
              <a:rPr sz="3600" b="1" spc="90" dirty="0">
                <a:solidFill>
                  <a:srgbClr val="0078D3"/>
                </a:solidFill>
                <a:latin typeface="Segoe UI Semibold"/>
                <a:cs typeface="Segoe UI Semibold"/>
              </a:rPr>
              <a:t>r</a:t>
            </a:r>
            <a:r>
              <a:rPr sz="3600" b="1" spc="-55" dirty="0">
                <a:solidFill>
                  <a:srgbClr val="0078D3"/>
                </a:solidFill>
                <a:latin typeface="Segoe UI Semibold"/>
                <a:cs typeface="Segoe UI Semibold"/>
              </a:rPr>
              <a:t>vi</a:t>
            </a:r>
            <a:r>
              <a:rPr sz="3600" b="1" spc="-50" dirty="0">
                <a:solidFill>
                  <a:srgbClr val="0078D3"/>
                </a:solidFill>
                <a:latin typeface="Segoe UI Semibold"/>
                <a:cs typeface="Segoe UI Semibold"/>
              </a:rPr>
              <a:t>c</a:t>
            </a:r>
            <a:r>
              <a:rPr sz="3600" b="1" spc="-55" dirty="0">
                <a:solidFill>
                  <a:srgbClr val="0078D3"/>
                </a:solidFill>
                <a:latin typeface="Segoe UI Semibold"/>
                <a:cs typeface="Segoe UI Semibold"/>
              </a:rPr>
              <a:t>e</a:t>
            </a:r>
            <a:r>
              <a:rPr sz="3600" b="1" dirty="0">
                <a:solidFill>
                  <a:srgbClr val="0078D3"/>
                </a:solidFill>
                <a:latin typeface="Segoe UI Semibold"/>
                <a:cs typeface="Segoe UI Semibold"/>
              </a:rPr>
              <a:t>s</a:t>
            </a:r>
            <a:endParaRPr sz="3600" dirty="0">
              <a:latin typeface="Segoe UI Semibold"/>
              <a:cs typeface="Segoe UI Semibold"/>
            </a:endParaRPr>
          </a:p>
        </p:txBody>
      </p:sp>
      <p:sp>
        <p:nvSpPr>
          <p:cNvPr id="4" name="object 4"/>
          <p:cNvSpPr txBox="1"/>
          <p:nvPr/>
        </p:nvSpPr>
        <p:spPr>
          <a:xfrm>
            <a:off x="7509509" y="4484954"/>
            <a:ext cx="1037590" cy="574675"/>
          </a:xfrm>
          <a:prstGeom prst="rect">
            <a:avLst/>
          </a:prstGeom>
        </p:spPr>
        <p:txBody>
          <a:bodyPr vert="horz" wrap="square" lIns="0" tIns="12700" rIns="0" bIns="0" rtlCol="0">
            <a:spAutoFit/>
          </a:bodyPr>
          <a:lstStyle/>
          <a:p>
            <a:pPr marL="12700">
              <a:lnSpc>
                <a:spcPct val="100000"/>
              </a:lnSpc>
              <a:spcBef>
                <a:spcPts val="100"/>
              </a:spcBef>
              <a:tabLst>
                <a:tab pos="1024255" algn="l"/>
              </a:tabLst>
            </a:pPr>
            <a:r>
              <a:rPr sz="3600" b="0" dirty="0">
                <a:solidFill>
                  <a:srgbClr val="0078D6"/>
                </a:solidFill>
                <a:latin typeface="Segoe UI Light"/>
                <a:cs typeface="Segoe UI Light"/>
              </a:rPr>
              <a:t>+</a:t>
            </a:r>
            <a:r>
              <a:rPr sz="3600" b="0" spc="-135" dirty="0">
                <a:solidFill>
                  <a:srgbClr val="0078D6"/>
                </a:solidFill>
                <a:latin typeface="Segoe UI Light"/>
                <a:cs typeface="Segoe UI Light"/>
              </a:rPr>
              <a:t> </a:t>
            </a:r>
            <a:r>
              <a:rPr sz="3600" b="0" u="sng" dirty="0">
                <a:solidFill>
                  <a:srgbClr val="0078D6"/>
                </a:solidFill>
                <a:uFill>
                  <a:solidFill>
                    <a:srgbClr val="0078D3"/>
                  </a:solidFill>
                </a:uFill>
                <a:latin typeface="Segoe UI Light"/>
                <a:cs typeface="Segoe UI Light"/>
              </a:rPr>
              <a:t> 	</a:t>
            </a:r>
            <a:endParaRPr sz="3600">
              <a:latin typeface="Segoe UI Light"/>
              <a:cs typeface="Segoe UI Light"/>
            </a:endParaRPr>
          </a:p>
        </p:txBody>
      </p:sp>
      <p:sp>
        <p:nvSpPr>
          <p:cNvPr id="5" name="object 5"/>
          <p:cNvSpPr txBox="1"/>
          <p:nvPr/>
        </p:nvSpPr>
        <p:spPr>
          <a:xfrm>
            <a:off x="575563" y="2120849"/>
            <a:ext cx="1665605"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Customer</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journey</a:t>
            </a:r>
            <a:endParaRPr sz="1600">
              <a:latin typeface="Segoe UI Semibold"/>
              <a:cs typeface="Segoe UI Semibold"/>
            </a:endParaRPr>
          </a:p>
        </p:txBody>
      </p:sp>
      <p:sp>
        <p:nvSpPr>
          <p:cNvPr id="6" name="object 6"/>
          <p:cNvSpPr txBox="1"/>
          <p:nvPr/>
        </p:nvSpPr>
        <p:spPr>
          <a:xfrm>
            <a:off x="4088384" y="2120849"/>
            <a:ext cx="93535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Data</a:t>
            </a:r>
            <a:r>
              <a:rPr sz="1600" b="1" spc="-50" dirty="0">
                <a:solidFill>
                  <a:srgbClr val="0078D3"/>
                </a:solidFill>
                <a:latin typeface="Segoe UI Semibold"/>
                <a:cs typeface="Segoe UI Semibold"/>
              </a:rPr>
              <a:t> </a:t>
            </a:r>
            <a:r>
              <a:rPr sz="1600" b="1" spc="-10" dirty="0">
                <a:solidFill>
                  <a:srgbClr val="0078D3"/>
                </a:solidFill>
                <a:latin typeface="Segoe UI Semibold"/>
                <a:cs typeface="Segoe UI Semibold"/>
              </a:rPr>
              <a:t>Prep</a:t>
            </a:r>
            <a:endParaRPr sz="1600">
              <a:latin typeface="Segoe UI Semibold"/>
              <a:cs typeface="Segoe UI Semibold"/>
            </a:endParaRPr>
          </a:p>
        </p:txBody>
      </p:sp>
      <p:sp>
        <p:nvSpPr>
          <p:cNvPr id="7" name="object 7"/>
          <p:cNvSpPr txBox="1"/>
          <p:nvPr/>
        </p:nvSpPr>
        <p:spPr>
          <a:xfrm>
            <a:off x="6957441" y="2120849"/>
            <a:ext cx="1397000" cy="269240"/>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0078D3"/>
                </a:solidFill>
                <a:latin typeface="Segoe UI Semibold"/>
                <a:cs typeface="Segoe UI Semibold"/>
              </a:rPr>
              <a:t>Build </a:t>
            </a:r>
            <a:r>
              <a:rPr sz="1600" b="1" spc="-10" dirty="0">
                <a:solidFill>
                  <a:srgbClr val="0078D3"/>
                </a:solidFill>
                <a:latin typeface="Segoe UI Semibold"/>
                <a:cs typeface="Segoe UI Semibold"/>
              </a:rPr>
              <a:t>and</a:t>
            </a:r>
            <a:r>
              <a:rPr sz="1600" b="1" spc="-75" dirty="0">
                <a:solidFill>
                  <a:srgbClr val="0078D3"/>
                </a:solidFill>
                <a:latin typeface="Segoe UI Semibold"/>
                <a:cs typeface="Segoe UI Semibold"/>
              </a:rPr>
              <a:t> </a:t>
            </a:r>
            <a:r>
              <a:rPr sz="1600" b="1" spc="-35" dirty="0">
                <a:solidFill>
                  <a:srgbClr val="0078D3"/>
                </a:solidFill>
                <a:latin typeface="Segoe UI Semibold"/>
                <a:cs typeface="Segoe UI Semibold"/>
              </a:rPr>
              <a:t>Train</a:t>
            </a:r>
            <a:endParaRPr sz="1600">
              <a:latin typeface="Segoe UI Semibold"/>
              <a:cs typeface="Segoe UI Semibold"/>
            </a:endParaRPr>
          </a:p>
        </p:txBody>
      </p:sp>
      <p:sp>
        <p:nvSpPr>
          <p:cNvPr id="8" name="object 8"/>
          <p:cNvSpPr txBox="1"/>
          <p:nvPr/>
        </p:nvSpPr>
        <p:spPr>
          <a:xfrm>
            <a:off x="9423907" y="2120849"/>
            <a:ext cx="188468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0078D3"/>
                </a:solidFill>
                <a:latin typeface="Segoe UI Semibold"/>
                <a:cs typeface="Segoe UI Semibold"/>
              </a:rPr>
              <a:t>Manage and Deploy</a:t>
            </a:r>
            <a:endParaRPr sz="1600">
              <a:latin typeface="Segoe UI Semibold"/>
              <a:cs typeface="Segoe UI Semibold"/>
            </a:endParaRPr>
          </a:p>
        </p:txBody>
      </p:sp>
      <p:sp>
        <p:nvSpPr>
          <p:cNvPr id="9" name="object 9"/>
          <p:cNvSpPr txBox="1"/>
          <p:nvPr/>
        </p:nvSpPr>
        <p:spPr>
          <a:xfrm>
            <a:off x="575563" y="5020817"/>
            <a:ext cx="2259330"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Apache </a:t>
            </a:r>
            <a:r>
              <a:rPr sz="1600" b="1" spc="-15" dirty="0">
                <a:solidFill>
                  <a:srgbClr val="1A1A1A"/>
                </a:solidFill>
                <a:latin typeface="Segoe UI Semibold"/>
                <a:cs typeface="Segoe UI Semibold"/>
              </a:rPr>
              <a:t>Spark </a:t>
            </a:r>
            <a:r>
              <a:rPr sz="1600" b="1" spc="-5" dirty="0">
                <a:solidFill>
                  <a:srgbClr val="1A1A1A"/>
                </a:solidFill>
                <a:latin typeface="Segoe UI Semibold"/>
                <a:cs typeface="Segoe UI Semibold"/>
              </a:rPr>
              <a:t>/ Big</a:t>
            </a:r>
            <a:r>
              <a:rPr sz="1600" b="1" dirty="0">
                <a:solidFill>
                  <a:srgbClr val="1A1A1A"/>
                </a:solidFill>
                <a:latin typeface="Segoe UI Semibold"/>
                <a:cs typeface="Segoe UI Semibold"/>
              </a:rPr>
              <a:t> </a:t>
            </a:r>
            <a:r>
              <a:rPr sz="1600" b="1" spc="-10" dirty="0">
                <a:solidFill>
                  <a:srgbClr val="1A1A1A"/>
                </a:solidFill>
                <a:latin typeface="Segoe UI Semibold"/>
                <a:cs typeface="Segoe UI Semibold"/>
              </a:rPr>
              <a:t>Data</a:t>
            </a:r>
            <a:endParaRPr sz="1600">
              <a:latin typeface="Segoe UI Semibold"/>
              <a:cs typeface="Segoe UI Semibold"/>
            </a:endParaRPr>
          </a:p>
        </p:txBody>
      </p:sp>
      <p:sp>
        <p:nvSpPr>
          <p:cNvPr id="10" name="object 10"/>
          <p:cNvSpPr txBox="1"/>
          <p:nvPr/>
        </p:nvSpPr>
        <p:spPr>
          <a:xfrm>
            <a:off x="575563" y="3273044"/>
            <a:ext cx="1995805" cy="269240"/>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1A1A1A"/>
                </a:solidFill>
                <a:latin typeface="Segoe UI Semibold"/>
                <a:cs typeface="Segoe UI Semibold"/>
              </a:rPr>
              <a:t>Python ML</a:t>
            </a:r>
            <a:r>
              <a:rPr sz="1600" b="1" spc="-35" dirty="0">
                <a:solidFill>
                  <a:srgbClr val="1A1A1A"/>
                </a:solidFill>
                <a:latin typeface="Segoe UI Semibold"/>
                <a:cs typeface="Segoe UI Semibold"/>
              </a:rPr>
              <a:t> </a:t>
            </a:r>
            <a:r>
              <a:rPr sz="1600" b="1" spc="-5" dirty="0">
                <a:solidFill>
                  <a:srgbClr val="1A1A1A"/>
                </a:solidFill>
                <a:latin typeface="Segoe UI Semibold"/>
                <a:cs typeface="Segoe UI Semibold"/>
              </a:rPr>
              <a:t>developer</a:t>
            </a:r>
            <a:endParaRPr sz="1600">
              <a:latin typeface="Segoe UI Semibold"/>
              <a:cs typeface="Segoe UI Semibold"/>
            </a:endParaRPr>
          </a:p>
        </p:txBody>
      </p:sp>
      <p:sp>
        <p:nvSpPr>
          <p:cNvPr id="11" name="object 11"/>
          <p:cNvSpPr txBox="1"/>
          <p:nvPr/>
        </p:nvSpPr>
        <p:spPr>
          <a:xfrm>
            <a:off x="3332479" y="3437704"/>
            <a:ext cx="2454275" cy="533400"/>
          </a:xfrm>
          <a:prstGeom prst="rect">
            <a:avLst/>
          </a:prstGeom>
        </p:spPr>
        <p:txBody>
          <a:bodyPr vert="horz" wrap="square" lIns="0" tIns="83185" rIns="0" bIns="0" rtlCol="0">
            <a:spAutoFit/>
          </a:bodyPr>
          <a:lstStyle/>
          <a:p>
            <a:pPr algn="ctr">
              <a:lnSpc>
                <a:spcPct val="100000"/>
              </a:lnSpc>
              <a:spcBef>
                <a:spcPts val="6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algn="ctr">
              <a:lnSpc>
                <a:spcPct val="100000"/>
              </a:lnSpc>
              <a:spcBef>
                <a:spcPts val="440"/>
              </a:spcBef>
            </a:pPr>
            <a:r>
              <a:rPr sz="1100" dirty="0">
                <a:solidFill>
                  <a:srgbClr val="1A1A1A"/>
                </a:solidFill>
                <a:latin typeface="Segoe UI"/>
                <a:cs typeface="Segoe UI"/>
              </a:rPr>
              <a:t>(Pandas, </a:t>
            </a:r>
            <a:r>
              <a:rPr sz="1100" spc="-5" dirty="0">
                <a:solidFill>
                  <a:srgbClr val="1A1A1A"/>
                </a:solidFill>
                <a:latin typeface="Segoe UI"/>
                <a:cs typeface="Segoe UI"/>
              </a:rPr>
              <a:t>NumPy etc. </a:t>
            </a:r>
            <a:r>
              <a:rPr sz="1100" dirty="0">
                <a:solidFill>
                  <a:srgbClr val="1A1A1A"/>
                </a:solidFill>
                <a:latin typeface="Segoe UI"/>
                <a:cs typeface="Segoe UI"/>
              </a:rPr>
              <a:t>on </a:t>
            </a:r>
            <a:r>
              <a:rPr sz="1100" spc="-5" dirty="0">
                <a:solidFill>
                  <a:srgbClr val="1A1A1A"/>
                </a:solidFill>
                <a:latin typeface="Segoe UI"/>
                <a:cs typeface="Segoe UI"/>
              </a:rPr>
              <a:t>AML</a:t>
            </a:r>
            <a:r>
              <a:rPr sz="1100" spc="-15" dirty="0">
                <a:solidFill>
                  <a:srgbClr val="1A1A1A"/>
                </a:solidFill>
                <a:latin typeface="Segoe UI"/>
                <a:cs typeface="Segoe UI"/>
              </a:rPr>
              <a:t> </a:t>
            </a:r>
            <a:r>
              <a:rPr sz="1100" spc="-5" dirty="0">
                <a:solidFill>
                  <a:srgbClr val="1A1A1A"/>
                </a:solidFill>
                <a:latin typeface="Segoe UI"/>
                <a:cs typeface="Segoe UI"/>
              </a:rPr>
              <a:t>Compute)</a:t>
            </a:r>
            <a:endParaRPr sz="1100">
              <a:latin typeface="Segoe UI"/>
              <a:cs typeface="Segoe UI"/>
            </a:endParaRPr>
          </a:p>
        </p:txBody>
      </p:sp>
      <p:sp>
        <p:nvSpPr>
          <p:cNvPr id="12" name="object 12"/>
          <p:cNvSpPr txBox="1"/>
          <p:nvPr/>
        </p:nvSpPr>
        <p:spPr>
          <a:xfrm>
            <a:off x="6428994" y="3376000"/>
            <a:ext cx="2470785" cy="768985"/>
          </a:xfrm>
          <a:prstGeom prst="rect">
            <a:avLst/>
          </a:prstGeom>
        </p:spPr>
        <p:txBody>
          <a:bodyPr vert="horz" wrap="square" lIns="0" tIns="121285" rIns="0" bIns="0" rtlCol="0">
            <a:spAutoFit/>
          </a:bodyPr>
          <a:lstStyle/>
          <a:p>
            <a:pPr marL="548640">
              <a:lnSpc>
                <a:spcPct val="100000"/>
              </a:lnSpc>
              <a:spcBef>
                <a:spcPts val="95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2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algn="ctr">
              <a:lnSpc>
                <a:spcPct val="100000"/>
              </a:lnSpc>
              <a:spcBef>
                <a:spcPts val="675"/>
              </a:spcBef>
            </a:pPr>
            <a:r>
              <a:rPr sz="1100" dirty="0">
                <a:solidFill>
                  <a:srgbClr val="1A1A1A"/>
                </a:solidFill>
                <a:latin typeface="Segoe UI"/>
                <a:cs typeface="Segoe UI"/>
              </a:rPr>
              <a:t>(OSS </a:t>
            </a:r>
            <a:r>
              <a:rPr sz="1100" spc="-5" dirty="0">
                <a:solidFill>
                  <a:srgbClr val="1A1A1A"/>
                </a:solidFill>
                <a:latin typeface="Segoe UI"/>
                <a:cs typeface="Segoe UI"/>
              </a:rPr>
              <a:t>frameworks, Hyperdrive, Pipelines,  </a:t>
            </a:r>
            <a:r>
              <a:rPr sz="1100" dirty="0">
                <a:solidFill>
                  <a:srgbClr val="1A1A1A"/>
                </a:solidFill>
                <a:latin typeface="Segoe UI"/>
                <a:cs typeface="Segoe UI"/>
              </a:rPr>
              <a:t>Automated ML, Model</a:t>
            </a:r>
            <a:r>
              <a:rPr sz="1100" spc="-5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13" name="object 13"/>
          <p:cNvSpPr txBox="1"/>
          <p:nvPr/>
        </p:nvSpPr>
        <p:spPr>
          <a:xfrm>
            <a:off x="9654920" y="3383752"/>
            <a:ext cx="1440815" cy="755015"/>
          </a:xfrm>
          <a:prstGeom prst="rect">
            <a:avLst/>
          </a:prstGeom>
        </p:spPr>
        <p:txBody>
          <a:bodyPr vert="horz" wrap="square" lIns="0" tIns="113664" rIns="0" bIns="0" rtlCol="0">
            <a:spAutoFit/>
          </a:bodyPr>
          <a:lstStyle/>
          <a:p>
            <a:pPr marL="34290">
              <a:lnSpc>
                <a:spcPct val="100000"/>
              </a:lnSpc>
              <a:spcBef>
                <a:spcPts val="894"/>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14" name="object 14"/>
          <p:cNvSpPr/>
          <p:nvPr/>
        </p:nvSpPr>
        <p:spPr>
          <a:xfrm>
            <a:off x="588263" y="197815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5" name="object 15"/>
          <p:cNvSpPr/>
          <p:nvPr/>
        </p:nvSpPr>
        <p:spPr>
          <a:xfrm>
            <a:off x="588263" y="2538983"/>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6" name="object 16"/>
          <p:cNvSpPr/>
          <p:nvPr/>
        </p:nvSpPr>
        <p:spPr>
          <a:xfrm>
            <a:off x="588263" y="4287011"/>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7" name="object 17"/>
          <p:cNvSpPr/>
          <p:nvPr/>
        </p:nvSpPr>
        <p:spPr>
          <a:xfrm>
            <a:off x="588263" y="6033515"/>
            <a:ext cx="11018520" cy="0"/>
          </a:xfrm>
          <a:custGeom>
            <a:avLst/>
            <a:gdLst/>
            <a:ahLst/>
            <a:cxnLst/>
            <a:rect l="l" t="t" r="r" b="b"/>
            <a:pathLst>
              <a:path w="11018520">
                <a:moveTo>
                  <a:pt x="0" y="0"/>
                </a:moveTo>
                <a:lnTo>
                  <a:pt x="11018519" y="0"/>
                </a:lnTo>
              </a:path>
            </a:pathLst>
          </a:custGeom>
          <a:ln w="12192">
            <a:solidFill>
              <a:srgbClr val="BEBEBE"/>
            </a:solidFill>
          </a:ln>
        </p:spPr>
        <p:txBody>
          <a:bodyPr wrap="square" lIns="0" tIns="0" rIns="0" bIns="0" rtlCol="0"/>
          <a:lstStyle/>
          <a:p>
            <a:endParaRPr/>
          </a:p>
        </p:txBody>
      </p:sp>
      <p:sp>
        <p:nvSpPr>
          <p:cNvPr id="18" name="object 18"/>
          <p:cNvSpPr/>
          <p:nvPr/>
        </p:nvSpPr>
        <p:spPr>
          <a:xfrm>
            <a:off x="4302252" y="3197351"/>
            <a:ext cx="486409" cy="152400"/>
          </a:xfrm>
          <a:custGeom>
            <a:avLst/>
            <a:gdLst/>
            <a:ahLst/>
            <a:cxnLst/>
            <a:rect l="l" t="t" r="r" b="b"/>
            <a:pathLst>
              <a:path w="486410" h="152400">
                <a:moveTo>
                  <a:pt x="0" y="152400"/>
                </a:moveTo>
                <a:lnTo>
                  <a:pt x="486155" y="152400"/>
                </a:lnTo>
                <a:lnTo>
                  <a:pt x="486155" y="0"/>
                </a:lnTo>
                <a:lnTo>
                  <a:pt x="0" y="0"/>
                </a:lnTo>
                <a:lnTo>
                  <a:pt x="0" y="152400"/>
                </a:lnTo>
                <a:close/>
              </a:path>
            </a:pathLst>
          </a:custGeom>
          <a:ln w="12192">
            <a:solidFill>
              <a:srgbClr val="0078D3"/>
            </a:solidFill>
          </a:ln>
        </p:spPr>
        <p:txBody>
          <a:bodyPr wrap="square" lIns="0" tIns="0" rIns="0" bIns="0" rtlCol="0"/>
          <a:lstStyle/>
          <a:p>
            <a:endParaRPr/>
          </a:p>
        </p:txBody>
      </p:sp>
      <p:sp>
        <p:nvSpPr>
          <p:cNvPr id="19" name="object 19"/>
          <p:cNvSpPr/>
          <p:nvPr/>
        </p:nvSpPr>
        <p:spPr>
          <a:xfrm>
            <a:off x="4265676"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0" name="object 20"/>
          <p:cNvSpPr/>
          <p:nvPr/>
        </p:nvSpPr>
        <p:spPr>
          <a:xfrm>
            <a:off x="4265676"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1" name="object 21"/>
          <p:cNvSpPr/>
          <p:nvPr/>
        </p:nvSpPr>
        <p:spPr>
          <a:xfrm>
            <a:off x="4565903"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2" name="object 22"/>
          <p:cNvSpPr/>
          <p:nvPr/>
        </p:nvSpPr>
        <p:spPr>
          <a:xfrm>
            <a:off x="4565903"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3" name="object 23"/>
          <p:cNvSpPr/>
          <p:nvPr/>
        </p:nvSpPr>
        <p:spPr>
          <a:xfrm>
            <a:off x="7421880"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4" name="object 24"/>
          <p:cNvSpPr/>
          <p:nvPr/>
        </p:nvSpPr>
        <p:spPr>
          <a:xfrm>
            <a:off x="7383780" y="2750820"/>
            <a:ext cx="353695" cy="599440"/>
          </a:xfrm>
          <a:custGeom>
            <a:avLst/>
            <a:gdLst/>
            <a:ahLst/>
            <a:cxnLst/>
            <a:rect l="l" t="t" r="r" b="b"/>
            <a:pathLst>
              <a:path w="353695" h="599439">
                <a:moveTo>
                  <a:pt x="353568" y="0"/>
                </a:moveTo>
                <a:lnTo>
                  <a:pt x="203835"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25" name="object 25"/>
          <p:cNvSpPr/>
          <p:nvPr/>
        </p:nvSpPr>
        <p:spPr>
          <a:xfrm>
            <a:off x="7383780" y="2750820"/>
            <a:ext cx="353695" cy="599440"/>
          </a:xfrm>
          <a:custGeom>
            <a:avLst/>
            <a:gdLst/>
            <a:ahLst/>
            <a:cxnLst/>
            <a:rect l="l" t="t" r="r" b="b"/>
            <a:pathLst>
              <a:path w="353695" h="599439">
                <a:moveTo>
                  <a:pt x="203835" y="0"/>
                </a:moveTo>
                <a:lnTo>
                  <a:pt x="353568" y="0"/>
                </a:lnTo>
                <a:lnTo>
                  <a:pt x="353568" y="223774"/>
                </a:lnTo>
                <a:lnTo>
                  <a:pt x="36068" y="598931"/>
                </a:lnTo>
                <a:lnTo>
                  <a:pt x="0" y="454025"/>
                </a:lnTo>
                <a:lnTo>
                  <a:pt x="206501" y="222503"/>
                </a:lnTo>
                <a:lnTo>
                  <a:pt x="203835" y="0"/>
                </a:lnTo>
                <a:close/>
              </a:path>
            </a:pathLst>
          </a:custGeom>
          <a:ln w="12192">
            <a:solidFill>
              <a:srgbClr val="0078D3"/>
            </a:solidFill>
          </a:ln>
        </p:spPr>
        <p:txBody>
          <a:bodyPr wrap="square" lIns="0" tIns="0" rIns="0" bIns="0" rtlCol="0"/>
          <a:lstStyle/>
          <a:p>
            <a:endParaRPr/>
          </a:p>
        </p:txBody>
      </p:sp>
      <p:sp>
        <p:nvSpPr>
          <p:cNvPr id="26" name="object 26"/>
          <p:cNvSpPr/>
          <p:nvPr/>
        </p:nvSpPr>
        <p:spPr>
          <a:xfrm>
            <a:off x="7684007" y="3017520"/>
            <a:ext cx="259079" cy="332740"/>
          </a:xfrm>
          <a:custGeom>
            <a:avLst/>
            <a:gdLst/>
            <a:ahLst/>
            <a:cxnLst/>
            <a:rect l="l" t="t" r="r" b="b"/>
            <a:pathLst>
              <a:path w="259079" h="332739">
                <a:moveTo>
                  <a:pt x="91567" y="0"/>
                </a:moveTo>
                <a:lnTo>
                  <a:pt x="0" y="109854"/>
                </a:lnTo>
                <a:lnTo>
                  <a:pt x="223012" y="332231"/>
                </a:lnTo>
                <a:lnTo>
                  <a:pt x="259080" y="188721"/>
                </a:lnTo>
                <a:lnTo>
                  <a:pt x="91567" y="0"/>
                </a:lnTo>
                <a:close/>
              </a:path>
            </a:pathLst>
          </a:custGeom>
          <a:solidFill>
            <a:srgbClr val="FFFFFF"/>
          </a:solidFill>
        </p:spPr>
        <p:txBody>
          <a:bodyPr wrap="square" lIns="0" tIns="0" rIns="0" bIns="0" rtlCol="0"/>
          <a:lstStyle/>
          <a:p>
            <a:endParaRPr/>
          </a:p>
        </p:txBody>
      </p:sp>
      <p:sp>
        <p:nvSpPr>
          <p:cNvPr id="27" name="object 27"/>
          <p:cNvSpPr/>
          <p:nvPr/>
        </p:nvSpPr>
        <p:spPr>
          <a:xfrm>
            <a:off x="7684007" y="3017520"/>
            <a:ext cx="259079" cy="332740"/>
          </a:xfrm>
          <a:custGeom>
            <a:avLst/>
            <a:gdLst/>
            <a:ahLst/>
            <a:cxnLst/>
            <a:rect l="l" t="t" r="r" b="b"/>
            <a:pathLst>
              <a:path w="259079" h="332739">
                <a:moveTo>
                  <a:pt x="0" y="109854"/>
                </a:moveTo>
                <a:lnTo>
                  <a:pt x="91567" y="0"/>
                </a:lnTo>
                <a:lnTo>
                  <a:pt x="259080"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28" name="object 28"/>
          <p:cNvSpPr/>
          <p:nvPr/>
        </p:nvSpPr>
        <p:spPr>
          <a:xfrm>
            <a:off x="10133076" y="3197351"/>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29" name="object 29"/>
          <p:cNvSpPr/>
          <p:nvPr/>
        </p:nvSpPr>
        <p:spPr>
          <a:xfrm>
            <a:off x="10094976" y="2750820"/>
            <a:ext cx="353695" cy="599440"/>
          </a:xfrm>
          <a:custGeom>
            <a:avLst/>
            <a:gdLst/>
            <a:ahLst/>
            <a:cxnLst/>
            <a:rect l="l" t="t" r="r" b="b"/>
            <a:pathLst>
              <a:path w="353695" h="599439">
                <a:moveTo>
                  <a:pt x="353568" y="0"/>
                </a:moveTo>
                <a:lnTo>
                  <a:pt x="203834" y="0"/>
                </a:lnTo>
                <a:lnTo>
                  <a:pt x="206501" y="222503"/>
                </a:lnTo>
                <a:lnTo>
                  <a:pt x="0" y="454025"/>
                </a:lnTo>
                <a:lnTo>
                  <a:pt x="36068" y="598931"/>
                </a:lnTo>
                <a:lnTo>
                  <a:pt x="353568" y="223774"/>
                </a:lnTo>
                <a:lnTo>
                  <a:pt x="353568" y="0"/>
                </a:lnTo>
                <a:close/>
              </a:path>
            </a:pathLst>
          </a:custGeom>
          <a:solidFill>
            <a:srgbClr val="FFFFFF"/>
          </a:solidFill>
        </p:spPr>
        <p:txBody>
          <a:bodyPr wrap="square" lIns="0" tIns="0" rIns="0" bIns="0" rtlCol="0"/>
          <a:lstStyle/>
          <a:p>
            <a:endParaRPr/>
          </a:p>
        </p:txBody>
      </p:sp>
      <p:sp>
        <p:nvSpPr>
          <p:cNvPr id="30" name="object 30"/>
          <p:cNvSpPr/>
          <p:nvPr/>
        </p:nvSpPr>
        <p:spPr>
          <a:xfrm>
            <a:off x="10094976" y="2750820"/>
            <a:ext cx="353695" cy="599440"/>
          </a:xfrm>
          <a:custGeom>
            <a:avLst/>
            <a:gdLst/>
            <a:ahLst/>
            <a:cxnLst/>
            <a:rect l="l" t="t" r="r" b="b"/>
            <a:pathLst>
              <a:path w="353695" h="599439">
                <a:moveTo>
                  <a:pt x="203834" y="0"/>
                </a:moveTo>
                <a:lnTo>
                  <a:pt x="353568" y="0"/>
                </a:lnTo>
                <a:lnTo>
                  <a:pt x="353568" y="223774"/>
                </a:lnTo>
                <a:lnTo>
                  <a:pt x="36068" y="598931"/>
                </a:lnTo>
                <a:lnTo>
                  <a:pt x="0" y="454025"/>
                </a:lnTo>
                <a:lnTo>
                  <a:pt x="206501" y="222503"/>
                </a:lnTo>
                <a:lnTo>
                  <a:pt x="203834" y="0"/>
                </a:lnTo>
                <a:close/>
              </a:path>
            </a:pathLst>
          </a:custGeom>
          <a:ln w="12192">
            <a:solidFill>
              <a:srgbClr val="0078D3"/>
            </a:solidFill>
          </a:ln>
        </p:spPr>
        <p:txBody>
          <a:bodyPr wrap="square" lIns="0" tIns="0" rIns="0" bIns="0" rtlCol="0"/>
          <a:lstStyle/>
          <a:p>
            <a:endParaRPr/>
          </a:p>
        </p:txBody>
      </p:sp>
      <p:sp>
        <p:nvSpPr>
          <p:cNvPr id="31" name="object 31"/>
          <p:cNvSpPr/>
          <p:nvPr/>
        </p:nvSpPr>
        <p:spPr>
          <a:xfrm>
            <a:off x="10395204" y="3017520"/>
            <a:ext cx="259079" cy="332740"/>
          </a:xfrm>
          <a:custGeom>
            <a:avLst/>
            <a:gdLst/>
            <a:ahLst/>
            <a:cxnLst/>
            <a:rect l="l" t="t" r="r" b="b"/>
            <a:pathLst>
              <a:path w="259079" h="332739">
                <a:moveTo>
                  <a:pt x="91567" y="0"/>
                </a:moveTo>
                <a:lnTo>
                  <a:pt x="0" y="109854"/>
                </a:lnTo>
                <a:lnTo>
                  <a:pt x="223012" y="332231"/>
                </a:lnTo>
                <a:lnTo>
                  <a:pt x="259079" y="188721"/>
                </a:lnTo>
                <a:lnTo>
                  <a:pt x="91567" y="0"/>
                </a:lnTo>
                <a:close/>
              </a:path>
            </a:pathLst>
          </a:custGeom>
          <a:solidFill>
            <a:srgbClr val="FFFFFF"/>
          </a:solidFill>
        </p:spPr>
        <p:txBody>
          <a:bodyPr wrap="square" lIns="0" tIns="0" rIns="0" bIns="0" rtlCol="0"/>
          <a:lstStyle/>
          <a:p>
            <a:endParaRPr/>
          </a:p>
        </p:txBody>
      </p:sp>
      <p:sp>
        <p:nvSpPr>
          <p:cNvPr id="32" name="object 32"/>
          <p:cNvSpPr/>
          <p:nvPr/>
        </p:nvSpPr>
        <p:spPr>
          <a:xfrm>
            <a:off x="10395204" y="3017520"/>
            <a:ext cx="259079" cy="332740"/>
          </a:xfrm>
          <a:custGeom>
            <a:avLst/>
            <a:gdLst/>
            <a:ahLst/>
            <a:cxnLst/>
            <a:rect l="l" t="t" r="r" b="b"/>
            <a:pathLst>
              <a:path w="259079" h="332739">
                <a:moveTo>
                  <a:pt x="0" y="109854"/>
                </a:moveTo>
                <a:lnTo>
                  <a:pt x="91567" y="0"/>
                </a:lnTo>
                <a:lnTo>
                  <a:pt x="259079" y="188721"/>
                </a:lnTo>
                <a:lnTo>
                  <a:pt x="223012" y="332231"/>
                </a:lnTo>
                <a:lnTo>
                  <a:pt x="0" y="109854"/>
                </a:lnTo>
                <a:close/>
              </a:path>
            </a:pathLst>
          </a:custGeom>
          <a:ln w="12192">
            <a:solidFill>
              <a:srgbClr val="0078D3"/>
            </a:solidFill>
          </a:ln>
        </p:spPr>
        <p:txBody>
          <a:bodyPr wrap="square" lIns="0" tIns="0" rIns="0" bIns="0" rtlCol="0"/>
          <a:lstStyle/>
          <a:p>
            <a:endParaRPr/>
          </a:p>
        </p:txBody>
      </p:sp>
      <p:sp>
        <p:nvSpPr>
          <p:cNvPr id="33" name="object 33"/>
          <p:cNvSpPr/>
          <p:nvPr/>
        </p:nvSpPr>
        <p:spPr>
          <a:xfrm>
            <a:off x="5749290"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4" name="object 34"/>
          <p:cNvSpPr/>
          <p:nvPr/>
        </p:nvSpPr>
        <p:spPr>
          <a:xfrm>
            <a:off x="8663178" y="3131820"/>
            <a:ext cx="712470" cy="78105"/>
          </a:xfrm>
          <a:custGeom>
            <a:avLst/>
            <a:gdLst/>
            <a:ahLst/>
            <a:cxnLst/>
            <a:rect l="l" t="t" r="r" b="b"/>
            <a:pathLst>
              <a:path w="712470" h="78105">
                <a:moveTo>
                  <a:pt x="634746" y="0"/>
                </a:moveTo>
                <a:lnTo>
                  <a:pt x="634746" y="77724"/>
                </a:lnTo>
                <a:lnTo>
                  <a:pt x="686562" y="51815"/>
                </a:lnTo>
                <a:lnTo>
                  <a:pt x="647700" y="51815"/>
                </a:lnTo>
                <a:lnTo>
                  <a:pt x="647700" y="25907"/>
                </a:lnTo>
                <a:lnTo>
                  <a:pt x="686561" y="25907"/>
                </a:lnTo>
                <a:lnTo>
                  <a:pt x="634746" y="0"/>
                </a:lnTo>
                <a:close/>
              </a:path>
              <a:path w="712470" h="78105">
                <a:moveTo>
                  <a:pt x="634746" y="25907"/>
                </a:moveTo>
                <a:lnTo>
                  <a:pt x="0" y="25907"/>
                </a:lnTo>
                <a:lnTo>
                  <a:pt x="0" y="51815"/>
                </a:lnTo>
                <a:lnTo>
                  <a:pt x="634746" y="51815"/>
                </a:lnTo>
                <a:lnTo>
                  <a:pt x="634746" y="25907"/>
                </a:lnTo>
                <a:close/>
              </a:path>
              <a:path w="712470" h="78105">
                <a:moveTo>
                  <a:pt x="686561" y="25907"/>
                </a:moveTo>
                <a:lnTo>
                  <a:pt x="647700" y="25907"/>
                </a:lnTo>
                <a:lnTo>
                  <a:pt x="647700" y="51815"/>
                </a:lnTo>
                <a:lnTo>
                  <a:pt x="686562" y="51815"/>
                </a:lnTo>
                <a:lnTo>
                  <a:pt x="712470" y="38862"/>
                </a:lnTo>
                <a:lnTo>
                  <a:pt x="686561" y="25907"/>
                </a:lnTo>
                <a:close/>
              </a:path>
            </a:pathLst>
          </a:custGeom>
          <a:solidFill>
            <a:srgbClr val="1A1A1A"/>
          </a:solidFill>
        </p:spPr>
        <p:txBody>
          <a:bodyPr wrap="square" lIns="0" tIns="0" rIns="0" bIns="0" rtlCol="0"/>
          <a:lstStyle/>
          <a:p>
            <a:endParaRPr/>
          </a:p>
        </p:txBody>
      </p:sp>
      <p:sp>
        <p:nvSpPr>
          <p:cNvPr id="35" name="object 35"/>
          <p:cNvSpPr txBox="1"/>
          <p:nvPr/>
        </p:nvSpPr>
        <p:spPr>
          <a:xfrm>
            <a:off x="9654920" y="5080029"/>
            <a:ext cx="1440815" cy="755015"/>
          </a:xfrm>
          <a:prstGeom prst="rect">
            <a:avLst/>
          </a:prstGeom>
        </p:spPr>
        <p:txBody>
          <a:bodyPr vert="horz" wrap="square" lIns="0" tIns="113665" rIns="0" bIns="0" rtlCol="0">
            <a:spAutoFit/>
          </a:bodyPr>
          <a:lstStyle/>
          <a:p>
            <a:pPr marL="34290">
              <a:lnSpc>
                <a:spcPct val="100000"/>
              </a:lnSpc>
              <a:spcBef>
                <a:spcPts val="895"/>
              </a:spcBef>
            </a:pP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8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12700" marR="5080" indent="50165">
              <a:lnSpc>
                <a:spcPct val="100000"/>
              </a:lnSpc>
              <a:spcBef>
                <a:spcPts val="625"/>
              </a:spcBef>
            </a:pPr>
            <a:r>
              <a:rPr sz="1100" dirty="0">
                <a:solidFill>
                  <a:srgbClr val="1A1A1A"/>
                </a:solidFill>
                <a:latin typeface="Segoe UI"/>
                <a:cs typeface="Segoe UI"/>
              </a:rPr>
              <a:t>(containerize, deploy,  </a:t>
            </a:r>
            <a:r>
              <a:rPr sz="1100" spc="-5" dirty="0">
                <a:solidFill>
                  <a:srgbClr val="1A1A1A"/>
                </a:solidFill>
                <a:latin typeface="Segoe UI"/>
                <a:cs typeface="Segoe UI"/>
              </a:rPr>
              <a:t>inference </a:t>
            </a:r>
            <a:r>
              <a:rPr sz="1100" dirty="0">
                <a:solidFill>
                  <a:srgbClr val="1A1A1A"/>
                </a:solidFill>
                <a:latin typeface="Segoe UI"/>
                <a:cs typeface="Segoe UI"/>
              </a:rPr>
              <a:t>and</a:t>
            </a:r>
            <a:r>
              <a:rPr sz="1100" spc="-20" dirty="0">
                <a:solidFill>
                  <a:srgbClr val="1A1A1A"/>
                </a:solidFill>
                <a:latin typeface="Segoe UI"/>
                <a:cs typeface="Segoe UI"/>
              </a:rPr>
              <a:t> </a:t>
            </a:r>
            <a:r>
              <a:rPr sz="1100" spc="-5" dirty="0">
                <a:solidFill>
                  <a:srgbClr val="1A1A1A"/>
                </a:solidFill>
                <a:latin typeface="Segoe UI"/>
                <a:cs typeface="Segoe UI"/>
              </a:rPr>
              <a:t>monitor)</a:t>
            </a:r>
            <a:endParaRPr sz="1100">
              <a:latin typeface="Segoe UI"/>
              <a:cs typeface="Segoe UI"/>
            </a:endParaRPr>
          </a:p>
        </p:txBody>
      </p:sp>
      <p:sp>
        <p:nvSpPr>
          <p:cNvPr id="36" name="object 36"/>
          <p:cNvSpPr/>
          <p:nvPr/>
        </p:nvSpPr>
        <p:spPr>
          <a:xfrm>
            <a:off x="10133076" y="4893564"/>
            <a:ext cx="485140" cy="152400"/>
          </a:xfrm>
          <a:custGeom>
            <a:avLst/>
            <a:gdLst/>
            <a:ahLst/>
            <a:cxnLst/>
            <a:rect l="l" t="t" r="r" b="b"/>
            <a:pathLst>
              <a:path w="485140" h="152400">
                <a:moveTo>
                  <a:pt x="0" y="152400"/>
                </a:moveTo>
                <a:lnTo>
                  <a:pt x="484631" y="152400"/>
                </a:lnTo>
                <a:lnTo>
                  <a:pt x="484631" y="0"/>
                </a:lnTo>
                <a:lnTo>
                  <a:pt x="0" y="0"/>
                </a:lnTo>
                <a:lnTo>
                  <a:pt x="0" y="152400"/>
                </a:lnTo>
                <a:close/>
              </a:path>
            </a:pathLst>
          </a:custGeom>
          <a:ln w="12192">
            <a:solidFill>
              <a:srgbClr val="0078D3"/>
            </a:solidFill>
          </a:ln>
        </p:spPr>
        <p:txBody>
          <a:bodyPr wrap="square" lIns="0" tIns="0" rIns="0" bIns="0" rtlCol="0"/>
          <a:lstStyle/>
          <a:p>
            <a:endParaRPr/>
          </a:p>
        </p:txBody>
      </p:sp>
      <p:sp>
        <p:nvSpPr>
          <p:cNvPr id="37" name="object 37"/>
          <p:cNvSpPr/>
          <p:nvPr/>
        </p:nvSpPr>
        <p:spPr>
          <a:xfrm>
            <a:off x="10094976"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38" name="object 38"/>
          <p:cNvSpPr/>
          <p:nvPr/>
        </p:nvSpPr>
        <p:spPr>
          <a:xfrm>
            <a:off x="10094976"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39" name="object 39"/>
          <p:cNvSpPr/>
          <p:nvPr/>
        </p:nvSpPr>
        <p:spPr>
          <a:xfrm>
            <a:off x="10395204" y="4713732"/>
            <a:ext cx="259079" cy="332740"/>
          </a:xfrm>
          <a:custGeom>
            <a:avLst/>
            <a:gdLst/>
            <a:ahLst/>
            <a:cxnLst/>
            <a:rect l="l" t="t" r="r" b="b"/>
            <a:pathLst>
              <a:path w="259079" h="332739">
                <a:moveTo>
                  <a:pt x="91567" y="0"/>
                </a:moveTo>
                <a:lnTo>
                  <a:pt x="0" y="109855"/>
                </a:lnTo>
                <a:lnTo>
                  <a:pt x="223012" y="332232"/>
                </a:lnTo>
                <a:lnTo>
                  <a:pt x="259079" y="188722"/>
                </a:lnTo>
                <a:lnTo>
                  <a:pt x="91567" y="0"/>
                </a:lnTo>
                <a:close/>
              </a:path>
            </a:pathLst>
          </a:custGeom>
          <a:solidFill>
            <a:srgbClr val="FFFFFF"/>
          </a:solidFill>
        </p:spPr>
        <p:txBody>
          <a:bodyPr wrap="square" lIns="0" tIns="0" rIns="0" bIns="0" rtlCol="0"/>
          <a:lstStyle/>
          <a:p>
            <a:endParaRPr/>
          </a:p>
        </p:txBody>
      </p:sp>
      <p:sp>
        <p:nvSpPr>
          <p:cNvPr id="40" name="object 40"/>
          <p:cNvSpPr/>
          <p:nvPr/>
        </p:nvSpPr>
        <p:spPr>
          <a:xfrm>
            <a:off x="10395204" y="4713732"/>
            <a:ext cx="259079" cy="332740"/>
          </a:xfrm>
          <a:custGeom>
            <a:avLst/>
            <a:gdLst/>
            <a:ahLst/>
            <a:cxnLst/>
            <a:rect l="l" t="t" r="r" b="b"/>
            <a:pathLst>
              <a:path w="259079" h="332739">
                <a:moveTo>
                  <a:pt x="0" y="109855"/>
                </a:moveTo>
                <a:lnTo>
                  <a:pt x="91567" y="0"/>
                </a:lnTo>
                <a:lnTo>
                  <a:pt x="259079" y="188722"/>
                </a:lnTo>
                <a:lnTo>
                  <a:pt x="223012" y="332232"/>
                </a:lnTo>
                <a:lnTo>
                  <a:pt x="0" y="109855"/>
                </a:lnTo>
                <a:close/>
              </a:path>
            </a:pathLst>
          </a:custGeom>
          <a:ln w="12192">
            <a:solidFill>
              <a:srgbClr val="0078D3"/>
            </a:solidFill>
          </a:ln>
        </p:spPr>
        <p:txBody>
          <a:bodyPr wrap="square" lIns="0" tIns="0" rIns="0" bIns="0" rtlCol="0"/>
          <a:lstStyle/>
          <a:p>
            <a:endParaRPr/>
          </a:p>
        </p:txBody>
      </p:sp>
      <p:sp>
        <p:nvSpPr>
          <p:cNvPr id="41" name="object 41"/>
          <p:cNvSpPr txBox="1"/>
          <p:nvPr/>
        </p:nvSpPr>
        <p:spPr>
          <a:xfrm>
            <a:off x="3699509" y="5112644"/>
            <a:ext cx="1691639" cy="701040"/>
          </a:xfrm>
          <a:prstGeom prst="rect">
            <a:avLst/>
          </a:prstGeom>
        </p:spPr>
        <p:txBody>
          <a:bodyPr vert="horz" wrap="square" lIns="0" tIns="83185" rIns="0" bIns="0" rtlCol="0">
            <a:spAutoFit/>
          </a:bodyPr>
          <a:lstStyle/>
          <a:p>
            <a:pPr marL="179070">
              <a:lnSpc>
                <a:spcPct val="100000"/>
              </a:lnSpc>
              <a:spcBef>
                <a:spcPts val="655"/>
              </a:spcBef>
            </a:pPr>
            <a:r>
              <a:rPr sz="1400" b="1" spc="-5" dirty="0">
                <a:solidFill>
                  <a:srgbClr val="1A1A1A"/>
                </a:solidFill>
                <a:latin typeface="Segoe UI Semibold"/>
                <a:cs typeface="Segoe UI Semibold"/>
              </a:rPr>
              <a:t>Azure</a:t>
            </a:r>
            <a:r>
              <a:rPr sz="1400" b="1" spc="-40" dirty="0">
                <a:solidFill>
                  <a:srgbClr val="1A1A1A"/>
                </a:solidFill>
                <a:latin typeface="Segoe UI Semibold"/>
                <a:cs typeface="Segoe UI Semibold"/>
              </a:rPr>
              <a:t> </a:t>
            </a:r>
            <a:r>
              <a:rPr sz="1400" b="1" spc="-5" dirty="0">
                <a:solidFill>
                  <a:srgbClr val="1A1A1A"/>
                </a:solidFill>
                <a:latin typeface="Segoe UI Semibold"/>
                <a:cs typeface="Segoe UI Semibold"/>
              </a:rPr>
              <a:t>Databricks</a:t>
            </a:r>
            <a:endParaRPr sz="1400">
              <a:latin typeface="Segoe UI Semibold"/>
              <a:cs typeface="Segoe UI Semibold"/>
            </a:endParaRPr>
          </a:p>
          <a:p>
            <a:pPr marL="12700" marR="5080" algn="ctr">
              <a:lnSpc>
                <a:spcPct val="100000"/>
              </a:lnSpc>
              <a:spcBef>
                <a:spcPts val="440"/>
              </a:spcBef>
            </a:pPr>
            <a:r>
              <a:rPr sz="1100" dirty="0">
                <a:solidFill>
                  <a:srgbClr val="1A1A1A"/>
                </a:solidFill>
                <a:latin typeface="Segoe UI"/>
                <a:cs typeface="Segoe UI"/>
              </a:rPr>
              <a:t>(Apache </a:t>
            </a:r>
            <a:r>
              <a:rPr sz="1100" spc="-5" dirty="0">
                <a:solidFill>
                  <a:srgbClr val="1A1A1A"/>
                </a:solidFill>
                <a:latin typeface="Segoe UI"/>
                <a:cs typeface="Segoe UI"/>
              </a:rPr>
              <a:t>Spark</a:t>
            </a:r>
            <a:r>
              <a:rPr sz="1100" spc="-50" dirty="0">
                <a:solidFill>
                  <a:srgbClr val="1A1A1A"/>
                </a:solidFill>
                <a:latin typeface="Segoe UI"/>
                <a:cs typeface="Segoe UI"/>
              </a:rPr>
              <a:t> </a:t>
            </a:r>
            <a:r>
              <a:rPr sz="1100" dirty="0">
                <a:solidFill>
                  <a:srgbClr val="1A1A1A"/>
                </a:solidFill>
                <a:latin typeface="Segoe UI"/>
                <a:cs typeface="Segoe UI"/>
              </a:rPr>
              <a:t>Dataframes,  Datasets, Delta,</a:t>
            </a:r>
            <a:r>
              <a:rPr sz="1100" spc="-45" dirty="0">
                <a:solidFill>
                  <a:srgbClr val="1A1A1A"/>
                </a:solidFill>
                <a:latin typeface="Segoe UI"/>
                <a:cs typeface="Segoe UI"/>
              </a:rPr>
              <a:t> </a:t>
            </a:r>
            <a:r>
              <a:rPr sz="1100" spc="-5" dirty="0">
                <a:solidFill>
                  <a:srgbClr val="1A1A1A"/>
                </a:solidFill>
                <a:latin typeface="Segoe UI"/>
                <a:cs typeface="Segoe UI"/>
              </a:rPr>
              <a:t>etc.)</a:t>
            </a:r>
            <a:endParaRPr sz="1100">
              <a:latin typeface="Segoe UI"/>
              <a:cs typeface="Segoe UI"/>
            </a:endParaRPr>
          </a:p>
        </p:txBody>
      </p:sp>
      <p:sp>
        <p:nvSpPr>
          <p:cNvPr id="42" name="object 42"/>
          <p:cNvSpPr/>
          <p:nvPr/>
        </p:nvSpPr>
        <p:spPr>
          <a:xfrm>
            <a:off x="4256532" y="48097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3" name="object 43"/>
          <p:cNvSpPr/>
          <p:nvPr/>
        </p:nvSpPr>
        <p:spPr>
          <a:xfrm>
            <a:off x="4256532" y="47152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4" name="object 44"/>
          <p:cNvSpPr/>
          <p:nvPr/>
        </p:nvSpPr>
        <p:spPr>
          <a:xfrm>
            <a:off x="4256532" y="47152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5" name="object 45"/>
          <p:cNvSpPr/>
          <p:nvPr/>
        </p:nvSpPr>
        <p:spPr>
          <a:xfrm>
            <a:off x="4256532" y="4619244"/>
            <a:ext cx="568960" cy="294640"/>
          </a:xfrm>
          <a:custGeom>
            <a:avLst/>
            <a:gdLst/>
            <a:ahLst/>
            <a:cxnLst/>
            <a:rect l="l" t="t" r="r" b="b"/>
            <a:pathLst>
              <a:path w="568960" h="294639">
                <a:moveTo>
                  <a:pt x="567563" y="53593"/>
                </a:moveTo>
                <a:lnTo>
                  <a:pt x="253" y="53593"/>
                </a:lnTo>
                <a:lnTo>
                  <a:pt x="253" y="146938"/>
                </a:lnTo>
                <a:lnTo>
                  <a:pt x="0" y="147065"/>
                </a:lnTo>
                <a:lnTo>
                  <a:pt x="253" y="147192"/>
                </a:lnTo>
                <a:lnTo>
                  <a:pt x="253" y="147446"/>
                </a:lnTo>
                <a:lnTo>
                  <a:pt x="762" y="147446"/>
                </a:lnTo>
                <a:lnTo>
                  <a:pt x="284225" y="294131"/>
                </a:lnTo>
                <a:lnTo>
                  <a:pt x="568451" y="147065"/>
                </a:lnTo>
                <a:lnTo>
                  <a:pt x="567563" y="146557"/>
                </a:lnTo>
                <a:lnTo>
                  <a:pt x="567563" y="53593"/>
                </a:lnTo>
                <a:close/>
              </a:path>
              <a:path w="568960" h="294639">
                <a:moveTo>
                  <a:pt x="284225" y="0"/>
                </a:moveTo>
                <a:lnTo>
                  <a:pt x="180720" y="53593"/>
                </a:lnTo>
                <a:lnTo>
                  <a:pt x="387730" y="53593"/>
                </a:lnTo>
                <a:lnTo>
                  <a:pt x="284225" y="0"/>
                </a:lnTo>
                <a:close/>
              </a:path>
            </a:pathLst>
          </a:custGeom>
          <a:solidFill>
            <a:srgbClr val="FFFFFF"/>
          </a:solidFill>
        </p:spPr>
        <p:txBody>
          <a:bodyPr wrap="square" lIns="0" tIns="0" rIns="0" bIns="0" rtlCol="0"/>
          <a:lstStyle/>
          <a:p>
            <a:endParaRPr/>
          </a:p>
        </p:txBody>
      </p:sp>
      <p:sp>
        <p:nvSpPr>
          <p:cNvPr id="46" name="object 46"/>
          <p:cNvSpPr/>
          <p:nvPr/>
        </p:nvSpPr>
        <p:spPr>
          <a:xfrm>
            <a:off x="4256532" y="4619244"/>
            <a:ext cx="568960" cy="294640"/>
          </a:xfrm>
          <a:custGeom>
            <a:avLst/>
            <a:gdLst/>
            <a:ahLst/>
            <a:cxnLst/>
            <a:rect l="l" t="t" r="r" b="b"/>
            <a:pathLst>
              <a:path w="568960" h="294639">
                <a:moveTo>
                  <a:pt x="284225" y="0"/>
                </a:moveTo>
                <a:lnTo>
                  <a:pt x="387730" y="53593"/>
                </a:lnTo>
                <a:lnTo>
                  <a:pt x="567563" y="53593"/>
                </a:lnTo>
                <a:lnTo>
                  <a:pt x="567563" y="146557"/>
                </a:lnTo>
                <a:lnTo>
                  <a:pt x="568451" y="147065"/>
                </a:lnTo>
                <a:lnTo>
                  <a:pt x="284225" y="294131"/>
                </a:lnTo>
                <a:lnTo>
                  <a:pt x="762" y="147446"/>
                </a:lnTo>
                <a:lnTo>
                  <a:pt x="253" y="147446"/>
                </a:lnTo>
                <a:lnTo>
                  <a:pt x="253" y="147192"/>
                </a:lnTo>
                <a:lnTo>
                  <a:pt x="0" y="147065"/>
                </a:lnTo>
                <a:lnTo>
                  <a:pt x="253" y="146938"/>
                </a:lnTo>
                <a:lnTo>
                  <a:pt x="253" y="53593"/>
                </a:lnTo>
                <a:lnTo>
                  <a:pt x="180720" y="53593"/>
                </a:lnTo>
                <a:lnTo>
                  <a:pt x="284225" y="0"/>
                </a:lnTo>
                <a:close/>
              </a:path>
            </a:pathLst>
          </a:custGeom>
          <a:ln w="12192">
            <a:solidFill>
              <a:srgbClr val="0078D3"/>
            </a:solidFill>
          </a:ln>
        </p:spPr>
        <p:txBody>
          <a:bodyPr wrap="square" lIns="0" tIns="0" rIns="0" bIns="0" rtlCol="0"/>
          <a:lstStyle/>
          <a:p>
            <a:endParaRPr/>
          </a:p>
        </p:txBody>
      </p:sp>
      <p:sp>
        <p:nvSpPr>
          <p:cNvPr id="47" name="object 47"/>
          <p:cNvSpPr/>
          <p:nvPr/>
        </p:nvSpPr>
        <p:spPr>
          <a:xfrm>
            <a:off x="4256532" y="4524755"/>
            <a:ext cx="568960" cy="295910"/>
          </a:xfrm>
          <a:custGeom>
            <a:avLst/>
            <a:gdLst/>
            <a:ahLst/>
            <a:cxnLst/>
            <a:rect l="l" t="t" r="r" b="b"/>
            <a:pathLst>
              <a:path w="568960"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48" name="object 48"/>
          <p:cNvSpPr/>
          <p:nvPr/>
        </p:nvSpPr>
        <p:spPr>
          <a:xfrm>
            <a:off x="4256532" y="4524755"/>
            <a:ext cx="568960" cy="295910"/>
          </a:xfrm>
          <a:custGeom>
            <a:avLst/>
            <a:gdLst/>
            <a:ahLst/>
            <a:cxnLst/>
            <a:rect l="l" t="t" r="r" b="b"/>
            <a:pathLst>
              <a:path w="568960"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49" name="object 49"/>
          <p:cNvSpPr txBox="1"/>
          <p:nvPr/>
        </p:nvSpPr>
        <p:spPr>
          <a:xfrm>
            <a:off x="6174104" y="5070047"/>
            <a:ext cx="2978785" cy="767715"/>
          </a:xfrm>
          <a:prstGeom prst="rect">
            <a:avLst/>
          </a:prstGeom>
        </p:spPr>
        <p:txBody>
          <a:bodyPr vert="horz" wrap="square" lIns="0" tIns="120014" rIns="0" bIns="0" rtlCol="0">
            <a:spAutoFit/>
          </a:bodyPr>
          <a:lstStyle/>
          <a:p>
            <a:pPr algn="ctr">
              <a:lnSpc>
                <a:spcPct val="100000"/>
              </a:lnSpc>
              <a:spcBef>
                <a:spcPts val="944"/>
              </a:spcBef>
            </a:pPr>
            <a:r>
              <a:rPr sz="1400" b="1" spc="-5" dirty="0">
                <a:solidFill>
                  <a:srgbClr val="1A1A1A"/>
                </a:solidFill>
                <a:latin typeface="Segoe UI Semibold"/>
                <a:cs typeface="Segoe UI Semibold"/>
              </a:rPr>
              <a:t>Azure Databricks </a:t>
            </a:r>
            <a:r>
              <a:rPr sz="1400" b="1" dirty="0">
                <a:solidFill>
                  <a:srgbClr val="1A1A1A"/>
                </a:solidFill>
                <a:latin typeface="Segoe UI Semibold"/>
                <a:cs typeface="Segoe UI Semibold"/>
              </a:rPr>
              <a:t>+ </a:t>
            </a:r>
            <a:r>
              <a:rPr sz="1400" b="1" spc="-5" dirty="0">
                <a:solidFill>
                  <a:srgbClr val="1A1A1A"/>
                </a:solidFill>
                <a:latin typeface="Segoe UI Semibold"/>
                <a:cs typeface="Segoe UI Semibold"/>
              </a:rPr>
              <a:t>Azure </a:t>
            </a:r>
            <a:r>
              <a:rPr sz="1400" b="1" dirty="0">
                <a:solidFill>
                  <a:srgbClr val="1A1A1A"/>
                </a:solidFill>
                <a:latin typeface="Segoe UI Semibold"/>
                <a:cs typeface="Segoe UI Semibold"/>
              </a:rPr>
              <a:t>ML</a:t>
            </a:r>
            <a:r>
              <a:rPr sz="1400" b="1" spc="-95" dirty="0">
                <a:solidFill>
                  <a:srgbClr val="1A1A1A"/>
                </a:solidFill>
                <a:latin typeface="Segoe UI Semibold"/>
                <a:cs typeface="Segoe UI Semibold"/>
              </a:rPr>
              <a:t> </a:t>
            </a:r>
            <a:r>
              <a:rPr sz="1400" b="1" dirty="0">
                <a:solidFill>
                  <a:srgbClr val="1A1A1A"/>
                </a:solidFill>
                <a:latin typeface="Segoe UI Semibold"/>
                <a:cs typeface="Segoe UI Semibold"/>
              </a:rPr>
              <a:t>service</a:t>
            </a:r>
            <a:endParaRPr sz="1400">
              <a:latin typeface="Segoe UI Semibold"/>
              <a:cs typeface="Segoe UI Semibold"/>
            </a:endParaRPr>
          </a:p>
          <a:p>
            <a:pPr marL="635" algn="ctr">
              <a:lnSpc>
                <a:spcPct val="100000"/>
              </a:lnSpc>
              <a:spcBef>
                <a:spcPts val="675"/>
              </a:spcBef>
            </a:pPr>
            <a:r>
              <a:rPr sz="1100" dirty="0">
                <a:solidFill>
                  <a:srgbClr val="1A1A1A"/>
                </a:solidFill>
                <a:latin typeface="Segoe UI"/>
                <a:cs typeface="Segoe UI"/>
              </a:rPr>
              <a:t>(Spark MLib and </a:t>
            </a:r>
            <a:r>
              <a:rPr sz="1100" spc="-5" dirty="0">
                <a:solidFill>
                  <a:srgbClr val="1A1A1A"/>
                </a:solidFill>
                <a:latin typeface="Segoe UI"/>
                <a:cs typeface="Segoe UI"/>
              </a:rPr>
              <a:t>OSS </a:t>
            </a:r>
            <a:r>
              <a:rPr sz="1100" dirty="0">
                <a:solidFill>
                  <a:srgbClr val="1A1A1A"/>
                </a:solidFill>
                <a:latin typeface="Segoe UI"/>
                <a:cs typeface="Segoe UI"/>
              </a:rPr>
              <a:t>frameworks</a:t>
            </a:r>
            <a:r>
              <a:rPr sz="1100" spc="-35" dirty="0">
                <a:solidFill>
                  <a:srgbClr val="1A1A1A"/>
                </a:solidFill>
                <a:latin typeface="Segoe UI"/>
                <a:cs typeface="Segoe UI"/>
              </a:rPr>
              <a:t> </a:t>
            </a:r>
            <a:r>
              <a:rPr sz="1100" dirty="0">
                <a:solidFill>
                  <a:srgbClr val="1A1A1A"/>
                </a:solidFill>
                <a:latin typeface="Segoe UI"/>
                <a:cs typeface="Segoe UI"/>
              </a:rPr>
              <a:t>+</a:t>
            </a:r>
            <a:endParaRPr sz="1100">
              <a:latin typeface="Segoe UI"/>
              <a:cs typeface="Segoe UI"/>
            </a:endParaRPr>
          </a:p>
          <a:p>
            <a:pPr algn="ctr">
              <a:lnSpc>
                <a:spcPct val="100000"/>
              </a:lnSpc>
            </a:pPr>
            <a:r>
              <a:rPr sz="1100" dirty="0">
                <a:solidFill>
                  <a:srgbClr val="1A1A1A"/>
                </a:solidFill>
                <a:latin typeface="Segoe UI"/>
                <a:cs typeface="Segoe UI"/>
              </a:rPr>
              <a:t>Automated ML, Model</a:t>
            </a:r>
            <a:r>
              <a:rPr sz="1100" spc="-40" dirty="0">
                <a:solidFill>
                  <a:srgbClr val="1A1A1A"/>
                </a:solidFill>
                <a:latin typeface="Segoe UI"/>
                <a:cs typeface="Segoe UI"/>
              </a:rPr>
              <a:t> </a:t>
            </a:r>
            <a:r>
              <a:rPr sz="1100" spc="-5" dirty="0">
                <a:solidFill>
                  <a:srgbClr val="1A1A1A"/>
                </a:solidFill>
                <a:latin typeface="Segoe UI"/>
                <a:cs typeface="Segoe UI"/>
              </a:rPr>
              <a:t>Registry)</a:t>
            </a:r>
            <a:endParaRPr sz="1100">
              <a:latin typeface="Segoe UI"/>
              <a:cs typeface="Segoe UI"/>
            </a:endParaRPr>
          </a:p>
        </p:txBody>
      </p:sp>
      <p:sp>
        <p:nvSpPr>
          <p:cNvPr id="50" name="object 50"/>
          <p:cNvSpPr/>
          <p:nvPr/>
        </p:nvSpPr>
        <p:spPr>
          <a:xfrm>
            <a:off x="6867143" y="48097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1" name="object 51"/>
          <p:cNvSpPr/>
          <p:nvPr/>
        </p:nvSpPr>
        <p:spPr>
          <a:xfrm>
            <a:off x="6867143" y="47152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2" name="object 52"/>
          <p:cNvSpPr/>
          <p:nvPr/>
        </p:nvSpPr>
        <p:spPr>
          <a:xfrm>
            <a:off x="6867143" y="47152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3" name="object 53"/>
          <p:cNvSpPr/>
          <p:nvPr/>
        </p:nvSpPr>
        <p:spPr>
          <a:xfrm>
            <a:off x="6867143" y="4619244"/>
            <a:ext cx="568960" cy="294640"/>
          </a:xfrm>
          <a:custGeom>
            <a:avLst/>
            <a:gdLst/>
            <a:ahLst/>
            <a:cxnLst/>
            <a:rect l="l" t="t" r="r" b="b"/>
            <a:pathLst>
              <a:path w="568959" h="294639">
                <a:moveTo>
                  <a:pt x="567562" y="53593"/>
                </a:moveTo>
                <a:lnTo>
                  <a:pt x="253" y="53593"/>
                </a:lnTo>
                <a:lnTo>
                  <a:pt x="253" y="146938"/>
                </a:lnTo>
                <a:lnTo>
                  <a:pt x="0" y="147065"/>
                </a:lnTo>
                <a:lnTo>
                  <a:pt x="253" y="147192"/>
                </a:lnTo>
                <a:lnTo>
                  <a:pt x="253" y="147446"/>
                </a:lnTo>
                <a:lnTo>
                  <a:pt x="761" y="147446"/>
                </a:lnTo>
                <a:lnTo>
                  <a:pt x="284225" y="294131"/>
                </a:lnTo>
                <a:lnTo>
                  <a:pt x="568451" y="147065"/>
                </a:lnTo>
                <a:lnTo>
                  <a:pt x="567562" y="146557"/>
                </a:lnTo>
                <a:lnTo>
                  <a:pt x="567562" y="53593"/>
                </a:lnTo>
                <a:close/>
              </a:path>
              <a:path w="568959" h="294639">
                <a:moveTo>
                  <a:pt x="284225" y="0"/>
                </a:moveTo>
                <a:lnTo>
                  <a:pt x="180721" y="53593"/>
                </a:lnTo>
                <a:lnTo>
                  <a:pt x="387730" y="53593"/>
                </a:lnTo>
                <a:lnTo>
                  <a:pt x="284225" y="0"/>
                </a:lnTo>
                <a:close/>
              </a:path>
            </a:pathLst>
          </a:custGeom>
          <a:solidFill>
            <a:srgbClr val="FFFFFF"/>
          </a:solidFill>
        </p:spPr>
        <p:txBody>
          <a:bodyPr wrap="square" lIns="0" tIns="0" rIns="0" bIns="0" rtlCol="0"/>
          <a:lstStyle/>
          <a:p>
            <a:endParaRPr/>
          </a:p>
        </p:txBody>
      </p:sp>
      <p:sp>
        <p:nvSpPr>
          <p:cNvPr id="54" name="object 54"/>
          <p:cNvSpPr/>
          <p:nvPr/>
        </p:nvSpPr>
        <p:spPr>
          <a:xfrm>
            <a:off x="6867143" y="4619244"/>
            <a:ext cx="568960" cy="294640"/>
          </a:xfrm>
          <a:custGeom>
            <a:avLst/>
            <a:gdLst/>
            <a:ahLst/>
            <a:cxnLst/>
            <a:rect l="l" t="t" r="r" b="b"/>
            <a:pathLst>
              <a:path w="568959" h="294639">
                <a:moveTo>
                  <a:pt x="284225" y="0"/>
                </a:moveTo>
                <a:lnTo>
                  <a:pt x="387730" y="53593"/>
                </a:lnTo>
                <a:lnTo>
                  <a:pt x="567562" y="53593"/>
                </a:lnTo>
                <a:lnTo>
                  <a:pt x="567562" y="146557"/>
                </a:lnTo>
                <a:lnTo>
                  <a:pt x="568451" y="147065"/>
                </a:lnTo>
                <a:lnTo>
                  <a:pt x="284225" y="294131"/>
                </a:lnTo>
                <a:lnTo>
                  <a:pt x="761" y="147446"/>
                </a:lnTo>
                <a:lnTo>
                  <a:pt x="253" y="147446"/>
                </a:lnTo>
                <a:lnTo>
                  <a:pt x="253" y="147192"/>
                </a:lnTo>
                <a:lnTo>
                  <a:pt x="0" y="147065"/>
                </a:lnTo>
                <a:lnTo>
                  <a:pt x="253" y="146938"/>
                </a:lnTo>
                <a:lnTo>
                  <a:pt x="253" y="53593"/>
                </a:lnTo>
                <a:lnTo>
                  <a:pt x="180721" y="53593"/>
                </a:lnTo>
                <a:lnTo>
                  <a:pt x="284225" y="0"/>
                </a:lnTo>
                <a:close/>
              </a:path>
            </a:pathLst>
          </a:custGeom>
          <a:ln w="12192">
            <a:solidFill>
              <a:srgbClr val="0078D3"/>
            </a:solidFill>
          </a:ln>
        </p:spPr>
        <p:txBody>
          <a:bodyPr wrap="square" lIns="0" tIns="0" rIns="0" bIns="0" rtlCol="0"/>
          <a:lstStyle/>
          <a:p>
            <a:endParaRPr/>
          </a:p>
        </p:txBody>
      </p:sp>
      <p:sp>
        <p:nvSpPr>
          <p:cNvPr id="55" name="object 55"/>
          <p:cNvSpPr/>
          <p:nvPr/>
        </p:nvSpPr>
        <p:spPr>
          <a:xfrm>
            <a:off x="6867143" y="4524755"/>
            <a:ext cx="568960" cy="295910"/>
          </a:xfrm>
          <a:custGeom>
            <a:avLst/>
            <a:gdLst/>
            <a:ahLst/>
            <a:cxnLst/>
            <a:rect l="l" t="t" r="r" b="b"/>
            <a:pathLst>
              <a:path w="568959" h="295910">
                <a:moveTo>
                  <a:pt x="284225" y="0"/>
                </a:moveTo>
                <a:lnTo>
                  <a:pt x="0" y="147828"/>
                </a:lnTo>
                <a:lnTo>
                  <a:pt x="284225" y="295656"/>
                </a:lnTo>
                <a:lnTo>
                  <a:pt x="568451" y="147828"/>
                </a:lnTo>
                <a:lnTo>
                  <a:pt x="284225" y="0"/>
                </a:lnTo>
                <a:close/>
              </a:path>
            </a:pathLst>
          </a:custGeom>
          <a:solidFill>
            <a:srgbClr val="FFFFFF"/>
          </a:solidFill>
        </p:spPr>
        <p:txBody>
          <a:bodyPr wrap="square" lIns="0" tIns="0" rIns="0" bIns="0" rtlCol="0"/>
          <a:lstStyle/>
          <a:p>
            <a:endParaRPr/>
          </a:p>
        </p:txBody>
      </p:sp>
      <p:sp>
        <p:nvSpPr>
          <p:cNvPr id="56" name="object 56"/>
          <p:cNvSpPr/>
          <p:nvPr/>
        </p:nvSpPr>
        <p:spPr>
          <a:xfrm>
            <a:off x="6867143" y="4524755"/>
            <a:ext cx="568960" cy="295910"/>
          </a:xfrm>
          <a:custGeom>
            <a:avLst/>
            <a:gdLst/>
            <a:ahLst/>
            <a:cxnLst/>
            <a:rect l="l" t="t" r="r" b="b"/>
            <a:pathLst>
              <a:path w="568959" h="295910">
                <a:moveTo>
                  <a:pt x="0" y="147828"/>
                </a:moveTo>
                <a:lnTo>
                  <a:pt x="284225" y="0"/>
                </a:lnTo>
                <a:lnTo>
                  <a:pt x="568451" y="147828"/>
                </a:lnTo>
                <a:lnTo>
                  <a:pt x="284225" y="295656"/>
                </a:lnTo>
                <a:lnTo>
                  <a:pt x="0" y="147828"/>
                </a:lnTo>
                <a:close/>
              </a:path>
            </a:pathLst>
          </a:custGeom>
          <a:ln w="12192">
            <a:solidFill>
              <a:srgbClr val="0078D3"/>
            </a:solidFill>
          </a:ln>
        </p:spPr>
        <p:txBody>
          <a:bodyPr wrap="square" lIns="0" tIns="0" rIns="0" bIns="0" rtlCol="0"/>
          <a:lstStyle/>
          <a:p>
            <a:endParaRPr/>
          </a:p>
        </p:txBody>
      </p:sp>
      <p:sp>
        <p:nvSpPr>
          <p:cNvPr id="57" name="object 57"/>
          <p:cNvSpPr/>
          <p:nvPr/>
        </p:nvSpPr>
        <p:spPr>
          <a:xfrm>
            <a:off x="7891271" y="4447032"/>
            <a:ext cx="353695" cy="599440"/>
          </a:xfrm>
          <a:custGeom>
            <a:avLst/>
            <a:gdLst/>
            <a:ahLst/>
            <a:cxnLst/>
            <a:rect l="l" t="t" r="r" b="b"/>
            <a:pathLst>
              <a:path w="353695" h="599439">
                <a:moveTo>
                  <a:pt x="353568" y="0"/>
                </a:moveTo>
                <a:lnTo>
                  <a:pt x="203834" y="0"/>
                </a:lnTo>
                <a:lnTo>
                  <a:pt x="206501" y="222504"/>
                </a:lnTo>
                <a:lnTo>
                  <a:pt x="0" y="454025"/>
                </a:lnTo>
                <a:lnTo>
                  <a:pt x="36068" y="598932"/>
                </a:lnTo>
                <a:lnTo>
                  <a:pt x="353568" y="223774"/>
                </a:lnTo>
                <a:lnTo>
                  <a:pt x="353568" y="0"/>
                </a:lnTo>
                <a:close/>
              </a:path>
            </a:pathLst>
          </a:custGeom>
          <a:solidFill>
            <a:srgbClr val="FFFFFF"/>
          </a:solidFill>
        </p:spPr>
        <p:txBody>
          <a:bodyPr wrap="square" lIns="0" tIns="0" rIns="0" bIns="0" rtlCol="0"/>
          <a:lstStyle/>
          <a:p>
            <a:endParaRPr/>
          </a:p>
        </p:txBody>
      </p:sp>
      <p:sp>
        <p:nvSpPr>
          <p:cNvPr id="58" name="object 58"/>
          <p:cNvSpPr/>
          <p:nvPr/>
        </p:nvSpPr>
        <p:spPr>
          <a:xfrm>
            <a:off x="7891271" y="4447032"/>
            <a:ext cx="353695" cy="599440"/>
          </a:xfrm>
          <a:custGeom>
            <a:avLst/>
            <a:gdLst/>
            <a:ahLst/>
            <a:cxnLst/>
            <a:rect l="l" t="t" r="r" b="b"/>
            <a:pathLst>
              <a:path w="353695" h="599439">
                <a:moveTo>
                  <a:pt x="203834" y="0"/>
                </a:moveTo>
                <a:lnTo>
                  <a:pt x="353568" y="0"/>
                </a:lnTo>
                <a:lnTo>
                  <a:pt x="353568" y="223774"/>
                </a:lnTo>
                <a:lnTo>
                  <a:pt x="36068" y="598932"/>
                </a:lnTo>
                <a:lnTo>
                  <a:pt x="0" y="454025"/>
                </a:lnTo>
                <a:lnTo>
                  <a:pt x="206501" y="222504"/>
                </a:lnTo>
                <a:lnTo>
                  <a:pt x="203834" y="0"/>
                </a:lnTo>
                <a:close/>
              </a:path>
            </a:pathLst>
          </a:custGeom>
          <a:ln w="12192">
            <a:solidFill>
              <a:srgbClr val="0078D3"/>
            </a:solidFill>
          </a:ln>
        </p:spPr>
        <p:txBody>
          <a:bodyPr wrap="square" lIns="0" tIns="0" rIns="0" bIns="0" rtlCol="0"/>
          <a:lstStyle/>
          <a:p>
            <a:endParaRPr/>
          </a:p>
        </p:txBody>
      </p:sp>
      <p:sp>
        <p:nvSpPr>
          <p:cNvPr id="59" name="object 59"/>
          <p:cNvSpPr/>
          <p:nvPr/>
        </p:nvSpPr>
        <p:spPr>
          <a:xfrm>
            <a:off x="8191500" y="4713732"/>
            <a:ext cx="259079" cy="332740"/>
          </a:xfrm>
          <a:custGeom>
            <a:avLst/>
            <a:gdLst/>
            <a:ahLst/>
            <a:cxnLst/>
            <a:rect l="l" t="t" r="r" b="b"/>
            <a:pathLst>
              <a:path w="259079" h="332739">
                <a:moveTo>
                  <a:pt x="91567" y="0"/>
                </a:moveTo>
                <a:lnTo>
                  <a:pt x="0" y="109855"/>
                </a:lnTo>
                <a:lnTo>
                  <a:pt x="223011" y="332232"/>
                </a:lnTo>
                <a:lnTo>
                  <a:pt x="259079" y="188722"/>
                </a:lnTo>
                <a:lnTo>
                  <a:pt x="91567" y="0"/>
                </a:lnTo>
                <a:close/>
              </a:path>
            </a:pathLst>
          </a:custGeom>
          <a:solidFill>
            <a:srgbClr val="FFFFFF"/>
          </a:solidFill>
        </p:spPr>
        <p:txBody>
          <a:bodyPr wrap="square" lIns="0" tIns="0" rIns="0" bIns="0" rtlCol="0"/>
          <a:lstStyle/>
          <a:p>
            <a:endParaRPr/>
          </a:p>
        </p:txBody>
      </p:sp>
      <p:sp>
        <p:nvSpPr>
          <p:cNvPr id="60" name="object 60"/>
          <p:cNvSpPr/>
          <p:nvPr/>
        </p:nvSpPr>
        <p:spPr>
          <a:xfrm>
            <a:off x="8191500" y="4713732"/>
            <a:ext cx="259079" cy="332740"/>
          </a:xfrm>
          <a:custGeom>
            <a:avLst/>
            <a:gdLst/>
            <a:ahLst/>
            <a:cxnLst/>
            <a:rect l="l" t="t" r="r" b="b"/>
            <a:pathLst>
              <a:path w="259079" h="332739">
                <a:moveTo>
                  <a:pt x="0" y="109855"/>
                </a:moveTo>
                <a:lnTo>
                  <a:pt x="91567" y="0"/>
                </a:lnTo>
                <a:lnTo>
                  <a:pt x="259079" y="188722"/>
                </a:lnTo>
                <a:lnTo>
                  <a:pt x="223011" y="332232"/>
                </a:lnTo>
                <a:lnTo>
                  <a:pt x="0" y="109855"/>
                </a:lnTo>
                <a:close/>
              </a:path>
            </a:pathLst>
          </a:custGeom>
          <a:ln w="12192">
            <a:solidFill>
              <a:srgbClr val="0078D3"/>
            </a:solidFill>
          </a:ln>
        </p:spPr>
        <p:txBody>
          <a:bodyPr wrap="square" lIns="0" tIns="0" rIns="0" bIns="0" rtlCol="0"/>
          <a:lstStyle/>
          <a:p>
            <a:endParaRPr/>
          </a:p>
        </p:txBody>
      </p:sp>
      <p:sp>
        <p:nvSpPr>
          <p:cNvPr id="61" name="object 61"/>
          <p:cNvSpPr/>
          <p:nvPr/>
        </p:nvSpPr>
        <p:spPr>
          <a:xfrm>
            <a:off x="5523738" y="4855464"/>
            <a:ext cx="647700" cy="78105"/>
          </a:xfrm>
          <a:custGeom>
            <a:avLst/>
            <a:gdLst/>
            <a:ahLst/>
            <a:cxnLst/>
            <a:rect l="l" t="t" r="r" b="b"/>
            <a:pathLst>
              <a:path w="647700" h="78104">
                <a:moveTo>
                  <a:pt x="569976" y="0"/>
                </a:moveTo>
                <a:lnTo>
                  <a:pt x="569976" y="77724"/>
                </a:lnTo>
                <a:lnTo>
                  <a:pt x="621791"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1" y="51816"/>
                </a:lnTo>
                <a:lnTo>
                  <a:pt x="647700" y="38862"/>
                </a:lnTo>
                <a:lnTo>
                  <a:pt x="621792" y="25908"/>
                </a:lnTo>
                <a:close/>
              </a:path>
            </a:pathLst>
          </a:custGeom>
          <a:solidFill>
            <a:srgbClr val="1A1A1A"/>
          </a:solidFill>
        </p:spPr>
        <p:txBody>
          <a:bodyPr wrap="square" lIns="0" tIns="0" rIns="0" bIns="0" rtlCol="0"/>
          <a:lstStyle/>
          <a:p>
            <a:endParaRPr/>
          </a:p>
        </p:txBody>
      </p:sp>
      <p:sp>
        <p:nvSpPr>
          <p:cNvPr id="62" name="object 62"/>
          <p:cNvSpPr/>
          <p:nvPr/>
        </p:nvSpPr>
        <p:spPr>
          <a:xfrm>
            <a:off x="8949690" y="4855464"/>
            <a:ext cx="647700" cy="78105"/>
          </a:xfrm>
          <a:custGeom>
            <a:avLst/>
            <a:gdLst/>
            <a:ahLst/>
            <a:cxnLst/>
            <a:rect l="l" t="t" r="r" b="b"/>
            <a:pathLst>
              <a:path w="647700" h="78104">
                <a:moveTo>
                  <a:pt x="569976" y="0"/>
                </a:moveTo>
                <a:lnTo>
                  <a:pt x="569976" y="77724"/>
                </a:lnTo>
                <a:lnTo>
                  <a:pt x="621792" y="51816"/>
                </a:lnTo>
                <a:lnTo>
                  <a:pt x="582929" y="51816"/>
                </a:lnTo>
                <a:lnTo>
                  <a:pt x="582929" y="25908"/>
                </a:lnTo>
                <a:lnTo>
                  <a:pt x="621792" y="25908"/>
                </a:lnTo>
                <a:lnTo>
                  <a:pt x="569976" y="0"/>
                </a:lnTo>
                <a:close/>
              </a:path>
              <a:path w="647700" h="78104">
                <a:moveTo>
                  <a:pt x="569976" y="25908"/>
                </a:moveTo>
                <a:lnTo>
                  <a:pt x="0" y="25908"/>
                </a:lnTo>
                <a:lnTo>
                  <a:pt x="0" y="51816"/>
                </a:lnTo>
                <a:lnTo>
                  <a:pt x="569976" y="51816"/>
                </a:lnTo>
                <a:lnTo>
                  <a:pt x="569976" y="25908"/>
                </a:lnTo>
                <a:close/>
              </a:path>
              <a:path w="647700" h="78104">
                <a:moveTo>
                  <a:pt x="621792" y="25908"/>
                </a:moveTo>
                <a:lnTo>
                  <a:pt x="582929" y="25908"/>
                </a:lnTo>
                <a:lnTo>
                  <a:pt x="582929" y="51816"/>
                </a:lnTo>
                <a:lnTo>
                  <a:pt x="621792" y="51816"/>
                </a:lnTo>
                <a:lnTo>
                  <a:pt x="647700" y="38862"/>
                </a:lnTo>
                <a:lnTo>
                  <a:pt x="621792" y="25908"/>
                </a:lnTo>
                <a:close/>
              </a:path>
            </a:pathLst>
          </a:custGeom>
          <a:solidFill>
            <a:srgbClr val="1A1A1A"/>
          </a:solidFill>
        </p:spPr>
        <p:txBody>
          <a:bodyPr wrap="square" lIns="0" tIns="0" rIns="0" bIns="0" rtlCol="0"/>
          <a:lstStyle/>
          <a:p>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1517650" y="1259586"/>
          <a:ext cx="9410699" cy="4856390"/>
        </p:xfrm>
        <a:graphic>
          <a:graphicData uri="http://schemas.openxmlformats.org/drawingml/2006/table">
            <a:tbl>
              <a:tblPr firstRow="1" bandRow="1">
                <a:tableStyleId>{2D5ABB26-0587-4C30-8999-92F81FD0307C}</a:tableStyleId>
              </a:tblPr>
              <a:tblGrid>
                <a:gridCol w="1569085">
                  <a:extLst>
                    <a:ext uri="{9D8B030D-6E8A-4147-A177-3AD203B41FA5}">
                      <a16:colId xmlns:a16="http://schemas.microsoft.com/office/drawing/2014/main" val="20000"/>
                    </a:ext>
                  </a:extLst>
                </a:gridCol>
                <a:gridCol w="3893820">
                  <a:extLst>
                    <a:ext uri="{9D8B030D-6E8A-4147-A177-3AD203B41FA5}">
                      <a16:colId xmlns:a16="http://schemas.microsoft.com/office/drawing/2014/main" val="20001"/>
                    </a:ext>
                  </a:extLst>
                </a:gridCol>
                <a:gridCol w="3947794">
                  <a:extLst>
                    <a:ext uri="{9D8B030D-6E8A-4147-A177-3AD203B41FA5}">
                      <a16:colId xmlns:a16="http://schemas.microsoft.com/office/drawing/2014/main" val="20002"/>
                    </a:ext>
                  </a:extLst>
                </a:gridCol>
              </a:tblGrid>
              <a:tr h="448310">
                <a:tc gridSpan="3">
                  <a:txBody>
                    <a:bodyPr/>
                    <a:lstStyle/>
                    <a:p>
                      <a:pPr algn="ctr">
                        <a:lnSpc>
                          <a:spcPct val="100000"/>
                        </a:lnSpc>
                        <a:spcBef>
                          <a:spcPts val="325"/>
                        </a:spcBef>
                      </a:pPr>
                      <a:r>
                        <a:rPr sz="1750" b="1" dirty="0">
                          <a:solidFill>
                            <a:srgbClr val="FFFFFF"/>
                          </a:solidFill>
                          <a:latin typeface="Segoe UI"/>
                          <a:cs typeface="Segoe UI"/>
                        </a:rPr>
                        <a:t>Comparable</a:t>
                      </a:r>
                      <a:r>
                        <a:rPr sz="1750" b="1" spc="-5" dirty="0">
                          <a:solidFill>
                            <a:srgbClr val="FFFFFF"/>
                          </a:solidFill>
                          <a:latin typeface="Segoe UI"/>
                          <a:cs typeface="Segoe UI"/>
                        </a:rPr>
                        <a:t> </a:t>
                      </a:r>
                      <a:r>
                        <a:rPr sz="1750" b="1" spc="-30" dirty="0">
                          <a:solidFill>
                            <a:srgbClr val="FFFFFF"/>
                          </a:solidFill>
                          <a:latin typeface="Segoe UI"/>
                          <a:cs typeface="Segoe UI"/>
                        </a:rPr>
                        <a:t>Table</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1F50"/>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48182">
                <a:tc>
                  <a:txBody>
                    <a:bodyPr/>
                    <a:lstStyle/>
                    <a:p>
                      <a:pPr>
                        <a:lnSpc>
                          <a:spcPct val="100000"/>
                        </a:lnSpc>
                      </a:pPr>
                      <a:endParaRPr sz="17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1440">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5" dirty="0">
                          <a:latin typeface="Segoe UI"/>
                          <a:cs typeface="Segoe UI"/>
                        </a:rPr>
                        <a:t>Studio</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tc>
                  <a:txBody>
                    <a:bodyPr/>
                    <a:lstStyle/>
                    <a:p>
                      <a:pPr marL="92075">
                        <a:lnSpc>
                          <a:spcPct val="100000"/>
                        </a:lnSpc>
                        <a:spcBef>
                          <a:spcPts val="325"/>
                        </a:spcBef>
                      </a:pPr>
                      <a:r>
                        <a:rPr sz="1750" spc="-5" dirty="0">
                          <a:latin typeface="Segoe UI"/>
                          <a:cs typeface="Segoe UI"/>
                        </a:rPr>
                        <a:t>Azure </a:t>
                      </a:r>
                      <a:r>
                        <a:rPr sz="1750" spc="5" dirty="0">
                          <a:latin typeface="Segoe UI"/>
                          <a:cs typeface="Segoe UI"/>
                        </a:rPr>
                        <a:t>Machine Learning</a:t>
                      </a:r>
                      <a:r>
                        <a:rPr sz="1750" spc="20" dirty="0">
                          <a:latin typeface="Segoe UI"/>
                          <a:cs typeface="Segoe UI"/>
                        </a:rPr>
                        <a:t> </a:t>
                      </a:r>
                      <a:r>
                        <a:rPr sz="1750" spc="10" dirty="0">
                          <a:latin typeface="Segoe UI"/>
                          <a:cs typeface="Segoe UI"/>
                        </a:rPr>
                        <a:t>Services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1"/>
                  </a:ext>
                </a:extLst>
              </a:tr>
              <a:tr h="2011680">
                <a:tc>
                  <a:txBody>
                    <a:bodyPr/>
                    <a:lstStyle/>
                    <a:p>
                      <a:pPr marL="91440">
                        <a:lnSpc>
                          <a:spcPct val="100000"/>
                        </a:lnSpc>
                        <a:spcBef>
                          <a:spcPts val="325"/>
                        </a:spcBef>
                      </a:pPr>
                      <a:r>
                        <a:rPr sz="1750" spc="-5" dirty="0">
                          <a:latin typeface="Segoe UI"/>
                          <a:cs typeface="Segoe UI"/>
                        </a:rPr>
                        <a:t>Pros</a:t>
                      </a:r>
                      <a:endParaRPr sz="1750">
                        <a:latin typeface="Segoe UI"/>
                        <a:cs typeface="Segoe UI"/>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7825" indent="-286385">
                        <a:lnSpc>
                          <a:spcPts val="2150"/>
                        </a:lnSpc>
                        <a:spcBef>
                          <a:spcPts val="265"/>
                        </a:spcBef>
                        <a:buFont typeface="Arial"/>
                        <a:buChar char="•"/>
                        <a:tabLst>
                          <a:tab pos="377825" algn="l"/>
                          <a:tab pos="378460" algn="l"/>
                        </a:tabLst>
                      </a:pPr>
                      <a:r>
                        <a:rPr sz="1800" spc="-5" dirty="0">
                          <a:latin typeface="Calibri"/>
                          <a:cs typeface="Calibri"/>
                        </a:rPr>
                        <a:t>Rapid development </a:t>
                      </a:r>
                      <a:r>
                        <a:rPr sz="1800" spc="-15" dirty="0">
                          <a:latin typeface="Calibri"/>
                          <a:cs typeface="Calibri"/>
                        </a:rPr>
                        <a:t>(Drag </a:t>
                      </a:r>
                      <a:r>
                        <a:rPr sz="1800" dirty="0">
                          <a:latin typeface="Calibri"/>
                          <a:cs typeface="Calibri"/>
                        </a:rPr>
                        <a:t>and</a:t>
                      </a:r>
                      <a:r>
                        <a:rPr sz="1800" spc="50" dirty="0">
                          <a:latin typeface="Calibri"/>
                          <a:cs typeface="Calibri"/>
                        </a:rPr>
                        <a:t> </a:t>
                      </a:r>
                      <a:r>
                        <a:rPr sz="1800" spc="-15" dirty="0">
                          <a:latin typeface="Calibri"/>
                          <a:cs typeface="Calibri"/>
                        </a:rPr>
                        <a:t>Drop)</a:t>
                      </a:r>
                      <a:endParaRPr sz="1800">
                        <a:latin typeface="Calibri"/>
                        <a:cs typeface="Calibri"/>
                      </a:endParaRPr>
                    </a:p>
                    <a:p>
                      <a:pPr marL="377825" marR="461009" indent="-286385">
                        <a:lnSpc>
                          <a:spcPts val="2160"/>
                        </a:lnSpc>
                        <a:spcBef>
                          <a:spcPts val="60"/>
                        </a:spcBef>
                        <a:buFont typeface="Arial"/>
                        <a:buChar char="•"/>
                        <a:tabLst>
                          <a:tab pos="377825" algn="l"/>
                          <a:tab pos="378460" algn="l"/>
                        </a:tabLst>
                      </a:pPr>
                      <a:r>
                        <a:rPr sz="1800" spc="-25" dirty="0">
                          <a:latin typeface="Calibri"/>
                          <a:cs typeface="Calibri"/>
                        </a:rPr>
                        <a:t>Works </a:t>
                      </a:r>
                      <a:r>
                        <a:rPr sz="1800" spc="-5" dirty="0">
                          <a:latin typeface="Calibri"/>
                          <a:cs typeface="Calibri"/>
                        </a:rPr>
                        <a:t>well with </a:t>
                      </a:r>
                      <a:r>
                        <a:rPr sz="1800" spc="-10" dirty="0">
                          <a:latin typeface="Calibri"/>
                          <a:cs typeface="Calibri"/>
                        </a:rPr>
                        <a:t>relatively </a:t>
                      </a:r>
                      <a:r>
                        <a:rPr sz="1800" spc="-5" dirty="0">
                          <a:latin typeface="Calibri"/>
                          <a:cs typeface="Calibri"/>
                        </a:rPr>
                        <a:t>simple  </a:t>
                      </a:r>
                      <a:r>
                        <a:rPr sz="1800" spc="-10" dirty="0">
                          <a:latin typeface="Calibri"/>
                          <a:cs typeface="Calibri"/>
                        </a:rPr>
                        <a:t>datasets</a:t>
                      </a:r>
                      <a:endParaRPr sz="1800">
                        <a:latin typeface="Calibri"/>
                        <a:cs typeface="Calibri"/>
                      </a:endParaRPr>
                    </a:p>
                    <a:p>
                      <a:pPr marL="377825" indent="-286385">
                        <a:lnSpc>
                          <a:spcPts val="2110"/>
                        </a:lnSpc>
                        <a:buFont typeface="Arial"/>
                        <a:buChar char="•"/>
                        <a:tabLst>
                          <a:tab pos="377825" algn="l"/>
                          <a:tab pos="378460" algn="l"/>
                        </a:tabLst>
                      </a:pPr>
                      <a:r>
                        <a:rPr sz="1800" spc="-10" dirty="0">
                          <a:latin typeface="Calibri"/>
                          <a:cs typeface="Calibri"/>
                        </a:rPr>
                        <a:t>Pre-built </a:t>
                      </a:r>
                      <a:r>
                        <a:rPr sz="1800" dirty="0">
                          <a:latin typeface="Calibri"/>
                          <a:cs typeface="Calibri"/>
                        </a:rPr>
                        <a:t>ML</a:t>
                      </a:r>
                      <a:r>
                        <a:rPr sz="1800" spc="25" dirty="0">
                          <a:latin typeface="Calibri"/>
                          <a:cs typeface="Calibri"/>
                        </a:rPr>
                        <a:t> </a:t>
                      </a:r>
                      <a:r>
                        <a:rPr sz="1800" spc="-5" dirty="0">
                          <a:latin typeface="Calibri"/>
                          <a:cs typeface="Calibri"/>
                        </a:rPr>
                        <a:t>algorithms</a:t>
                      </a:r>
                      <a:endParaRPr sz="1800">
                        <a:latin typeface="Calibri"/>
                        <a:cs typeface="Calibri"/>
                      </a:endParaRPr>
                    </a:p>
                    <a:p>
                      <a:pPr marL="377825" indent="-286385">
                        <a:lnSpc>
                          <a:spcPct val="100000"/>
                        </a:lnSpc>
                        <a:buFont typeface="Arial"/>
                        <a:buChar char="•"/>
                        <a:tabLst>
                          <a:tab pos="377825" algn="l"/>
                          <a:tab pos="378460" algn="l"/>
                        </a:tabLst>
                      </a:pPr>
                      <a:r>
                        <a:rPr sz="1800" spc="-5" dirty="0">
                          <a:latin typeface="Calibri"/>
                          <a:cs typeface="Calibri"/>
                        </a:rPr>
                        <a:t>Cheap</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tc>
                  <a:txBody>
                    <a:bodyPr/>
                    <a:lstStyle/>
                    <a:p>
                      <a:pPr marL="378460" indent="-286385">
                        <a:lnSpc>
                          <a:spcPts val="2150"/>
                        </a:lnSpc>
                        <a:spcBef>
                          <a:spcPts val="265"/>
                        </a:spcBef>
                        <a:buFont typeface="Arial"/>
                        <a:buChar char="•"/>
                        <a:tabLst>
                          <a:tab pos="378460" algn="l"/>
                          <a:tab pos="379095" algn="l"/>
                        </a:tabLst>
                      </a:pPr>
                      <a:r>
                        <a:rPr sz="1800" spc="-20" dirty="0">
                          <a:latin typeface="Calibri"/>
                          <a:cs typeface="Calibri"/>
                        </a:rPr>
                        <a:t>Fast </a:t>
                      </a:r>
                      <a:r>
                        <a:rPr sz="1800" spc="-5" dirty="0">
                          <a:latin typeface="Calibri"/>
                          <a:cs typeface="Calibri"/>
                        </a:rPr>
                        <a:t>(VMs with</a:t>
                      </a:r>
                      <a:r>
                        <a:rPr sz="1800" spc="35" dirty="0">
                          <a:latin typeface="Calibri"/>
                          <a:cs typeface="Calibri"/>
                        </a:rPr>
                        <a:t> </a:t>
                      </a:r>
                      <a:r>
                        <a:rPr sz="1800" spc="-5" dirty="0">
                          <a:latin typeface="Calibri"/>
                          <a:cs typeface="Calibri"/>
                        </a:rPr>
                        <a:t>GPUs)</a:t>
                      </a:r>
                      <a:endParaRPr sz="1800">
                        <a:latin typeface="Calibri"/>
                        <a:cs typeface="Calibri"/>
                      </a:endParaRPr>
                    </a:p>
                    <a:p>
                      <a:pPr marL="378460" marR="582930" indent="-286385">
                        <a:lnSpc>
                          <a:spcPts val="2180"/>
                        </a:lnSpc>
                        <a:spcBef>
                          <a:spcPts val="45"/>
                        </a:spcBef>
                        <a:buFont typeface="Arial"/>
                        <a:buChar char="•"/>
                        <a:tabLst>
                          <a:tab pos="378460" algn="l"/>
                          <a:tab pos="379095" algn="l"/>
                        </a:tabLst>
                      </a:pPr>
                      <a:r>
                        <a:rPr sz="1800" spc="-15" dirty="0">
                          <a:latin typeface="Calibri"/>
                          <a:cs typeface="Calibri"/>
                        </a:rPr>
                        <a:t>Different </a:t>
                      </a:r>
                      <a:r>
                        <a:rPr sz="1800" spc="-10" dirty="0">
                          <a:latin typeface="Calibri"/>
                          <a:cs typeface="Calibri"/>
                        </a:rPr>
                        <a:t>optimization </a:t>
                      </a:r>
                      <a:r>
                        <a:rPr sz="1800" spc="-5" dirty="0">
                          <a:latin typeface="Calibri"/>
                          <a:cs typeface="Calibri"/>
                        </a:rPr>
                        <a:t>methods,  CI/CD</a:t>
                      </a:r>
                      <a:r>
                        <a:rPr sz="1800" spc="5" dirty="0">
                          <a:latin typeface="Calibri"/>
                          <a:cs typeface="Calibri"/>
                        </a:rPr>
                        <a:t> </a:t>
                      </a:r>
                      <a:r>
                        <a:rPr sz="1800" spc="-10" dirty="0">
                          <a:latin typeface="Calibri"/>
                          <a:cs typeface="Calibri"/>
                        </a:rPr>
                        <a:t>pipeline</a:t>
                      </a:r>
                      <a:endParaRPr sz="1800">
                        <a:latin typeface="Calibri"/>
                        <a:cs typeface="Calibri"/>
                      </a:endParaRPr>
                    </a:p>
                    <a:p>
                      <a:pPr marL="378460" indent="-286385">
                        <a:lnSpc>
                          <a:spcPts val="2075"/>
                        </a:lnSpc>
                        <a:buFont typeface="Arial"/>
                        <a:buChar char="•"/>
                        <a:tabLst>
                          <a:tab pos="378460" algn="l"/>
                          <a:tab pos="379095" algn="l"/>
                        </a:tabLst>
                      </a:pPr>
                      <a:r>
                        <a:rPr sz="1800" spc="-5" dirty="0">
                          <a:latin typeface="Calibri"/>
                          <a:cs typeface="Calibri"/>
                        </a:rPr>
                        <a:t>Full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8460" marR="808990" indent="-286385">
                        <a:lnSpc>
                          <a:spcPts val="2160"/>
                        </a:lnSpc>
                        <a:spcBef>
                          <a:spcPts val="60"/>
                        </a:spcBef>
                        <a:buFont typeface="Arial"/>
                        <a:buChar char="•"/>
                        <a:tabLst>
                          <a:tab pos="378460" algn="l"/>
                          <a:tab pos="379095" algn="l"/>
                        </a:tabLst>
                      </a:pPr>
                      <a:r>
                        <a:rPr sz="1800" dirty="0">
                          <a:latin typeface="Calibri"/>
                          <a:cs typeface="Calibri"/>
                        </a:rPr>
                        <a:t>Manage </a:t>
                      </a:r>
                      <a:r>
                        <a:rPr sz="1800" spc="-10" dirty="0">
                          <a:latin typeface="Calibri"/>
                          <a:cs typeface="Calibri"/>
                        </a:rPr>
                        <a:t>computing resources  </a:t>
                      </a:r>
                      <a:r>
                        <a:rPr sz="1800" spc="-5" dirty="0">
                          <a:latin typeface="Calibri"/>
                          <a:cs typeface="Calibri"/>
                        </a:rPr>
                        <a:t>(choose VM</a:t>
                      </a:r>
                      <a:r>
                        <a:rPr sz="1800" spc="15" dirty="0">
                          <a:latin typeface="Calibri"/>
                          <a:cs typeface="Calibri"/>
                        </a:rPr>
                        <a:t> </a:t>
                      </a:r>
                      <a:r>
                        <a:rPr sz="1800" spc="-15" dirty="0">
                          <a:latin typeface="Calibri"/>
                          <a:cs typeface="Calibri"/>
                        </a:rPr>
                        <a:t>size)</a:t>
                      </a:r>
                      <a:endParaRPr sz="1800">
                        <a:latin typeface="Calibri"/>
                        <a:cs typeface="Calibri"/>
                      </a:endParaRPr>
                    </a:p>
                    <a:p>
                      <a:pPr marL="378460" indent="-286385">
                        <a:lnSpc>
                          <a:spcPts val="2110"/>
                        </a:lnSpc>
                        <a:buFont typeface="Arial"/>
                        <a:buChar char="•"/>
                        <a:tabLst>
                          <a:tab pos="378460" algn="l"/>
                          <a:tab pos="379095" algn="l"/>
                        </a:tabLst>
                      </a:pPr>
                      <a:r>
                        <a:rPr sz="1800" dirty="0">
                          <a:latin typeface="Calibri"/>
                          <a:cs typeface="Calibri"/>
                        </a:rPr>
                        <a:t>Use </a:t>
                      </a:r>
                      <a:r>
                        <a:rPr sz="1800" spc="-5" dirty="0">
                          <a:latin typeface="Calibri"/>
                          <a:cs typeface="Calibri"/>
                        </a:rPr>
                        <a:t>open </a:t>
                      </a:r>
                      <a:r>
                        <a:rPr sz="1800" spc="-10" dirty="0">
                          <a:latin typeface="Calibri"/>
                          <a:cs typeface="Calibri"/>
                        </a:rPr>
                        <a:t>source </a:t>
                      </a:r>
                      <a:r>
                        <a:rPr sz="1800" dirty="0">
                          <a:latin typeface="Calibri"/>
                          <a:cs typeface="Calibri"/>
                        </a:rPr>
                        <a:t>ML</a:t>
                      </a:r>
                      <a:r>
                        <a:rPr sz="1800" spc="15" dirty="0">
                          <a:latin typeface="Calibri"/>
                          <a:cs typeface="Calibri"/>
                        </a:rPr>
                        <a:t> </a:t>
                      </a:r>
                      <a:r>
                        <a:rPr sz="1800" spc="-10" dirty="0">
                          <a:latin typeface="Calibri"/>
                          <a:cs typeface="Calibri"/>
                        </a:rPr>
                        <a:t>libraries</a:t>
                      </a:r>
                      <a:endParaRPr sz="1800">
                        <a:latin typeface="Calibri"/>
                        <a:cs typeface="Calibri"/>
                      </a:endParaRPr>
                    </a:p>
                  </a:txBody>
                  <a:tcPr marL="0" marR="0" marT="3365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7E9"/>
                    </a:solidFill>
                  </a:tcPr>
                </a:tc>
                <a:extLst>
                  <a:ext uri="{0D108BD9-81ED-4DB2-BD59-A6C34878D82A}">
                    <a16:rowId xmlns:a16="http://schemas.microsoft.com/office/drawing/2014/main" val="10002"/>
                  </a:ext>
                </a:extLst>
              </a:tr>
              <a:tr h="1948218">
                <a:tc>
                  <a:txBody>
                    <a:bodyPr/>
                    <a:lstStyle/>
                    <a:p>
                      <a:pPr marL="91440">
                        <a:lnSpc>
                          <a:spcPct val="100000"/>
                        </a:lnSpc>
                        <a:spcBef>
                          <a:spcPts val="330"/>
                        </a:spcBef>
                      </a:pPr>
                      <a:r>
                        <a:rPr sz="1750" dirty="0">
                          <a:latin typeface="Segoe UI"/>
                          <a:cs typeface="Segoe UI"/>
                        </a:rPr>
                        <a:t>Cons</a:t>
                      </a:r>
                      <a:endParaRPr sz="1750">
                        <a:latin typeface="Segoe UI"/>
                        <a:cs typeface="Segoe U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7825" indent="-286385">
                        <a:lnSpc>
                          <a:spcPts val="2150"/>
                        </a:lnSpc>
                        <a:spcBef>
                          <a:spcPts val="270"/>
                        </a:spcBef>
                        <a:buFont typeface="Arial"/>
                        <a:buChar char="•"/>
                        <a:tabLst>
                          <a:tab pos="377825" algn="l"/>
                          <a:tab pos="378460" algn="l"/>
                        </a:tabLst>
                      </a:pPr>
                      <a:r>
                        <a:rPr sz="1800" spc="-5" dirty="0">
                          <a:latin typeface="Calibri"/>
                          <a:cs typeface="Calibri"/>
                        </a:rPr>
                        <a:t>Can be</a:t>
                      </a:r>
                      <a:r>
                        <a:rPr sz="1800" spc="10" dirty="0">
                          <a:latin typeface="Calibri"/>
                          <a:cs typeface="Calibri"/>
                        </a:rPr>
                        <a:t> </a:t>
                      </a:r>
                      <a:r>
                        <a:rPr sz="1800" spc="-5" dirty="0">
                          <a:latin typeface="Calibri"/>
                          <a:cs typeface="Calibri"/>
                        </a:rPr>
                        <a:t>slow</a:t>
                      </a:r>
                      <a:endParaRPr sz="1800">
                        <a:latin typeface="Calibri"/>
                        <a:cs typeface="Calibri"/>
                      </a:endParaRPr>
                    </a:p>
                    <a:p>
                      <a:pPr marL="377825" marR="662305" indent="-286385">
                        <a:lnSpc>
                          <a:spcPts val="2180"/>
                        </a:lnSpc>
                        <a:spcBef>
                          <a:spcPts val="45"/>
                        </a:spcBef>
                        <a:buFont typeface="Arial"/>
                        <a:buChar char="•"/>
                        <a:tabLst>
                          <a:tab pos="377825" algn="l"/>
                          <a:tab pos="378460" algn="l"/>
                        </a:tabLst>
                      </a:pPr>
                      <a:r>
                        <a:rPr sz="1800" spc="-10" dirty="0">
                          <a:latin typeface="Calibri"/>
                          <a:cs typeface="Calibri"/>
                        </a:rPr>
                        <a:t>Limited optimization </a:t>
                      </a:r>
                      <a:r>
                        <a:rPr sz="1800" spc="-5" dirty="0">
                          <a:latin typeface="Calibri"/>
                          <a:cs typeface="Calibri"/>
                        </a:rPr>
                        <a:t>methods,  </a:t>
                      </a:r>
                      <a:r>
                        <a:rPr sz="1800" spc="-10" dirty="0">
                          <a:latin typeface="Calibri"/>
                          <a:cs typeface="Calibri"/>
                        </a:rPr>
                        <a:t>operationalized</a:t>
                      </a:r>
                      <a:r>
                        <a:rPr sz="1800" spc="5" dirty="0">
                          <a:latin typeface="Calibri"/>
                          <a:cs typeface="Calibri"/>
                        </a:rPr>
                        <a:t> </a:t>
                      </a:r>
                      <a:r>
                        <a:rPr sz="1800" spc="-10" dirty="0">
                          <a:latin typeface="Calibri"/>
                          <a:cs typeface="Calibri"/>
                        </a:rPr>
                        <a:t>architecture</a:t>
                      </a:r>
                      <a:endParaRPr sz="1800">
                        <a:latin typeface="Calibri"/>
                        <a:cs typeface="Calibri"/>
                      </a:endParaRPr>
                    </a:p>
                    <a:p>
                      <a:pPr marL="377825" indent="-286385">
                        <a:lnSpc>
                          <a:spcPts val="2090"/>
                        </a:lnSpc>
                        <a:buFont typeface="Arial"/>
                        <a:buChar char="•"/>
                        <a:tabLst>
                          <a:tab pos="377825" algn="l"/>
                          <a:tab pos="378460" algn="l"/>
                        </a:tabLst>
                      </a:pPr>
                      <a:r>
                        <a:rPr sz="1800" spc="-5" dirty="0">
                          <a:latin typeface="Calibri"/>
                          <a:cs typeface="Calibri"/>
                        </a:rPr>
                        <a:t>Less </a:t>
                      </a:r>
                      <a:r>
                        <a:rPr sz="1800" spc="-15" dirty="0">
                          <a:latin typeface="Calibri"/>
                          <a:cs typeface="Calibri"/>
                        </a:rPr>
                        <a:t>control </a:t>
                      </a:r>
                      <a:r>
                        <a:rPr sz="1800" spc="-5" dirty="0">
                          <a:latin typeface="Calibri"/>
                          <a:cs typeface="Calibri"/>
                        </a:rPr>
                        <a:t>during</a:t>
                      </a:r>
                      <a:r>
                        <a:rPr sz="1800" spc="25" dirty="0">
                          <a:latin typeface="Calibri"/>
                          <a:cs typeface="Calibri"/>
                        </a:rPr>
                        <a:t> </a:t>
                      </a:r>
                      <a:r>
                        <a:rPr sz="1800" spc="-10" dirty="0">
                          <a:latin typeface="Calibri"/>
                          <a:cs typeface="Calibri"/>
                        </a:rPr>
                        <a:t>training</a:t>
                      </a:r>
                      <a:endParaRPr sz="1800">
                        <a:latin typeface="Calibri"/>
                        <a:cs typeface="Calibri"/>
                      </a:endParaRPr>
                    </a:p>
                    <a:p>
                      <a:pPr marL="377825" indent="-286385">
                        <a:lnSpc>
                          <a:spcPct val="100000"/>
                        </a:lnSpc>
                        <a:buFont typeface="Arial"/>
                        <a:buChar char="•"/>
                        <a:tabLst>
                          <a:tab pos="377825" algn="l"/>
                          <a:tab pos="378460" algn="l"/>
                        </a:tabLst>
                      </a:pPr>
                      <a:r>
                        <a:rPr sz="1800" spc="-15" dirty="0">
                          <a:latin typeface="Calibri"/>
                          <a:cs typeface="Calibri"/>
                        </a:rPr>
                        <a:t>Fixed </a:t>
                      </a:r>
                      <a:r>
                        <a:rPr sz="1800" spc="-10" dirty="0">
                          <a:latin typeface="Calibri"/>
                          <a:cs typeface="Calibri"/>
                        </a:rPr>
                        <a:t>computing</a:t>
                      </a:r>
                      <a:r>
                        <a:rPr sz="1800" spc="40" dirty="0">
                          <a:latin typeface="Calibri"/>
                          <a:cs typeface="Calibri"/>
                        </a:rPr>
                        <a:t> </a:t>
                      </a:r>
                      <a:r>
                        <a:rPr sz="1800" spc="-10" dirty="0">
                          <a:latin typeface="Calibri"/>
                          <a:cs typeface="Calibri"/>
                        </a:rPr>
                        <a:t>resources</a:t>
                      </a:r>
                      <a:endParaRPr sz="18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tc>
                  <a:txBody>
                    <a:bodyPr/>
                    <a:lstStyle/>
                    <a:p>
                      <a:pPr marL="378460" marR="566420" indent="-286385">
                        <a:lnSpc>
                          <a:spcPct val="100600"/>
                        </a:lnSpc>
                        <a:spcBef>
                          <a:spcPts val="235"/>
                        </a:spcBef>
                        <a:buFont typeface="Arial"/>
                        <a:buChar char="•"/>
                        <a:tabLst>
                          <a:tab pos="378460" algn="l"/>
                          <a:tab pos="379095" algn="l"/>
                        </a:tabLst>
                      </a:pPr>
                      <a:r>
                        <a:rPr sz="1800" spc="-10" dirty="0">
                          <a:latin typeface="Calibri"/>
                          <a:cs typeface="Calibri"/>
                        </a:rPr>
                        <a:t>More elaborate to </a:t>
                      </a:r>
                      <a:r>
                        <a:rPr sz="1800" spc="-5" dirty="0">
                          <a:latin typeface="Calibri"/>
                          <a:cs typeface="Calibri"/>
                        </a:rPr>
                        <a:t>build, </a:t>
                      </a:r>
                      <a:r>
                        <a:rPr sz="1800" spc="-10" dirty="0">
                          <a:latin typeface="Calibri"/>
                          <a:cs typeface="Calibri"/>
                        </a:rPr>
                        <a:t>require  </a:t>
                      </a:r>
                      <a:r>
                        <a:rPr sz="1800" dirty="0">
                          <a:latin typeface="Calibri"/>
                          <a:cs typeface="Calibri"/>
                        </a:rPr>
                        <a:t>deeper </a:t>
                      </a:r>
                      <a:r>
                        <a:rPr sz="1800" spc="-5" dirty="0">
                          <a:latin typeface="Calibri"/>
                          <a:cs typeface="Calibri"/>
                        </a:rPr>
                        <a:t>knowledge of machine  learning</a:t>
                      </a:r>
                      <a:endParaRPr sz="1800">
                        <a:latin typeface="Calibri"/>
                        <a:cs typeface="Calibri"/>
                      </a:endParaRPr>
                    </a:p>
                    <a:p>
                      <a:pPr marL="378460" marR="505459" indent="-286385">
                        <a:lnSpc>
                          <a:spcPts val="2180"/>
                        </a:lnSpc>
                        <a:spcBef>
                          <a:spcPts val="30"/>
                        </a:spcBef>
                        <a:buFont typeface="Arial"/>
                        <a:buChar char="•"/>
                        <a:tabLst>
                          <a:tab pos="378460" algn="l"/>
                          <a:tab pos="379095" algn="l"/>
                        </a:tabLst>
                      </a:pPr>
                      <a:r>
                        <a:rPr sz="1800" spc="-5" dirty="0">
                          <a:latin typeface="Calibri"/>
                          <a:cs typeface="Calibri"/>
                        </a:rPr>
                        <a:t>Deeper </a:t>
                      </a:r>
                      <a:r>
                        <a:rPr sz="1800" dirty="0">
                          <a:latin typeface="Calibri"/>
                          <a:cs typeface="Calibri"/>
                        </a:rPr>
                        <a:t>models </a:t>
                      </a:r>
                      <a:r>
                        <a:rPr sz="1800" spc="-5" dirty="0">
                          <a:latin typeface="Calibri"/>
                          <a:cs typeface="Calibri"/>
                        </a:rPr>
                        <a:t>need much </a:t>
                      </a:r>
                      <a:r>
                        <a:rPr sz="1800" spc="-10" dirty="0">
                          <a:latin typeface="Calibri"/>
                          <a:cs typeface="Calibri"/>
                        </a:rPr>
                        <a:t>more  </a:t>
                      </a:r>
                      <a:r>
                        <a:rPr sz="1800" spc="-15" dirty="0">
                          <a:latin typeface="Calibri"/>
                          <a:cs typeface="Calibri"/>
                        </a:rPr>
                        <a:t>data </a:t>
                      </a:r>
                      <a:r>
                        <a:rPr sz="1800" spc="-5" dirty="0">
                          <a:latin typeface="Calibri"/>
                          <a:cs typeface="Calibri"/>
                        </a:rPr>
                        <a:t>with </a:t>
                      </a:r>
                      <a:r>
                        <a:rPr sz="1800" dirty="0">
                          <a:latin typeface="Calibri"/>
                          <a:cs typeface="Calibri"/>
                        </a:rPr>
                        <a:t>much </a:t>
                      </a:r>
                      <a:r>
                        <a:rPr sz="1800" spc="-10" dirty="0">
                          <a:latin typeface="Calibri"/>
                          <a:cs typeface="Calibri"/>
                        </a:rPr>
                        <a:t>more</a:t>
                      </a:r>
                      <a:r>
                        <a:rPr sz="1800" spc="15" dirty="0">
                          <a:latin typeface="Calibri"/>
                          <a:cs typeface="Calibri"/>
                        </a:rPr>
                        <a:t> </a:t>
                      </a:r>
                      <a:r>
                        <a:rPr sz="1800" dirty="0">
                          <a:latin typeface="Calibri"/>
                          <a:cs typeface="Calibri"/>
                        </a:rPr>
                        <a:t>memory</a:t>
                      </a:r>
                      <a:endParaRPr sz="1800">
                        <a:latin typeface="Calibri"/>
                        <a:cs typeface="Calibri"/>
                      </a:endParaRPr>
                    </a:p>
                    <a:p>
                      <a:pPr marL="378460" indent="-286385">
                        <a:lnSpc>
                          <a:spcPts val="2090"/>
                        </a:lnSpc>
                        <a:buFont typeface="Arial"/>
                        <a:buChar char="•"/>
                        <a:tabLst>
                          <a:tab pos="378460" algn="l"/>
                          <a:tab pos="379095" algn="l"/>
                        </a:tabLst>
                      </a:pPr>
                      <a:r>
                        <a:rPr sz="1800" spc="-5" dirty="0">
                          <a:latin typeface="Calibri"/>
                          <a:cs typeface="Calibri"/>
                        </a:rPr>
                        <a:t>Higher </a:t>
                      </a:r>
                      <a:r>
                        <a:rPr sz="1800" spc="-10" dirty="0">
                          <a:latin typeface="Calibri"/>
                          <a:cs typeface="Calibri"/>
                        </a:rPr>
                        <a:t>costs </a:t>
                      </a:r>
                      <a:r>
                        <a:rPr sz="1800" spc="-15" dirty="0">
                          <a:latin typeface="Calibri"/>
                          <a:cs typeface="Calibri"/>
                        </a:rPr>
                        <a:t>for </a:t>
                      </a:r>
                      <a:r>
                        <a:rPr sz="1800" spc="-5" dirty="0">
                          <a:latin typeface="Calibri"/>
                          <a:cs typeface="Calibri"/>
                        </a:rPr>
                        <a:t>VM with</a:t>
                      </a:r>
                      <a:r>
                        <a:rPr sz="1800" spc="50" dirty="0">
                          <a:latin typeface="Calibri"/>
                          <a:cs typeface="Calibri"/>
                        </a:rPr>
                        <a:t> </a:t>
                      </a:r>
                      <a:r>
                        <a:rPr sz="1800" dirty="0">
                          <a:latin typeface="Calibri"/>
                          <a:cs typeface="Calibri"/>
                        </a:rPr>
                        <a:t>GPU</a:t>
                      </a:r>
                      <a:endParaRPr sz="1800">
                        <a:latin typeface="Calibri"/>
                        <a:cs typeface="Calibri"/>
                      </a:endParaRPr>
                    </a:p>
                  </a:txBody>
                  <a:tcPr marL="0" marR="0" marT="2984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ACCD0"/>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18EF-DDFD-4751-ADC0-5A1F7906BF48}"/>
              </a:ext>
            </a:extLst>
          </p:cNvPr>
          <p:cNvSpPr>
            <a:spLocks noGrp="1"/>
          </p:cNvSpPr>
          <p:nvPr>
            <p:ph type="ctrTitle"/>
          </p:nvPr>
        </p:nvSpPr>
        <p:spPr/>
        <p:txBody>
          <a:bodyPr/>
          <a:lstStyle/>
          <a:p>
            <a:r>
              <a:rPr lang="en-IN" dirty="0"/>
              <a:t>Demo –Deployment</a:t>
            </a:r>
          </a:p>
        </p:txBody>
      </p:sp>
      <p:sp>
        <p:nvSpPr>
          <p:cNvPr id="3" name="Subtitle 2">
            <a:extLst>
              <a:ext uri="{FF2B5EF4-FFF2-40B4-BE49-F238E27FC236}">
                <a16:creationId xmlns:a16="http://schemas.microsoft.com/office/drawing/2014/main" id="{E23AF4F8-53AE-4CB6-B8DC-EF42560B37A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325514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D760BD-FFE1-42BF-AFE0-8D5AF9A04D24}"/>
              </a:ext>
            </a:extLst>
          </p:cNvPr>
          <p:cNvSpPr>
            <a:spLocks noGrp="1"/>
          </p:cNvSpPr>
          <p:nvPr>
            <p:ph type="ctrTitle"/>
          </p:nvPr>
        </p:nvSpPr>
        <p:spPr/>
        <p:txBody>
          <a:bodyPr/>
          <a:lstStyle/>
          <a:p>
            <a:r>
              <a:rPr lang="en-IN" dirty="0"/>
              <a:t>Demo – Hyper Tuning Parameters</a:t>
            </a:r>
          </a:p>
        </p:txBody>
      </p:sp>
      <p:sp>
        <p:nvSpPr>
          <p:cNvPr id="5" name="Subtitle 4">
            <a:extLst>
              <a:ext uri="{FF2B5EF4-FFF2-40B4-BE49-F238E27FC236}">
                <a16:creationId xmlns:a16="http://schemas.microsoft.com/office/drawing/2014/main" id="{DF6FBE1A-F162-4B47-B611-8733FF21C5BB}"/>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396802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TotalTime>
  <Words>7605</Words>
  <Application>Microsoft Macintosh PowerPoint</Application>
  <PresentationFormat>Widescreen</PresentationFormat>
  <Paragraphs>1384</Paragraphs>
  <Slides>137</Slides>
  <Notes>59</Notes>
  <HiddenSlides>0</HiddenSlides>
  <MMClips>1</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137</vt:i4>
      </vt:variant>
    </vt:vector>
  </HeadingPairs>
  <TitlesOfParts>
    <vt:vector size="155" baseType="lpstr">
      <vt:lpstr>等线</vt:lpstr>
      <vt:lpstr>Arial</vt:lpstr>
      <vt:lpstr>Calibri</vt:lpstr>
      <vt:lpstr>Calibri Light</vt:lpstr>
      <vt:lpstr>Consolas</vt:lpstr>
      <vt:lpstr>Impact</vt:lpstr>
      <vt:lpstr>Quattrocento Sans</vt:lpstr>
      <vt:lpstr>Segoe UI</vt:lpstr>
      <vt:lpstr>Segoe UI Light</vt:lpstr>
      <vt:lpstr>Segoe UI Semibold</vt:lpstr>
      <vt:lpstr>Segoe UI Semilight</vt:lpstr>
      <vt:lpstr>Segoe UI Symbol</vt:lpstr>
      <vt:lpstr>Source Sans Pro Light</vt:lpstr>
      <vt:lpstr>Times New Roman</vt:lpstr>
      <vt:lpstr>Webdings</vt:lpstr>
      <vt:lpstr>wf_segoe-ui_normal</vt:lpstr>
      <vt:lpstr>Wingdings</vt:lpstr>
      <vt:lpstr>Office Theme</vt:lpstr>
      <vt:lpstr>Azure AI Ecosystem  Technical Deep Dive –Day 1 </vt:lpstr>
      <vt:lpstr>PowerPoint Presentation</vt:lpstr>
      <vt:lpstr>Day 1 - AI</vt:lpstr>
      <vt:lpstr>Day 2 - AI</vt:lpstr>
      <vt:lpstr>PowerPoint Presentation</vt:lpstr>
      <vt:lpstr>AGENDA</vt:lpstr>
      <vt:lpstr>PowerPoint Presentation</vt:lpstr>
      <vt:lpstr>PowerPoint Presentation</vt:lpstr>
      <vt:lpstr>Enterprise AI Maturity Model</vt:lpstr>
      <vt:lpstr>Convergence accelerates digital transformation</vt:lpstr>
      <vt:lpstr>Time to adapt is shrinking</vt:lpstr>
      <vt:lpstr>Information Management</vt:lpstr>
      <vt:lpstr>Big Data Stores</vt:lpstr>
      <vt:lpstr>Machine Learning and Analytics</vt:lpstr>
      <vt:lpstr>Intelligence</vt:lpstr>
      <vt:lpstr>Build applications that understand people</vt:lpstr>
      <vt:lpstr>Transform data into intelligent action</vt:lpstr>
      <vt:lpstr>AI is new SQL</vt:lpstr>
      <vt:lpstr>PowerPoint Presentation</vt:lpstr>
      <vt:lpstr>AI-driven development </vt:lpstr>
      <vt:lpstr>AI Services</vt:lpstr>
      <vt:lpstr>“By 2020, more than 40% of data science tasks will be automated”</vt:lpstr>
      <vt:lpstr>Build applications that understand people</vt:lpstr>
      <vt:lpstr>PowerPoint Presentation</vt:lpstr>
      <vt:lpstr>PowerPoint Presentation</vt:lpstr>
      <vt:lpstr>Analyze image </vt:lpstr>
      <vt:lpstr>OCR</vt:lpstr>
      <vt:lpstr>Smart thumbnail </vt:lpstr>
      <vt:lpstr>Recognize emotions Detect emotions based on facial expressions  in photos and videos</vt:lpstr>
      <vt:lpstr>Emotion APIs</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PowerPoint Presentation</vt:lpstr>
      <vt:lpstr>ML/AI is core component of many applications</vt:lpstr>
      <vt:lpstr>Azure ML Services </vt:lpstr>
      <vt:lpstr>PowerPoint Presentation</vt:lpstr>
      <vt:lpstr>Advanced analytics pattern in Azure Data collection and understanding, modeling, and deployment</vt:lpstr>
      <vt:lpstr>PowerPoint Presentation</vt:lpstr>
      <vt:lpstr>Challenges</vt:lpstr>
      <vt:lpstr>PowerPoint Presentation</vt:lpstr>
      <vt:lpstr>Azure Machine Learning Studio</vt:lpstr>
      <vt:lpstr>Azure machine learning studio</vt:lpstr>
      <vt:lpstr>AZURE MACHINE LEARNING STUDIO</vt:lpstr>
      <vt:lpstr>   What is Machine Learning?</vt:lpstr>
      <vt:lpstr>PowerPoint Presentation</vt:lpstr>
      <vt:lpstr>      Creating Azure ML Account  </vt:lpstr>
      <vt:lpstr>          Workflow of Azure ML           project/experiment </vt:lpstr>
      <vt:lpstr>PowerPoint Presentation</vt:lpstr>
      <vt:lpstr>PowerPoint Presentation</vt:lpstr>
      <vt:lpstr>          Azure ML Algorithm                 CheatSheet </vt:lpstr>
      <vt:lpstr>PowerPoint Presentation</vt:lpstr>
      <vt:lpstr>PowerPoint Presentation</vt:lpstr>
      <vt:lpstr>Hands on</vt:lpstr>
      <vt:lpstr>PowerPoint Presentation</vt:lpstr>
      <vt:lpstr>PowerPoint Presentation</vt:lpstr>
      <vt:lpstr>PowerPoint Presentation</vt:lpstr>
      <vt:lpstr>PowerPoint Presentation</vt:lpstr>
      <vt:lpstr>PowerPoint Presentation</vt:lpstr>
      <vt:lpstr>PowerPoint Presentation</vt:lpstr>
      <vt:lpstr>Hands on – Hyper Tuning</vt:lpstr>
      <vt:lpstr>       What is a Decision Tree? </vt:lpstr>
      <vt:lpstr>PowerPoint Presentation</vt:lpstr>
      <vt:lpstr>PowerPoint Presentation</vt:lpstr>
      <vt:lpstr>PowerPoint Presentation</vt:lpstr>
      <vt:lpstr>PowerPoint Presentation</vt:lpstr>
      <vt:lpstr>PowerPoint Presentation</vt:lpstr>
      <vt:lpstr>PowerPoint Presentation</vt:lpstr>
      <vt:lpstr>         Ensemble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 on – Decision Trees &amp; Deployment</vt:lpstr>
      <vt:lpstr>PowerPoint Presentation</vt:lpstr>
      <vt:lpstr>Data Science Virtual Machines (DSVM)</vt:lpstr>
      <vt:lpstr>Data Science Virtual Machines</vt:lpstr>
      <vt:lpstr>PowerPoint Presentation</vt:lpstr>
      <vt:lpstr>PowerPoint Presentation</vt:lpstr>
      <vt:lpstr>Why Data Science VMs?</vt:lpstr>
      <vt:lpstr>Productive Services Empower data science and development teams</vt:lpstr>
      <vt:lpstr>Azure Machine Learning service</vt:lpstr>
      <vt:lpstr>WHAT IS AZURE MACHINE LEARNING SERVICE?</vt:lpstr>
      <vt:lpstr>Custom AI Typical E2E Process</vt:lpstr>
      <vt:lpstr>Azure ML Concept Model Management</vt:lpstr>
      <vt:lpstr>Azure ML Artifact Compute Target</vt:lpstr>
      <vt:lpstr>Azure ML Artifact Deployment</vt:lpstr>
      <vt:lpstr>Services</vt:lpstr>
      <vt:lpstr>PowerPoint Presentation</vt:lpstr>
      <vt:lpstr>Demo –Deployment</vt:lpstr>
      <vt:lpstr>Demo – Hyper Tuning Parameters</vt:lpstr>
      <vt:lpstr>Automated Machine Learning (in Machine Learning Services)</vt:lpstr>
      <vt:lpstr>What is automated  machine learning?</vt:lpstr>
      <vt:lpstr>AutoML</vt:lpstr>
      <vt:lpstr>Machine Learning Process</vt:lpstr>
      <vt:lpstr>Machine Learning Problem Example </vt:lpstr>
      <vt:lpstr>Model Creation Is Typically Time-Consuming</vt:lpstr>
      <vt:lpstr>Machine Learning Complexity</vt:lpstr>
      <vt:lpstr>Model Selection &amp; Hyperparameter Tuning</vt:lpstr>
      <vt:lpstr>Introducing Automated Machine Learning</vt:lpstr>
      <vt:lpstr>Automated ML Capabilities </vt:lpstr>
      <vt:lpstr>Automated ML Capabilities </vt:lpstr>
      <vt:lpstr>Azure Automated ML Current Capabilities</vt:lpstr>
      <vt:lpstr>Web UI [Azure portal - Preview]</vt:lpstr>
      <vt:lpstr>“Day 0” (First time) experience</vt:lpstr>
      <vt:lpstr>Create a new automated machine learning experiment</vt:lpstr>
      <vt:lpstr>Create a new automated machine learning experiment</vt:lpstr>
      <vt:lpstr>PowerPoint Presentation</vt:lpstr>
      <vt:lpstr>PowerPoint Presentation</vt:lpstr>
      <vt:lpstr>PowerPoint Presentation</vt:lpstr>
      <vt:lpstr>PowerPoint Presentation</vt:lpstr>
      <vt:lpstr>“Day 30” experience</vt:lpstr>
      <vt:lpstr>Demo</vt:lpstr>
      <vt:lpstr>Build 2019</vt:lpstr>
      <vt:lpstr>Authoring Experiences in Azure Machine Learning</vt:lpstr>
      <vt:lpstr>Authoring Experiences in Azure Machine Learning</vt:lpstr>
      <vt:lpstr>Visual Interface for  Azure Machine Learning service (Public Preview)</vt:lpstr>
      <vt:lpstr>Who to Use</vt:lpstr>
      <vt:lpstr>Visual Interface</vt:lpstr>
      <vt:lpstr>Best from AML service</vt:lpstr>
      <vt:lpstr>Fully Integrated with AML Service</vt:lpstr>
      <vt:lpstr>Fully Integrated with AML Service</vt:lpstr>
      <vt:lpstr>Easy Deployment</vt:lpstr>
      <vt:lpstr>Custom Code</vt:lpstr>
      <vt:lpstr>Building blocks for a Data Science Project</vt:lpstr>
      <vt:lpstr>Machine Learning on Azure</vt:lpstr>
      <vt:lpstr>Power BI AutoML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AI – Day1</dc:title>
  <dc:creator>Windows User</dc:creator>
  <cp:lastModifiedBy>Sashank Pappu</cp:lastModifiedBy>
  <cp:revision>18</cp:revision>
  <dcterms:created xsi:type="dcterms:W3CDTF">2019-05-19T14:02:07Z</dcterms:created>
  <dcterms:modified xsi:type="dcterms:W3CDTF">2019-06-16T16:48:19Z</dcterms:modified>
</cp:coreProperties>
</file>